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21"/>
  </p:notesMasterIdLst>
  <p:handoutMasterIdLst>
    <p:handoutMasterId r:id="rId22"/>
  </p:handoutMasterIdLst>
  <p:sldIdLst>
    <p:sldId id="616" r:id="rId2"/>
    <p:sldId id="659" r:id="rId3"/>
    <p:sldId id="662" r:id="rId4"/>
    <p:sldId id="685" r:id="rId5"/>
    <p:sldId id="663" r:id="rId6"/>
    <p:sldId id="664" r:id="rId7"/>
    <p:sldId id="665" r:id="rId8"/>
    <p:sldId id="666" r:id="rId9"/>
    <p:sldId id="668" r:id="rId10"/>
    <p:sldId id="669" r:id="rId11"/>
    <p:sldId id="674" r:id="rId12"/>
    <p:sldId id="683" r:id="rId13"/>
    <p:sldId id="675" r:id="rId14"/>
    <p:sldId id="676" r:id="rId15"/>
    <p:sldId id="678" r:id="rId16"/>
    <p:sldId id="679" r:id="rId17"/>
    <p:sldId id="680" r:id="rId18"/>
    <p:sldId id="681" r:id="rId19"/>
    <p:sldId id="68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8">
          <p15:clr>
            <a:srgbClr val="A4A3A4"/>
          </p15:clr>
        </p15:guide>
        <p15:guide id="2" orient="horz" pos="4226">
          <p15:clr>
            <a:srgbClr val="A4A3A4"/>
          </p15:clr>
        </p15:guide>
        <p15:guide id="3" orient="horz" pos="386">
          <p15:clr>
            <a:srgbClr val="A4A3A4"/>
          </p15:clr>
        </p15:guide>
        <p15:guide id="4" orient="horz" pos="989">
          <p15:clr>
            <a:srgbClr val="A4A3A4"/>
          </p15:clr>
        </p15:guide>
        <p15:guide id="5" orient="horz" pos="4082">
          <p15:clr>
            <a:srgbClr val="A4A3A4"/>
          </p15:clr>
        </p15:guide>
        <p15:guide id="6" orient="horz" pos="4246">
          <p15:clr>
            <a:srgbClr val="A4A3A4"/>
          </p15:clr>
        </p15:guide>
        <p15:guide id="7" orient="horz" pos="2326">
          <p15:clr>
            <a:srgbClr val="A4A3A4"/>
          </p15:clr>
        </p15:guide>
        <p15:guide id="8" orient="horz" pos="3805">
          <p15:clr>
            <a:srgbClr val="A4A3A4"/>
          </p15:clr>
        </p15:guide>
        <p15:guide id="9" orient="horz" pos="3648">
          <p15:clr>
            <a:srgbClr val="A4A3A4"/>
          </p15:clr>
        </p15:guide>
        <p15:guide id="10" orient="horz" pos="629">
          <p15:clr>
            <a:srgbClr val="A4A3A4"/>
          </p15:clr>
        </p15:guide>
        <p15:guide id="11" orient="horz" pos="4119">
          <p15:clr>
            <a:srgbClr val="A4A3A4"/>
          </p15:clr>
        </p15:guide>
        <p15:guide id="12" orient="horz" pos="4177">
          <p15:clr>
            <a:srgbClr val="A4A3A4"/>
          </p15:clr>
        </p15:guide>
        <p15:guide id="13" orient="horz" pos="1301">
          <p15:clr>
            <a:srgbClr val="A4A3A4"/>
          </p15:clr>
        </p15:guide>
        <p15:guide id="14" orient="horz" pos="2800">
          <p15:clr>
            <a:srgbClr val="A4A3A4"/>
          </p15:clr>
        </p15:guide>
        <p15:guide id="15" pos="2880">
          <p15:clr>
            <a:srgbClr val="A4A3A4"/>
          </p15:clr>
        </p15:guide>
        <p15:guide id="16" pos="5602">
          <p15:clr>
            <a:srgbClr val="A4A3A4"/>
          </p15:clr>
        </p15:guide>
        <p15:guide id="17" pos="228">
          <p15:clr>
            <a:srgbClr val="A4A3A4"/>
          </p15:clr>
        </p15:guide>
        <p15:guide id="18" pos="5544">
          <p15:clr>
            <a:srgbClr val="A4A3A4"/>
          </p15:clr>
        </p15:guide>
        <p15:guide id="19" pos="464">
          <p15:clr>
            <a:srgbClr val="A4A3A4"/>
          </p15:clr>
        </p15:guide>
        <p15:guide id="20" pos="155">
          <p15:clr>
            <a:srgbClr val="A4A3A4"/>
          </p15:clr>
        </p15:guide>
        <p15:guide id="21" pos="3001">
          <p15:clr>
            <a:srgbClr val="A4A3A4"/>
          </p15:clr>
        </p15:guide>
        <p15:guide id="22" pos="5297">
          <p15:clr>
            <a:srgbClr val="A4A3A4"/>
          </p15:clr>
        </p15:guide>
        <p15:guide id="23" pos="378">
          <p15:clr>
            <a:srgbClr val="A4A3A4"/>
          </p15:clr>
        </p15:guide>
        <p15:guide id="24" pos="27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нова Наталья (Natalia Romanova)" initials="РН(R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3"/>
    <a:srgbClr val="99C5C8"/>
    <a:srgbClr val="000000"/>
    <a:srgbClr val="004893"/>
    <a:srgbClr val="C3C4C5"/>
    <a:srgbClr val="FF1821"/>
    <a:srgbClr val="103184"/>
    <a:srgbClr val="4977B6"/>
    <a:srgbClr val="B2C7D0"/>
    <a:srgbClr val="AA7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87337" autoAdjust="0"/>
  </p:normalViewPr>
  <p:slideViewPr>
    <p:cSldViewPr snapToGrid="0" showGuides="1">
      <p:cViewPr varScale="1">
        <p:scale>
          <a:sx n="63" d="100"/>
          <a:sy n="63" d="100"/>
        </p:scale>
        <p:origin x="-1578" y="-114"/>
      </p:cViewPr>
      <p:guideLst>
        <p:guide orient="horz" pos="2158"/>
        <p:guide orient="horz" pos="4226"/>
        <p:guide orient="horz" pos="386"/>
        <p:guide orient="horz" pos="989"/>
        <p:guide orient="horz" pos="4082"/>
        <p:guide orient="horz" pos="4246"/>
        <p:guide orient="horz" pos="2326"/>
        <p:guide orient="horz" pos="3805"/>
        <p:guide orient="horz" pos="3648"/>
        <p:guide orient="horz" pos="629"/>
        <p:guide orient="horz" pos="4119"/>
        <p:guide orient="horz" pos="4177"/>
        <p:guide orient="horz" pos="1301"/>
        <p:guide orient="horz" pos="2800"/>
        <p:guide pos="2880"/>
        <p:guide pos="5602"/>
        <p:guide pos="228"/>
        <p:guide pos="5544"/>
        <p:guide pos="464"/>
        <p:guide pos="155"/>
        <p:guide pos="3001"/>
        <p:guide pos="5297"/>
        <p:guide pos="378"/>
        <p:guide pos="27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E61C9-7D6A-40B3-956F-06325FDBA2A9}" type="doc">
      <dgm:prSet loTypeId="urn:microsoft.com/office/officeart/2005/8/layout/pyramid2" loCatId="pyramid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D22D9CF-6568-43F3-8C30-28A07A68748B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«Угон»</a:t>
          </a:r>
          <a:endParaRPr lang="ru-RU" b="1" dirty="0">
            <a:solidFill>
              <a:srgbClr val="FCFD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AFC8EB-5474-4D52-9719-8A5F6F750B6D}" type="parTrans" cxnId="{55B78853-BCB5-442F-A4CF-012664A4861C}">
      <dgm:prSet/>
      <dgm:spPr/>
      <dgm:t>
        <a:bodyPr/>
        <a:lstStyle/>
        <a:p>
          <a:endParaRPr lang="ru-RU"/>
        </a:p>
      </dgm:t>
    </dgm:pt>
    <dgm:pt modelId="{954BBA87-EB62-4BBB-B4A0-8592EBF47294}" type="sibTrans" cxnId="{55B78853-BCB5-442F-A4CF-012664A4861C}">
      <dgm:prSet/>
      <dgm:spPr/>
      <dgm:t>
        <a:bodyPr/>
        <a:lstStyle/>
        <a:p>
          <a:endParaRPr lang="ru-RU"/>
        </a:p>
      </dgm:t>
    </dgm:pt>
    <dgm:pt modelId="{0C655DE9-B895-44D0-8625-BEC1B2E40B3C}">
      <dgm:prSet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«Ущерб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вследствие ДТП»</a:t>
          </a:r>
          <a:endParaRPr lang="ru-RU" b="1" dirty="0">
            <a:solidFill>
              <a:srgbClr val="FCFD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A94D73-8783-4CA2-A80D-3C196218102C}" type="parTrans" cxnId="{EC77D6FB-8201-4973-98A1-70BAA90D2199}">
      <dgm:prSet/>
      <dgm:spPr/>
      <dgm:t>
        <a:bodyPr/>
        <a:lstStyle/>
        <a:p>
          <a:endParaRPr lang="ru-RU"/>
        </a:p>
      </dgm:t>
    </dgm:pt>
    <dgm:pt modelId="{60C64840-4240-4B3A-A9CF-BA20660D4935}" type="sibTrans" cxnId="{EC77D6FB-8201-4973-98A1-70BAA90D2199}">
      <dgm:prSet/>
      <dgm:spPr/>
      <dgm:t>
        <a:bodyPr/>
        <a:lstStyle/>
        <a:p>
          <a:endParaRPr lang="ru-RU"/>
        </a:p>
      </dgm:t>
    </dgm:pt>
    <dgm:pt modelId="{161713F1-5BA4-4C6D-B8FF-C3A0EA23B32E}">
      <dgm:prSet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«Ущерб вследствие прочих событий»</a:t>
          </a:r>
          <a:endParaRPr lang="ru-RU" b="1" dirty="0">
            <a:solidFill>
              <a:srgbClr val="FCFD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DE4F03-E3C6-4749-9E37-CF5564545E31}" type="parTrans" cxnId="{EA9CB495-B2E7-4F42-BDB9-1506AA5D7529}">
      <dgm:prSet/>
      <dgm:spPr/>
      <dgm:t>
        <a:bodyPr/>
        <a:lstStyle/>
        <a:p>
          <a:endParaRPr lang="ru-RU"/>
        </a:p>
      </dgm:t>
    </dgm:pt>
    <dgm:pt modelId="{145B6F74-1239-4D09-9587-61C38E124B00}" type="sibTrans" cxnId="{EA9CB495-B2E7-4F42-BDB9-1506AA5D7529}">
      <dgm:prSet/>
      <dgm:spPr/>
      <dgm:t>
        <a:bodyPr/>
        <a:lstStyle/>
        <a:p>
          <a:endParaRPr lang="ru-RU"/>
        </a:p>
      </dgm:t>
    </dgm:pt>
    <dgm:pt modelId="{019DAFED-B03D-494F-8428-109772227993}" type="pres">
      <dgm:prSet presAssocID="{CCEE61C9-7D6A-40B3-956F-06325FDBA2A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DC13D42-0C35-49FE-8FCD-A5E62AFE1E21}" type="pres">
      <dgm:prSet presAssocID="{CCEE61C9-7D6A-40B3-956F-06325FDBA2A9}" presName="pyramid" presStyleLbl="node1" presStyleIdx="0" presStyleCnt="1" custScaleX="106071" custScaleY="96887" custLinFactNeighborX="-536"/>
      <dgm:spPr>
        <a:gradFill flip="none" rotWithShape="1">
          <a:gsLst>
            <a:gs pos="0">
              <a:srgbClr val="002060"/>
            </a:gs>
            <a:gs pos="50000">
              <a:srgbClr val="FCFDFE"/>
            </a:gs>
            <a:gs pos="42000">
              <a:srgbClr val="002060"/>
            </a:gs>
          </a:gsLst>
          <a:lin ang="0" scaled="0"/>
          <a:tileRect/>
        </a:gradFill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03C1E11-68D9-4E46-BB04-4956E57AA7ED}" type="pres">
      <dgm:prSet presAssocID="{CCEE61C9-7D6A-40B3-956F-06325FDBA2A9}" presName="theList" presStyleCnt="0"/>
      <dgm:spPr/>
    </dgm:pt>
    <dgm:pt modelId="{2AF42698-85DF-4C7C-B09E-CAE9E1B13235}" type="pres">
      <dgm:prSet presAssocID="{0D22D9CF-6568-43F3-8C30-28A07A68748B}" presName="aNode" presStyleLbl="fgAcc1" presStyleIdx="0" presStyleCnt="3" custScaleY="42491" custLinFactNeighborY="91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6BDD-1DEC-47F4-9FB5-F02A094B55A7}" type="pres">
      <dgm:prSet presAssocID="{0D22D9CF-6568-43F3-8C30-28A07A68748B}" presName="aSpace" presStyleCnt="0"/>
      <dgm:spPr/>
    </dgm:pt>
    <dgm:pt modelId="{5B4A444F-BAB9-4B1A-B230-49E47A9BB397}" type="pres">
      <dgm:prSet presAssocID="{0C655DE9-B895-44D0-8625-BEC1B2E40B3C}" presName="aNode" presStyleLbl="fgAcc1" presStyleIdx="1" presStyleCnt="3" custScaleY="42491" custLinFactNeighborY="91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39EBE-950F-4874-A5E2-47E80B5E5452}" type="pres">
      <dgm:prSet presAssocID="{0C655DE9-B895-44D0-8625-BEC1B2E40B3C}" presName="aSpace" presStyleCnt="0"/>
      <dgm:spPr/>
    </dgm:pt>
    <dgm:pt modelId="{1ED63972-29E9-4F61-AE50-67F242B70D6F}" type="pres">
      <dgm:prSet presAssocID="{161713F1-5BA4-4C6D-B8FF-C3A0EA23B32E}" presName="aNode" presStyleLbl="fgAcc1" presStyleIdx="2" presStyleCnt="3" custScaleY="42491" custLinFactNeighborY="91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0396B-0A6C-4C29-889B-7D76386C8F35}" type="pres">
      <dgm:prSet presAssocID="{161713F1-5BA4-4C6D-B8FF-C3A0EA23B32E}" presName="aSpace" presStyleCnt="0"/>
      <dgm:spPr/>
    </dgm:pt>
  </dgm:ptLst>
  <dgm:cxnLst>
    <dgm:cxn modelId="{2F65D629-FABE-44A8-B2FA-C002C653BE77}" type="presOf" srcId="{161713F1-5BA4-4C6D-B8FF-C3A0EA23B32E}" destId="{1ED63972-29E9-4F61-AE50-67F242B70D6F}" srcOrd="0" destOrd="0" presId="urn:microsoft.com/office/officeart/2005/8/layout/pyramid2"/>
    <dgm:cxn modelId="{DE6988AC-A7BF-4FB1-A678-D102C012C9D4}" type="presOf" srcId="{0C655DE9-B895-44D0-8625-BEC1B2E40B3C}" destId="{5B4A444F-BAB9-4B1A-B230-49E47A9BB397}" srcOrd="0" destOrd="0" presId="urn:microsoft.com/office/officeart/2005/8/layout/pyramid2"/>
    <dgm:cxn modelId="{EC77D6FB-8201-4973-98A1-70BAA90D2199}" srcId="{CCEE61C9-7D6A-40B3-956F-06325FDBA2A9}" destId="{0C655DE9-B895-44D0-8625-BEC1B2E40B3C}" srcOrd="1" destOrd="0" parTransId="{5CA94D73-8783-4CA2-A80D-3C196218102C}" sibTransId="{60C64840-4240-4B3A-A9CF-BA20660D4935}"/>
    <dgm:cxn modelId="{C4C78F92-803E-4127-ADDD-42C43C87DF0B}" type="presOf" srcId="{CCEE61C9-7D6A-40B3-956F-06325FDBA2A9}" destId="{019DAFED-B03D-494F-8428-109772227993}" srcOrd="0" destOrd="0" presId="urn:microsoft.com/office/officeart/2005/8/layout/pyramid2"/>
    <dgm:cxn modelId="{BB361130-4F4F-4B32-A1C1-221A1916C604}" type="presOf" srcId="{0D22D9CF-6568-43F3-8C30-28A07A68748B}" destId="{2AF42698-85DF-4C7C-B09E-CAE9E1B13235}" srcOrd="0" destOrd="0" presId="urn:microsoft.com/office/officeart/2005/8/layout/pyramid2"/>
    <dgm:cxn modelId="{55B78853-BCB5-442F-A4CF-012664A4861C}" srcId="{CCEE61C9-7D6A-40B3-956F-06325FDBA2A9}" destId="{0D22D9CF-6568-43F3-8C30-28A07A68748B}" srcOrd="0" destOrd="0" parTransId="{E3AFC8EB-5474-4D52-9719-8A5F6F750B6D}" sibTransId="{954BBA87-EB62-4BBB-B4A0-8592EBF47294}"/>
    <dgm:cxn modelId="{EA9CB495-B2E7-4F42-BDB9-1506AA5D7529}" srcId="{CCEE61C9-7D6A-40B3-956F-06325FDBA2A9}" destId="{161713F1-5BA4-4C6D-B8FF-C3A0EA23B32E}" srcOrd="2" destOrd="0" parTransId="{64DE4F03-E3C6-4749-9E37-CF5564545E31}" sibTransId="{145B6F74-1239-4D09-9587-61C38E124B00}"/>
    <dgm:cxn modelId="{0C48549C-E9C8-4EA1-B1CE-13CA9EB87D1A}" type="presParOf" srcId="{019DAFED-B03D-494F-8428-109772227993}" destId="{EDC13D42-0C35-49FE-8FCD-A5E62AFE1E21}" srcOrd="0" destOrd="0" presId="urn:microsoft.com/office/officeart/2005/8/layout/pyramid2"/>
    <dgm:cxn modelId="{06300FF5-0B23-48F3-91B6-3BC6A12CF048}" type="presParOf" srcId="{019DAFED-B03D-494F-8428-109772227993}" destId="{103C1E11-68D9-4E46-BB04-4956E57AA7ED}" srcOrd="1" destOrd="0" presId="urn:microsoft.com/office/officeart/2005/8/layout/pyramid2"/>
    <dgm:cxn modelId="{AD22300F-74E6-4967-9A23-E0CC11065188}" type="presParOf" srcId="{103C1E11-68D9-4E46-BB04-4956E57AA7ED}" destId="{2AF42698-85DF-4C7C-B09E-CAE9E1B13235}" srcOrd="0" destOrd="0" presId="urn:microsoft.com/office/officeart/2005/8/layout/pyramid2"/>
    <dgm:cxn modelId="{A45A9EAD-6C66-47E6-B43A-C17FE227AF83}" type="presParOf" srcId="{103C1E11-68D9-4E46-BB04-4956E57AA7ED}" destId="{D3576BDD-1DEC-47F4-9FB5-F02A094B55A7}" srcOrd="1" destOrd="0" presId="urn:microsoft.com/office/officeart/2005/8/layout/pyramid2"/>
    <dgm:cxn modelId="{9F0E0ED2-BFB3-463D-A0D6-3DF80FE5C092}" type="presParOf" srcId="{103C1E11-68D9-4E46-BB04-4956E57AA7ED}" destId="{5B4A444F-BAB9-4B1A-B230-49E47A9BB397}" srcOrd="2" destOrd="0" presId="urn:microsoft.com/office/officeart/2005/8/layout/pyramid2"/>
    <dgm:cxn modelId="{5B81C3FC-4FD1-4CC9-B285-05FE96254EC7}" type="presParOf" srcId="{103C1E11-68D9-4E46-BB04-4956E57AA7ED}" destId="{0E239EBE-950F-4874-A5E2-47E80B5E5452}" srcOrd="3" destOrd="0" presId="urn:microsoft.com/office/officeart/2005/8/layout/pyramid2"/>
    <dgm:cxn modelId="{716279FC-B6E1-4D70-9A6F-5FFC6A35C2E3}" type="presParOf" srcId="{103C1E11-68D9-4E46-BB04-4956E57AA7ED}" destId="{1ED63972-29E9-4F61-AE50-67F242B70D6F}" srcOrd="4" destOrd="0" presId="urn:microsoft.com/office/officeart/2005/8/layout/pyramid2"/>
    <dgm:cxn modelId="{DD4CDC63-63FA-4BAC-BAF9-2CC49EDFE814}" type="presParOf" srcId="{103C1E11-68D9-4E46-BB04-4956E57AA7ED}" destId="{7DC0396B-0A6C-4C29-889B-7D76386C8F35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13D42-0C35-49FE-8FCD-A5E62AFE1E21}">
      <dsp:nvSpPr>
        <dsp:cNvPr id="0" name=""/>
        <dsp:cNvSpPr/>
      </dsp:nvSpPr>
      <dsp:spPr>
        <a:xfrm>
          <a:off x="1099771" y="72437"/>
          <a:ext cx="4936417" cy="4509004"/>
        </a:xfrm>
        <a:prstGeom prst="triangle">
          <a:avLst/>
        </a:prstGeom>
        <a:gradFill flip="none" rotWithShape="1">
          <a:gsLst>
            <a:gs pos="0">
              <a:srgbClr val="002060"/>
            </a:gs>
            <a:gs pos="50000">
              <a:srgbClr val="FCFDFE"/>
            </a:gs>
            <a:gs pos="42000">
              <a:srgbClr val="002060"/>
            </a:gs>
          </a:gsLst>
          <a:lin ang="0" scaled="0"/>
          <a:tileRect/>
        </a:gra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42698-85DF-4C7C-B09E-CAE9E1B13235}">
      <dsp:nvSpPr>
        <dsp:cNvPr id="0" name=""/>
        <dsp:cNvSpPr/>
      </dsp:nvSpPr>
      <dsp:spPr>
        <a:xfrm>
          <a:off x="3592925" y="725528"/>
          <a:ext cx="3025022" cy="9578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«Угон»</a:t>
          </a:r>
          <a:endParaRPr lang="ru-RU" sz="2200" b="1" kern="1200" dirty="0">
            <a:solidFill>
              <a:srgbClr val="FCFD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683" y="772286"/>
        <a:ext cx="2931506" cy="864325"/>
      </dsp:txXfrm>
    </dsp:sp>
    <dsp:sp modelId="{5B4A444F-BAB9-4B1A-B230-49E47A9BB397}">
      <dsp:nvSpPr>
        <dsp:cNvPr id="0" name=""/>
        <dsp:cNvSpPr/>
      </dsp:nvSpPr>
      <dsp:spPr>
        <a:xfrm>
          <a:off x="3592925" y="1965148"/>
          <a:ext cx="3025022" cy="9578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«Ущерб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вследствие ДТП»</a:t>
          </a:r>
          <a:endParaRPr lang="ru-RU" sz="2200" b="1" kern="1200" dirty="0">
            <a:solidFill>
              <a:srgbClr val="FCFD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683" y="2011906"/>
        <a:ext cx="2931506" cy="864325"/>
      </dsp:txXfrm>
    </dsp:sp>
    <dsp:sp modelId="{1ED63972-29E9-4F61-AE50-67F242B70D6F}">
      <dsp:nvSpPr>
        <dsp:cNvPr id="0" name=""/>
        <dsp:cNvSpPr/>
      </dsp:nvSpPr>
      <dsp:spPr>
        <a:xfrm>
          <a:off x="3592925" y="3204768"/>
          <a:ext cx="3025022" cy="9578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rgbClr val="FC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«Ущерб вследствие прочих событий»</a:t>
          </a:r>
          <a:endParaRPr lang="ru-RU" sz="2200" b="1" kern="1200" dirty="0">
            <a:solidFill>
              <a:srgbClr val="FCFD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683" y="3251526"/>
        <a:ext cx="2931506" cy="86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7110-58D1-4B08-BE59-907D76DEA1EA}" type="datetimeFigureOut">
              <a:rPr lang="fr-FR" smtClean="0">
                <a:latin typeface="Century Gothic" pitchFamily="34" charset="0"/>
              </a:rPr>
              <a:pPr/>
              <a:t>03/10/2016</a:t>
            </a:fld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0653-8663-42A7-A389-D0316F5AB622}" type="slidenum">
              <a:rPr lang="fr-FR" smtClean="0">
                <a:latin typeface="Century Gothic" pitchFamily="34" charset="0"/>
              </a:rPr>
              <a:pPr/>
              <a:t>‹#›</a:t>
            </a:fld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FDCDEFE6-5B54-4838-86E6-97123BEF1300}" type="datetimeFigureOut">
              <a:rPr lang="fr-FR" smtClean="0"/>
              <a:pPr/>
              <a:t>03/10/2016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03BB967-652B-44E3-AC85-B50B589029D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0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25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0E4FF12-527F-4C63-87FD-1EEE83ABC646}" type="slidenum">
              <a:rPr lang="fr-FR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fr-FR" altLang="ru-RU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28986" cy="41158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4265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450"/>
            <a:ext cx="5487041" cy="4115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96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58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3852" y="8683438"/>
            <a:ext cx="2972547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7" tIns="45799" rIns="91597" bIns="4579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7FE233F4-4EBB-4C72-B6F1-940CBDCCAE22}" type="slidenum">
              <a:rPr lang="fr-FR" altLang="ru-RU">
                <a:solidFill>
                  <a:schemeClr val="accent2"/>
                </a:solidFill>
              </a:rPr>
              <a:pPr algn="r">
                <a:spcBef>
                  <a:spcPct val="50000"/>
                </a:spcBef>
              </a:pPr>
              <a:t>16</a:t>
            </a:fld>
            <a:endParaRPr lang="fr-FR" alt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0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094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00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2084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449"/>
            <a:ext cx="5028986" cy="4117286"/>
          </a:xfrm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07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4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942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6" tIns="45803" rIns="91606" bIns="45803"/>
          <a:lstStyle/>
          <a:p>
            <a:pPr eaLnBrk="1" hangingPunct="1"/>
            <a:endParaRPr lang="ru-RU" altLang="ru-RU" dirty="0" smtClean="0"/>
          </a:p>
        </p:txBody>
      </p:sp>
      <p:sp>
        <p:nvSpPr>
          <p:cNvPr id="12292" name="Номер слайда 3"/>
          <p:cNvSpPr txBox="1">
            <a:spLocks noGrp="1"/>
          </p:cNvSpPr>
          <p:nvPr/>
        </p:nvSpPr>
        <p:spPr bwMode="auto">
          <a:xfrm>
            <a:off x="3883852" y="8683438"/>
            <a:ext cx="2972547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6" tIns="45803" rIns="91606" bIns="4580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97E2473B-F7F6-4768-996B-7DE38E8D537F}" type="slidenum">
              <a:rPr lang="uk-UA" altLang="ru-RU">
                <a:solidFill>
                  <a:schemeClr val="accent2"/>
                </a:solidFill>
              </a:rPr>
              <a:pPr algn="r" eaLnBrk="1" hangingPunct="1">
                <a:spcBef>
                  <a:spcPct val="50000"/>
                </a:spcBef>
              </a:pPr>
              <a:t>6</a:t>
            </a:fld>
            <a:endParaRPr lang="uk-UA" alt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5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9E071DF7-8660-40A8-9C74-FB0920D869E8}" type="slidenum">
              <a:rPr lang="fr-FR" altLang="ru-RU" sz="1200" smtClean="0">
                <a:solidFill>
                  <a:schemeClr val="tx1"/>
                </a:solidFill>
              </a:rPr>
              <a:pPr/>
              <a:t>7</a:t>
            </a:fld>
            <a:endParaRPr lang="fr-FR" altLang="ru-RU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41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5193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8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ru-RU" smtClean="0"/>
              <a:t>Образец заголовка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3704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8806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5335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9714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D392-16F9-4C14-A6AD-373B5072E1AC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01651481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457AC-CE04-4934-9089-BB1879ECF895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460033936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51AF-DC68-4774-82E3-6CC64D914DAE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032445528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459663" cy="765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57250" y="1357313"/>
            <a:ext cx="3824288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3938" y="1357313"/>
            <a:ext cx="3824287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F2AF-BD7A-44A3-83EB-417F4241B0A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03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2923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ru-RU" smtClean="0"/>
              <a:t>Вставка таблицы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smtClean="0"/>
              <a:t>Вставка диаграммы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5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49" r:id="rId2"/>
    <p:sldLayoutId id="2147483766" r:id="rId3"/>
    <p:sldLayoutId id="2147483767" r:id="rId4"/>
    <p:sldLayoutId id="2147483768" r:id="rId5"/>
    <p:sldLayoutId id="2147483770" r:id="rId6"/>
    <p:sldLayoutId id="2147483754" r:id="rId7"/>
    <p:sldLayoutId id="2147483771" r:id="rId8"/>
    <p:sldLayoutId id="2147483753" r:id="rId9"/>
    <p:sldLayoutId id="2147483773" r:id="rId10"/>
    <p:sldLayoutId id="2147483763" r:id="rId11"/>
    <p:sldLayoutId id="2147483755" r:id="rId12"/>
    <p:sldLayoutId id="2147483756" r:id="rId13"/>
    <p:sldLayoutId id="2147483762" r:id="rId14"/>
    <p:sldLayoutId id="2147483774" r:id="rId15"/>
    <p:sldLayoutId id="2147483775" r:id="rId16"/>
    <p:sldLayoutId id="2147483776" r:id="rId17"/>
    <p:sldLayoutId id="2147483777" r:id="rId18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20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55600" y="2025747"/>
            <a:ext cx="8432800" cy="1143000"/>
          </a:xfrm>
        </p:spPr>
        <p:txBody>
          <a:bodyPr>
            <a:noAutofit/>
          </a:bodyPr>
          <a:lstStyle/>
          <a:p>
            <a:pPr lvl="0" defTabSz="914400" fontAlgn="base">
              <a:lnSpc>
                <a:spcPct val="110000"/>
              </a:lnSpc>
              <a:spcAft>
                <a:spcPct val="0"/>
              </a:spcAft>
            </a:pPr>
            <a:r>
              <a:rPr lang="ru-RU" cap="none" dirty="0">
                <a:solidFill>
                  <a:srgbClr val="FCFDFE"/>
                </a:solidFill>
                <a:latin typeface="+mj-lt"/>
                <a:ea typeface="Arial Unicode MS" pitchFamily="34" charset="-128"/>
                <a:cs typeface="Arial" pitchFamily="34" charset="0"/>
              </a:rPr>
              <a:t>Программа</a:t>
            </a:r>
            <a:br>
              <a:rPr lang="ru-RU" cap="none" dirty="0">
                <a:solidFill>
                  <a:srgbClr val="FCFDFE"/>
                </a:solidFill>
                <a:latin typeface="+mj-lt"/>
                <a:ea typeface="Arial Unicode MS" pitchFamily="34" charset="-128"/>
                <a:cs typeface="Arial" pitchFamily="34" charset="0"/>
              </a:rPr>
            </a:br>
            <a:r>
              <a:rPr lang="ru-RU" cap="none" dirty="0">
                <a:solidFill>
                  <a:srgbClr val="FCFDFE"/>
                </a:solidFill>
                <a:latin typeface="+mj-lt"/>
                <a:ea typeface="Arial Unicode MS" pitchFamily="34" charset="-128"/>
                <a:cs typeface="Arial" pitchFamily="34" charset="0"/>
              </a:rPr>
              <a:t>КАСКО «Все Включено»</a:t>
            </a:r>
            <a:endParaRPr lang="en-US" dirty="0">
              <a:latin typeface="+mj-lt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33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8"/>
          <p:cNvSpPr>
            <a:spLocks noChangeArrowheads="1"/>
          </p:cNvSpPr>
          <p:nvPr/>
        </p:nvSpPr>
        <p:spPr bwMode="auto">
          <a:xfrm>
            <a:off x="228600" y="1055753"/>
            <a:ext cx="8915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SzPct val="80000"/>
              <a:buFont typeface="Wingdings" pitchFamily="2" charset="2"/>
              <a:buChar char="n"/>
              <a:defRPr sz="2200" b="1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buClr>
                <a:schemeClr val="bg1"/>
              </a:buClr>
              <a:buSzPct val="85000"/>
              <a:buFont typeface="Wingdings" pitchFamily="2" charset="2"/>
              <a:buChar char="l"/>
              <a:defRPr sz="17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buSzPct val="80000"/>
              <a:buFont typeface="Wingdings" pitchFamily="2" charset="2"/>
              <a:buChar char="»"/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itchFamily="2" charset="2"/>
              <a:buNone/>
              <a:defRPr/>
            </a:pPr>
            <a:r>
              <a:rPr lang="ru-RU" altLang="uk-UA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При страховании автомобилей следующих марок, вводится корректирующий коэффициент к базовым тарифам </a:t>
            </a:r>
            <a:r>
              <a:rPr lang="ru-RU" altLang="uk-UA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0,95</a:t>
            </a:r>
          </a:p>
          <a:p>
            <a:pPr algn="ctr" eaLnBrk="1" hangingPunct="1">
              <a:buClrTx/>
              <a:buSzTx/>
              <a:buFont typeface="Wingdings" pitchFamily="2" charset="2"/>
              <a:buNone/>
              <a:defRPr/>
            </a:pPr>
            <a:endParaRPr lang="ru-RU" altLang="uk-UA" sz="16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buClrTx/>
              <a:buSzTx/>
              <a:buFontTx/>
              <a:buNone/>
              <a:defRPr/>
            </a:pPr>
            <a:r>
              <a:rPr lang="ru-RU" altLang="uk-UA" sz="18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Марки автомобилей:</a:t>
            </a:r>
          </a:p>
          <a:p>
            <a:pPr eaLnBrk="1" hangingPunct="1">
              <a:buClrTx/>
              <a:buSzTx/>
              <a:buFontTx/>
              <a:buNone/>
              <a:defRPr/>
            </a:pPr>
            <a:endParaRPr lang="ru-RU" altLang="uk-UA" sz="120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Audi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Ford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Hyundai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KIA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Land Rover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Lexus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Mercedes-Benz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Nissan</a:t>
            </a:r>
            <a:endParaRPr lang="uk-UA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Renault</a:t>
            </a: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Seat</a:t>
            </a: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Skoda</a:t>
            </a: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Toyota</a:t>
            </a: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Volkswagen</a:t>
            </a:r>
            <a:endParaRPr lang="ru-RU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Tx/>
              <a:buFont typeface="Wingdings" pitchFamily="2" charset="2"/>
              <a:buChar char="ü"/>
              <a:defRPr/>
            </a:pPr>
            <a:r>
              <a:rPr lang="en-US" altLang="uk-UA" sz="1800" b="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Infinity</a:t>
            </a:r>
            <a:endParaRPr lang="ru-RU" altLang="uk-UA" sz="1800" b="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gray">
          <a:xfrm>
            <a:off x="228600" y="6515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fld id="{E775C525-0310-4212-A44E-E8E59516504F}" type="slidenum">
              <a:rPr lang="fr-FR" altLang="uk-UA" sz="1000" b="0">
                <a:latin typeface="Arial" panose="020B0604020202020204" pitchFamily="34" charset="0"/>
              </a:rPr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fr-FR" altLang="uk-UA" sz="1000" b="0">
              <a:latin typeface="Arial" panose="020B0604020202020204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87070" y="26424"/>
            <a:ext cx="7252672" cy="67532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uk-UA" sz="2400" b="1" dirty="0"/>
              <a:t>Особые условия для ТС в зависимости от производителя </a:t>
            </a:r>
          </a:p>
        </p:txBody>
      </p:sp>
      <p:pic>
        <p:nvPicPr>
          <p:cNvPr id="2150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82" y="5358664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20" y="3394301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344738"/>
            <a:ext cx="14843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7"/>
          <a:stretch>
            <a:fillRect/>
          </a:stretch>
        </p:blipFill>
        <p:spPr bwMode="auto">
          <a:xfrm>
            <a:off x="6766185" y="2088489"/>
            <a:ext cx="20351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29" y="2496880"/>
            <a:ext cx="12223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20" y="3864606"/>
            <a:ext cx="12223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19" y="3223921"/>
            <a:ext cx="22796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04" y="4448807"/>
            <a:ext cx="1082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04" y="2381383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29" y="3896357"/>
            <a:ext cx="1416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83" y="5277479"/>
            <a:ext cx="12588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54" y="4843949"/>
            <a:ext cx="14541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60" y="4513263"/>
            <a:ext cx="1314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97" y="2379058"/>
            <a:ext cx="14843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465480"/>
            <a:ext cx="1438771" cy="101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83000" y="249866"/>
            <a:ext cx="6934200" cy="3987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004563"/>
                </a:solidFill>
              </a:rPr>
              <a:t>Условия оплаты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04863" y="65151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10EEC7F3-D7AD-4BD1-8A56-267631A839CC}" type="slidenum">
              <a:rPr lang="fr-FR" altLang="ru-RU" sz="1000" b="0" smtClean="0">
                <a:latin typeface="Century Gothic" panose="020B0502020202020204" pitchFamily="34" charset="0"/>
                <a:cs typeface="Arial" panose="020B0604020202020204" pitchFamily="34" charset="0"/>
              </a:rPr>
              <a:pPr>
                <a:buClrTx/>
                <a:buSzTx/>
                <a:buFontTx/>
                <a:buNone/>
              </a:pPr>
              <a:t>11</a:t>
            </a:fld>
            <a:endParaRPr lang="fr-FR" altLang="ru-RU" sz="1000" b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509296" y="997942"/>
            <a:ext cx="6144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Варианты внесения платежа: </a:t>
            </a:r>
          </a:p>
        </p:txBody>
      </p:sp>
      <p:cxnSp>
        <p:nvCxnSpPr>
          <p:cNvPr id="30725" name="Прямая со стрелкой 9"/>
          <p:cNvCxnSpPr>
            <a:cxnSpLocks noChangeShapeType="1"/>
          </p:cNvCxnSpPr>
          <p:nvPr/>
        </p:nvCxnSpPr>
        <p:spPr bwMode="auto">
          <a:xfrm rot="16200000" flipH="1">
            <a:off x="6734176" y="4175125"/>
            <a:ext cx="1223962" cy="357187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1331913" y="5037138"/>
            <a:ext cx="2665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18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раз/год*</a:t>
            </a:r>
            <a:endParaRPr lang="ru-RU" altLang="ru-RU" sz="18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727" name="Прямая со стрелкой 9"/>
          <p:cNvCxnSpPr>
            <a:cxnSpLocks noChangeShapeType="1"/>
          </p:cNvCxnSpPr>
          <p:nvPr/>
        </p:nvCxnSpPr>
        <p:spPr bwMode="auto">
          <a:xfrm rot="16200000" flipH="1">
            <a:off x="5220494" y="4317206"/>
            <a:ext cx="1152525" cy="144463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2987675" y="503713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раза/год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6300788" y="503713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раза/год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4572000" y="503713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раза/год</a:t>
            </a:r>
          </a:p>
        </p:txBody>
      </p:sp>
      <p:cxnSp>
        <p:nvCxnSpPr>
          <p:cNvPr id="30731" name="Прямая со стрелкой 14"/>
          <p:cNvCxnSpPr>
            <a:cxnSpLocks noChangeShapeType="1"/>
          </p:cNvCxnSpPr>
          <p:nvPr/>
        </p:nvCxnSpPr>
        <p:spPr bwMode="auto">
          <a:xfrm rot="5400000">
            <a:off x="3852069" y="4317206"/>
            <a:ext cx="1152525" cy="144463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Прямая со стрелкой 9"/>
          <p:cNvCxnSpPr>
            <a:cxnSpLocks noChangeShapeType="1"/>
          </p:cNvCxnSpPr>
          <p:nvPr/>
        </p:nvCxnSpPr>
        <p:spPr bwMode="auto">
          <a:xfrm rot="5400000">
            <a:off x="2484438" y="4102100"/>
            <a:ext cx="1223962" cy="5032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9" name="Picture 17" descr="http://static2.aif.ru/public/dontknow/333/8f09f636dccb7035cbc99ea1cdaadcf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82" y="1515242"/>
            <a:ext cx="4762500" cy="320992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825468" y="250347"/>
            <a:ext cx="4554611" cy="39824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uk-UA" sz="2500" b="1" dirty="0">
                <a:solidFill>
                  <a:srgbClr val="004563"/>
                </a:solidFill>
              </a:rPr>
              <a:t>Условия возмещения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285750" y="851263"/>
            <a:ext cx="8501063" cy="1357313"/>
          </a:xfrm>
        </p:spPr>
        <p:txBody>
          <a:bodyPr rtlCol="0">
            <a:normAutofit/>
          </a:bodyPr>
          <a:lstStyle/>
          <a:p>
            <a:pPr marL="182563" indent="-4763" defTabSz="3870325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Оплата восстановительного ремонта ТС производится:</a:t>
            </a:r>
          </a:p>
          <a:p>
            <a:pPr marL="271463" indent="-271463" defTabSz="387032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исключительно, без учета износа заменяемых деталей, т.е. «Новое за старое»</a:t>
            </a:r>
          </a:p>
          <a:p>
            <a:pPr marL="271463" indent="-271463" defTabSz="3870325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путем</a:t>
            </a:r>
            <a:r>
              <a:rPr lang="uk-UA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 перечислення </a:t>
            </a: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возмещения на счет </a:t>
            </a:r>
            <a:r>
              <a:rPr lang="uk-UA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СТО, </a:t>
            </a: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исходя из выбранного в Договоре условия возмещения:</a:t>
            </a:r>
          </a:p>
        </p:txBody>
      </p:sp>
      <p:sp>
        <p:nvSpPr>
          <p:cNvPr id="40964" name="Номер слайда 4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65692-FB42-4B69-9DC5-CE6DE3253F41}" type="slidenum">
              <a:rPr lang="fr-FR" altLang="ru-RU" smtClean="0">
                <a:solidFill>
                  <a:schemeClr val="tx2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ru-RU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1519" y="1965850"/>
            <a:ext cx="8691760" cy="4047852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Корректирующий коэффициент, зависящий от СТО, на которой осуществляется 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ремонт:</a:t>
            </a:r>
            <a:endParaRPr lang="ru-RU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2603500" lvl="8" indent="0">
              <a:buFont typeface="Arial"/>
              <a:buNone/>
              <a:defRPr/>
            </a:pP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1. Опция «СТО по выбору Страховщика»</a:t>
            </a:r>
          </a:p>
          <a:p>
            <a:pPr marL="2603500" lvl="8" indent="0">
              <a:buFont typeface="Arial"/>
              <a:buNone/>
              <a:defRPr/>
            </a:pP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В рамках этой опции ремонт автомобилей, которые находятся на гарантии производителя, осуществляется на авторизированной 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СТО*</a:t>
            </a:r>
            <a:endParaRPr lang="ru-RU" sz="1600" b="1" dirty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2603500" lvl="8" indent="0">
              <a:buNone/>
              <a:defRPr/>
            </a:pPr>
            <a:endParaRPr lang="ru-RU" sz="400" b="1" dirty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2603500" lvl="8" indent="0">
              <a:buFont typeface="Arial"/>
              <a:buNone/>
              <a:defRPr/>
            </a:pP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2. Опция «СТО по выбору Страхователя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»**</a:t>
            </a:r>
          </a:p>
          <a:p>
            <a:pPr marL="2603500" lvl="8" indent="0">
              <a:buFont typeface="Arial"/>
              <a:buNone/>
              <a:defRPr/>
            </a:pPr>
            <a:endParaRPr lang="ru-RU" sz="400" b="1" dirty="0" smtClean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2603500" lvl="8" indent="0">
              <a:buFont typeface="Arial"/>
              <a:buNone/>
              <a:defRPr/>
            </a:pP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3. Опция «СТО по выбору Страховщика с использованием альтернативных составных частей ТС»</a:t>
            </a:r>
            <a:r>
              <a:rPr lang="en-US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***</a:t>
            </a:r>
            <a:endParaRPr lang="ru-RU" sz="1600" b="1" dirty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41990" name="Picture 2" descr="http://t1.gstatic.com/images?q=tbn:ANd9GcS7kQxI34VwiydX4m4fF3MHICi9keLFccaBgEnAaVm3Dcbyh3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722563"/>
            <a:ext cx="1954213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3525" y="4736206"/>
            <a:ext cx="79767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 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При этом в рамках Опции «СТО по выбору Страховщика» ремонт автомобилей, срок эксплуатации которых на дату страхового события не превышает 48 месяцев, осуществляется на авторизированной СТО. 48 месяцев отсчитывается от 1 января года выпуска ТС.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** 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Страхователь сам определяет СТО из числа авторизированных</a:t>
            </a:r>
            <a:r>
              <a:rPr lang="ru-RU" sz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en-US" sz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*** 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возможно при страховании исключительно легковых ТС 2002-2012 годов выпуска следующих марок: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Renault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Dacia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Infiniti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Nissan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Audi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VW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Seat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CHEVROLET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Jeep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Mercedes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-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Benz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OPEL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Smart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KIA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LEXUS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Toyota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Mitsubishi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DAEWOO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VOLVO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Land Rover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Jaguar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Porsche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Ford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BMW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Mini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Peugeot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Citroen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Hyundai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Fiat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Alfa Romeo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Lanchia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Skoda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Honda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Acura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Mazda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Suzuki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Isuzu</a:t>
            </a: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Subaru</a:t>
            </a:r>
            <a:endParaRPr lang="ru-RU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4" descr="http://www.artsides.ru/big/item_5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86" y="1482725"/>
            <a:ext cx="1333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6961" y="15791"/>
            <a:ext cx="82470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4563"/>
                </a:solidFill>
                <a:latin typeface="Century Gothic" panose="020B0502020202020204" pitchFamily="34" charset="0"/>
                <a:ea typeface="+mj-ea"/>
                <a:cs typeface="+mj-cs"/>
              </a:rPr>
              <a:t>Действия при наступлении страхового события</a:t>
            </a:r>
          </a:p>
        </p:txBody>
      </p:sp>
      <p:sp>
        <p:nvSpPr>
          <p:cNvPr id="31747" name="Номер слайда 1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E920F466-C8B8-4939-A907-37BB106343D4}" type="slidenum">
              <a:rPr lang="fr-FR" altLang="ru-RU" sz="1000" b="0" smtClean="0">
                <a:latin typeface="Century Gothic" panose="020B0502020202020204" pitchFamily="34" charset="0"/>
                <a:cs typeface="Arial" panose="020B0604020202020204" pitchFamily="34" charset="0"/>
              </a:rPr>
              <a:pPr>
                <a:buClrTx/>
                <a:buSzTx/>
                <a:buFontTx/>
                <a:buNone/>
              </a:pPr>
              <a:t>13</a:t>
            </a:fld>
            <a:endParaRPr lang="fr-FR" altLang="ru-RU" sz="1000" b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62070"/>
            <a:ext cx="1443694" cy="1817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749" name="TextBox 56"/>
          <p:cNvSpPr txBox="1">
            <a:spLocks noChangeArrowheads="1"/>
          </p:cNvSpPr>
          <p:nvPr/>
        </p:nvSpPr>
        <p:spPr bwMode="auto">
          <a:xfrm>
            <a:off x="2062716" y="1105788"/>
            <a:ext cx="5717474" cy="14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57350" indent="-28575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Шаг 1. </a:t>
            </a:r>
            <a:r>
              <a:rPr lang="ru-RU" altLang="ru-RU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Принять все возможные меры с целью:</a:t>
            </a:r>
            <a:r>
              <a:rPr lang="ru-RU" altLang="ru-RU" sz="1600" b="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987425" lvl="3" eaLnBrk="1" hangingPunct="1">
              <a:spcBef>
                <a:spcPts val="60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1600" b="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оказания первой медицинской помощи</a:t>
            </a:r>
          </a:p>
          <a:p>
            <a:pPr marL="987425" lvl="3" eaLnBrk="1" hangingPunct="1">
              <a:spcBef>
                <a:spcPts val="60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1600" b="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спасения транспортного средства</a:t>
            </a:r>
          </a:p>
          <a:p>
            <a:pPr marL="987425" lvl="3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1600" b="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уменьшения последующего </a:t>
            </a:r>
            <a:r>
              <a:rPr lang="ru-RU" altLang="ru-RU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ущерба</a:t>
            </a:r>
            <a:endParaRPr lang="ru-RU" altLang="ru-RU" sz="1600" b="0" dirty="0">
              <a:solidFill>
                <a:srgbClr val="00456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56"/>
          <p:cNvSpPr txBox="1">
            <a:spLocks noChangeArrowheads="1"/>
          </p:cNvSpPr>
          <p:nvPr/>
        </p:nvSpPr>
        <p:spPr bwMode="auto">
          <a:xfrm>
            <a:off x="2397125" y="3466199"/>
            <a:ext cx="6423025" cy="20503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Шаг 3.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На протяжении 3 рабочих дней с момента наступления события уведомить Страховщика</a:t>
            </a: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путем предоставления сообщения о наступлении события по тел. 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0 800 30 272 3</a:t>
            </a: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, тел. 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272</a:t>
            </a: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(с мобильного) – если событие произошло на Украине, тел. 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+38 044 272 0 272</a:t>
            </a:r>
            <a:r>
              <a:rPr lang="ru-RU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(при наступлении события за пределами Украины), или путем предоставления сообщения через официальный сайт Страховщика (</a:t>
            </a:r>
            <a:r>
              <a:rPr lang="en-US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https://myaxa.axa-ukraine.com</a:t>
            </a:r>
            <a:r>
              <a:rPr lang="en-US" sz="16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)</a:t>
            </a:r>
            <a:r>
              <a:rPr lang="ru-RU" sz="1600" dirty="0" smtClean="0">
                <a:solidFill>
                  <a:srgbClr val="0CB41C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CB41C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2353965" y="2574056"/>
            <a:ext cx="6630544" cy="8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Шаг 2.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Немедленно сообщить о наступлении события в соответствующие Компетентные </a:t>
            </a:r>
            <a:r>
              <a:rPr 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органы</a:t>
            </a:r>
            <a:endParaRPr lang="ru-RU" sz="1600" b="1" dirty="0">
              <a:solidFill>
                <a:srgbClr val="0CB41C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15132" y="2234952"/>
            <a:ext cx="2196628" cy="689992"/>
          </a:xfrm>
          <a:prstGeom prst="wedgeRoundRectCallout">
            <a:avLst>
              <a:gd name="adj1" fmla="val -24333"/>
              <a:gd name="adj2" fmla="val 67484"/>
              <a:gd name="adj3" fmla="val 16667"/>
            </a:avLst>
          </a:prstGeom>
          <a:solidFill>
            <a:srgbClr val="FFFFFF"/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Телефонный разговор записывается!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5097" y="5710295"/>
            <a:ext cx="696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В случае, если выполнение указанных требований было невозможным, Страхователь должен подтвердить это документально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 txBox="1">
            <a:spLocks noGrp="1"/>
          </p:cNvSpPr>
          <p:nvPr/>
        </p:nvSpPr>
        <p:spPr bwMode="gray">
          <a:xfrm>
            <a:off x="228600" y="6515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fld id="{F2B846F9-0E8B-4AC0-980A-B26483201E70}" type="slidenum">
              <a:rPr lang="en-GB" altLang="ru-RU" sz="1000" b="0">
                <a:latin typeface="Century Gothic" panose="020B0502020202020204" pitchFamily="34" charset="0"/>
              </a:rPr>
              <a:pPr algn="ctr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t>14</a:t>
            </a:fld>
            <a:endParaRPr lang="en-GB" altLang="ru-RU" sz="1000" b="0">
              <a:latin typeface="Century Gothic" panose="020B0502020202020204" pitchFamily="34" charset="0"/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753570" y="228600"/>
            <a:ext cx="7848600" cy="419986"/>
          </a:xfrm>
        </p:spPr>
        <p:txBody>
          <a:bodyPr lIns="91440" tIns="45720" rIns="91440" bIns="45720">
            <a:no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rgbClr val="004563"/>
                </a:solidFill>
              </a:rPr>
              <a:t>Исключения (когда АХА не выплачивает)</a:t>
            </a:r>
            <a:endParaRPr lang="uk-UA" sz="2500" b="1" dirty="0">
              <a:solidFill>
                <a:srgbClr val="004563"/>
              </a:solidFill>
            </a:endParaRPr>
          </a:p>
        </p:txBody>
      </p:sp>
      <p:sp>
        <p:nvSpPr>
          <p:cNvPr id="32772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96975"/>
            <a:ext cx="6664325" cy="5111750"/>
          </a:xfrm>
        </p:spPr>
        <p:txBody>
          <a:bodyPr lIns="91440" tIns="45720" rIns="91440" bIns="45720"/>
          <a:lstStyle/>
          <a:p>
            <a:pPr marL="357188" indent="-357188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u="sng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Не возмещаются убытки, которые возникли:</a:t>
            </a:r>
            <a:endParaRPr lang="ru-RU" sz="1200" b="1" u="sng" dirty="0" smtClean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357188" indent="-357188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1200" dirty="0" smtClean="0">
              <a:solidFill>
                <a:srgbClr val="002060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357188" indent="-357188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1200" dirty="0" smtClean="0">
              <a:solidFill>
                <a:srgbClr val="002060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568325" indent="-28575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В случае управления ТС</a:t>
            </a:r>
            <a:r>
              <a:rPr lang="en-US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*</a:t>
            </a:r>
            <a:r>
              <a:rPr lang="ru-RU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 лицом в состоянии алкогольного (наркотического, токсического, медикаментозного) опьянения</a:t>
            </a:r>
            <a:endParaRPr lang="ru-RU" sz="1600" dirty="0" smtClean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568325" indent="-28575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Во время буксировки (транспортировки) ТС</a:t>
            </a:r>
            <a:r>
              <a:rPr lang="en-US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*</a:t>
            </a:r>
            <a:endParaRPr lang="ru-RU" sz="1600" dirty="0" smtClean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568325" indent="-28575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Въезд на ж/д переезд при закрытом шлагбауме</a:t>
            </a:r>
          </a:p>
          <a:p>
            <a:pPr marL="568325" indent="-28575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0" dirty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Во время перевозки: </a:t>
            </a:r>
            <a:r>
              <a:rPr lang="ru-RU" sz="1600" b="0" dirty="0" err="1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взрыво</a:t>
            </a:r>
            <a:r>
              <a:rPr lang="ru-RU" sz="1600" b="0" dirty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-, огнеопасных и легковоспламеняющихся веществ, животных, птиц, коммерческие перевозки (прокат</a:t>
            </a:r>
            <a:r>
              <a:rPr lang="ru-RU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)</a:t>
            </a:r>
            <a:endParaRPr lang="ru-RU" sz="1600" b="0" dirty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568325" indent="-28575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0" dirty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По причине конструктивного вмешательства (без допуска производителя или соответствующих органов</a:t>
            </a:r>
            <a:r>
              <a:rPr lang="ru-RU" sz="16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charset="0"/>
              </a:rPr>
              <a:t>)</a:t>
            </a:r>
            <a:endParaRPr lang="ru-RU" sz="1800" dirty="0" smtClean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822325" lvl="1" indent="-28575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ru-RU" sz="1200" dirty="0" smtClean="0">
              <a:solidFill>
                <a:srgbClr val="004563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8" name="Picture 35" descr="http://t0.gstatic.com/images?q=tbn:ANd9GcQYKOv_KT0Om2RlElpfsyEDzRMYFRXXqaINWLiYC5VfmUey2aji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412776"/>
            <a:ext cx="720407" cy="719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7" descr="http://t3.gstatic.com/images?q=tbn:ANd9GcRsdHUfBLYZWCSW5LL6tMRDQAyfmAVFQdcYLUq_StAzYFP6llLh"/>
          <p:cNvPicPr>
            <a:picLocks noChangeAspect="1" noChangeArrowheads="1"/>
          </p:cNvPicPr>
          <p:nvPr/>
        </p:nvPicPr>
        <p:blipFill>
          <a:blip r:embed="rId4" cstate="print"/>
          <a:srcRect t="31500" b="9439"/>
          <a:stretch>
            <a:fillRect/>
          </a:stretch>
        </p:blipFill>
        <p:spPr bwMode="auto">
          <a:xfrm>
            <a:off x="7315453" y="2132856"/>
            <a:ext cx="1000963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8" descr="http://t3.gstatic.com/images?q=tbn:ANd9GcRgoudpW_TZkn0BqCVeAOAQjARqIa75Od_gYILMsSBivEsUbvxmlA"/>
          <p:cNvPicPr>
            <a:picLocks noChangeAspect="1" noChangeArrowheads="1"/>
          </p:cNvPicPr>
          <p:nvPr/>
        </p:nvPicPr>
        <p:blipFill>
          <a:blip r:embed="rId5" cstate="print"/>
          <a:srcRect l="8330" t="5440" r="8365" b="7541"/>
          <a:stretch>
            <a:fillRect/>
          </a:stretch>
        </p:blipFill>
        <p:spPr bwMode="auto">
          <a:xfrm>
            <a:off x="6336412" y="2492896"/>
            <a:ext cx="198101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0" name="Picture 11" descr="http://lukoni.com.ua/uploads/posts/2009-02/1234891483_pa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b="13812"/>
          <a:stretch>
            <a:fillRect/>
          </a:stretch>
        </p:blipFill>
        <p:spPr bwMode="auto">
          <a:xfrm>
            <a:off x="6491288" y="3500438"/>
            <a:ext cx="1609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http://t0.gstatic.com/images?q=tbn:ANd9GcTXqNHkViw1vg5jtQB8m8ljNTbtd6dmVoOYBLZFYvd6emamvXeG_klWIEZ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76256" y="1484784"/>
            <a:ext cx="327950" cy="847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7" descr="http://t0.gstatic.com/images?q=tbn:ANd9GcTXqNHkViw1vg5jtQB8m8ljNTbtd6dmVoOYBLZFYvd6emamvXeG_klWIEZ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16216" y="1484784"/>
            <a:ext cx="327950" cy="847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39750" y="5349428"/>
            <a:ext cx="8215313" cy="584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0" lvl="1"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Не подлежит возмещению стоимость замены защитной пленки, установленной на ТС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*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 (отдельные детали ТС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*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)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3804" name="Прямоугольник 11"/>
          <p:cNvSpPr>
            <a:spLocks noChangeArrowheads="1"/>
          </p:cNvSpPr>
          <p:nvPr/>
        </p:nvSpPr>
        <p:spPr bwMode="auto">
          <a:xfrm>
            <a:off x="1007610" y="6244150"/>
            <a:ext cx="23903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uk-UA" sz="1200" i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r>
              <a:rPr lang="ru-RU" altLang="uk-UA" sz="1200" i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Транспортные </a:t>
            </a:r>
            <a:r>
              <a:rPr lang="ru-RU" altLang="uk-UA" sz="1200" i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средства </a:t>
            </a:r>
            <a:endParaRPr lang="ru-RU" altLang="uk-UA" sz="1200" b="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376866" y="1824624"/>
            <a:ext cx="8432799" cy="1527968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</a:rPr>
              <a:t>Преимущества программы </a:t>
            </a:r>
          </a:p>
          <a:p>
            <a:pPr lvl="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</a:rPr>
              <a:t>КАСКО «Все включено»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28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07512"/>
            <a:ext cx="9144000" cy="1366837"/>
          </a:xfrm>
        </p:spPr>
        <p:txBody>
          <a:bodyPr anchor="ctr"/>
          <a:lstStyle/>
          <a:p>
            <a:pPr marL="179388" lvl="1" indent="0" algn="ctr" eaLnBrk="1" hangingPunct="1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ru-RU" altLang="ru-RU" sz="16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Включение пункта «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внешнее физическое воздействие других случайных, </a:t>
            </a:r>
          </a:p>
          <a:p>
            <a:pPr marL="179388" lvl="1" indent="0" algn="ctr" eaLnBrk="1" hangingPunct="1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внезапных и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непредвиденных событий» означает, что:</a:t>
            </a:r>
            <a:endParaRPr lang="en-US" altLang="ru-RU" sz="1600" b="1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179388" lvl="1" indent="0" algn="ctr" eaLnBrk="1" hangingPunct="1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ru-RU" altLang="ru-RU" sz="16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договор заключается на базе </a:t>
            </a:r>
            <a:r>
              <a:rPr lang="en-US" alt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All Risks 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– </a:t>
            </a:r>
            <a:r>
              <a:rPr lang="ru-RU" altLang="ru-RU" sz="16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страхование от всех рисков.</a:t>
            </a:r>
            <a:endParaRPr lang="en-US" altLang="ru-RU" sz="160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179388" lvl="1" indent="0" algn="ctr" eaLnBrk="1" hangingPunct="1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Предлагаемый страховой продукт не имеет аналогов на украинском рынке.</a:t>
            </a:r>
            <a:endParaRPr lang="ru-RU" altLang="ru-RU" sz="1600" b="1" i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535488" y="4984750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tabLst>
                <a:tab pos="685800" algn="l"/>
              </a:tabLst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tabLst>
                <a:tab pos="685800" algn="l"/>
              </a:tabLst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tabLst>
                <a:tab pos="685800" algn="l"/>
              </a:tabLst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tabLst>
                <a:tab pos="685800" algn="l"/>
              </a:tabLst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tabLst>
                <a:tab pos="685800" algn="l"/>
              </a:tabLst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tabLst>
                <a:tab pos="685800" algn="l"/>
              </a:tabLst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tabLst>
                <a:tab pos="685800" algn="l"/>
              </a:tabLst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tabLst>
                <a:tab pos="685800" algn="l"/>
              </a:tabLst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tabLst>
                <a:tab pos="685800" algn="l"/>
              </a:tabLst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5288" y="2693243"/>
            <a:ext cx="8424862" cy="31623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Например: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1600" dirty="0">
                <a:solidFill>
                  <a:srgbClr val="103184"/>
                </a:solidFill>
                <a:latin typeface="Century Gothic" panose="020B0502020202020204" pitchFamily="34" charset="0"/>
                <a:cs typeface="Arial" pitchFamily="34" charset="0"/>
              </a:rPr>
              <a:t>	</a:t>
            </a:r>
            <a:r>
              <a:rPr lang="ru-RU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Вследствие прорыва водопроводной трубы на автостоянке и залива ТС</a:t>
            </a:r>
            <a:r>
              <a:rPr lang="en-US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*</a:t>
            </a:r>
            <a:r>
              <a:rPr lang="ru-RU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водой, была испорчена и начала подгнивать внутренняя обшивка ТС</a:t>
            </a:r>
            <a:r>
              <a:rPr lang="en-US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*</a:t>
            </a:r>
            <a:r>
              <a:rPr lang="ru-RU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	</a:t>
            </a: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Будет ли этот случай расцениваться как страховой?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	В стандартном договоре - нет, т.к. действие воды покрывается только если это наводнение, т.е. стихийное бедствие. Так как, в договоре нет риска "повреждение водой вследствие прорыва водопровода", то и событие не может быть признано страховым!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16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	</a:t>
            </a: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В договоре "Все включено" – Да! Такой случай расценивается, как страховой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4352" y="15321"/>
            <a:ext cx="8016431" cy="7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 anchor="ctr"/>
          <a:lstStyle/>
          <a:p>
            <a:pPr eaLnBrk="1" hangingPunct="1">
              <a:defRPr/>
            </a:pPr>
            <a:r>
              <a:rPr lang="ru-RU" sz="2200" b="1" dirty="0">
                <a:solidFill>
                  <a:srgbClr val="004563"/>
                </a:solidFill>
                <a:latin typeface="Century Gothic" pitchFamily="34" charset="0"/>
                <a:ea typeface="+mj-ea"/>
                <a:cs typeface="+mj-cs"/>
              </a:rPr>
              <a:t>Уникальность программы КАСКО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4563"/>
                </a:solidFill>
                <a:latin typeface="Century Gothic" pitchFamily="34" charset="0"/>
                <a:ea typeface="+mj-ea"/>
                <a:cs typeface="+mj-cs"/>
              </a:rPr>
              <a:t>от «АХА Страхование»</a:t>
            </a:r>
          </a:p>
        </p:txBody>
      </p:sp>
      <p:sp>
        <p:nvSpPr>
          <p:cNvPr id="36870" name="Прямоугольник 6"/>
          <p:cNvSpPr>
            <a:spLocks noChangeArrowheads="1"/>
          </p:cNvSpPr>
          <p:nvPr/>
        </p:nvSpPr>
        <p:spPr bwMode="auto">
          <a:xfrm>
            <a:off x="582529" y="6171604"/>
            <a:ext cx="23903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uk-UA" sz="1200" i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r>
              <a:rPr lang="ru-RU" altLang="uk-UA" sz="1200" i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Транспортные </a:t>
            </a:r>
            <a:r>
              <a:rPr lang="ru-RU" altLang="uk-UA" sz="1200" i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средства </a:t>
            </a:r>
            <a:endParaRPr lang="ru-RU" altLang="uk-UA" sz="1200" b="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27904" y="182563"/>
            <a:ext cx="5997575" cy="497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500" b="1" dirty="0">
                <a:solidFill>
                  <a:srgbClr val="004563"/>
                </a:solidFill>
                <a:latin typeface="Century Gothic" pitchFamily="34" charset="0"/>
                <a:ea typeface="+mj-ea"/>
                <a:cs typeface="+mj-cs"/>
              </a:rPr>
              <a:t>Преимущества программы</a:t>
            </a:r>
          </a:p>
        </p:txBody>
      </p:sp>
      <p:sp>
        <p:nvSpPr>
          <p:cNvPr id="38915" name="Номер слайда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E522190A-A6C5-4C80-B223-4FBCD51FB34D}" type="slidenum">
              <a:rPr lang="fr-FR" altLang="ru-RU" sz="1000" b="0" smtClean="0"/>
              <a:pPr>
                <a:buClrTx/>
                <a:buSzTx/>
                <a:buFontTx/>
                <a:buNone/>
              </a:pPr>
              <a:t>17</a:t>
            </a:fld>
            <a:endParaRPr lang="fr-FR" altLang="ru-RU" sz="1000" b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6351" y="1022448"/>
            <a:ext cx="8677533" cy="4679950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Продукт не содержит скрытых исключений. Страхование осуществляется по системе «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A</a:t>
            </a:r>
            <a:r>
              <a:rPr lang="ru-RU" altLang="ru-RU" sz="1600" b="1" dirty="0" err="1" smtClean="0">
                <a:solidFill>
                  <a:srgbClr val="004563"/>
                </a:solidFill>
                <a:latin typeface="Century Gothic" panose="020B0502020202020204" pitchFamily="34" charset="0"/>
              </a:rPr>
              <a:t>ll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R</a:t>
            </a:r>
            <a:r>
              <a:rPr lang="ru-RU" altLang="ru-RU" sz="1600" b="1" dirty="0" err="1" smtClean="0">
                <a:solidFill>
                  <a:srgbClr val="004563"/>
                </a:solidFill>
                <a:latin typeface="Century Gothic" panose="020B0502020202020204" pitchFamily="34" charset="0"/>
              </a:rPr>
              <a:t>isks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»</a:t>
            </a:r>
            <a:endParaRPr lang="en-US" altLang="ru-RU" sz="1600" b="1" i="1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Страхование «Новое за Старое». При повреждении автомобиля, оплачивается восстановительный ремонт автомобиля без учета износа заменяемых деталей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Неагрегатная страховая сумма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(не уменьшается на сумму выплаченного возмещения)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Риск «Угон» покрывается при угоне ТС с любого места, в любое время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По всем рискам применяется единая франшиза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Базовая территория страхования Украина, страны СНГ, страны Европы, Грузия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При внесении страхового платежа частями – отсутствует повышающий коэффициент за разбивку  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При наступлении ДТП, ТС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*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 направляется на СТО, не посещая офис страховой компании («</a:t>
            </a:r>
            <a:r>
              <a:rPr lang="ru-RU" altLang="ru-RU" sz="1600" b="1" dirty="0" err="1" smtClean="0">
                <a:solidFill>
                  <a:srgbClr val="004563"/>
                </a:solidFill>
                <a:latin typeface="Century Gothic" panose="020B0502020202020204" pitchFamily="34" charset="0"/>
              </a:rPr>
              <a:t>Телеурегулирование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»).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endParaRPr lang="ru-RU" altLang="ru-RU" sz="160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2" descr="http://t2.gstatic.com/images?q=tbn:ANd9GcSVryqB40HYxGyY1kFBR_jEXBtbNTJbXbpARD9bVHnrxej6l7yV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31" y="5648221"/>
            <a:ext cx="2519809" cy="102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Прямоугольник 27"/>
          <p:cNvSpPr>
            <a:spLocks noChangeArrowheads="1"/>
          </p:cNvSpPr>
          <p:nvPr/>
        </p:nvSpPr>
        <p:spPr bwMode="auto">
          <a:xfrm>
            <a:off x="882650" y="6015038"/>
            <a:ext cx="2133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FCFD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«новое за старое»</a:t>
            </a:r>
          </a:p>
        </p:txBody>
      </p:sp>
      <p:pic>
        <p:nvPicPr>
          <p:cNvPr id="3891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52" y="5279933"/>
            <a:ext cx="16049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73688"/>
            <a:ext cx="14890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27904" y="161298"/>
            <a:ext cx="5997575" cy="48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500" b="1" dirty="0">
                <a:solidFill>
                  <a:srgbClr val="004563"/>
                </a:solidFill>
                <a:latin typeface="Century Gothic" pitchFamily="34" charset="0"/>
                <a:ea typeface="+mj-ea"/>
                <a:cs typeface="+mj-cs"/>
              </a:rPr>
              <a:t>Преимущества программы</a:t>
            </a:r>
          </a:p>
        </p:txBody>
      </p:sp>
      <p:sp>
        <p:nvSpPr>
          <p:cNvPr id="40963" name="Номер слайда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F132ABAC-2BF2-4931-B340-2A13532BDEEC}" type="slidenum">
              <a:rPr lang="fr-FR" altLang="ru-RU" sz="1000" b="0" smtClean="0"/>
              <a:pPr>
                <a:buClrTx/>
                <a:buSzTx/>
                <a:buFontTx/>
                <a:buNone/>
              </a:pPr>
              <a:t>18</a:t>
            </a:fld>
            <a:endParaRPr lang="fr-FR" altLang="ru-RU" sz="1000" b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7618" y="1139411"/>
            <a:ext cx="8624370" cy="4679950"/>
          </a:xfrm>
        </p:spPr>
        <p:txBody>
          <a:bodyPr vert="horz" lIns="0" tIns="0" rIns="0" bIns="0" rtlCol="0"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При повреждении ТС</a:t>
            </a:r>
            <a:r>
              <a:rPr lang="en-US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*</a:t>
            </a: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, оплачивается восстановительный ремонт  ТС</a:t>
            </a:r>
            <a:r>
              <a:rPr lang="en-US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*</a:t>
            </a: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    без вычета амортизационного износа запасных частей, которые подлежат замене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АХА возмещает расходы на эвакуацию ТС</a:t>
            </a:r>
            <a:r>
              <a:rPr lang="en-US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*</a:t>
            </a: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 в результате ДТП – 3 раза за годовой период, в пределах лимита 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2 000 </a:t>
            </a: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грн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. по каждому страховому событию.</a:t>
            </a:r>
            <a:endParaRPr lang="ru-RU" altLang="ru-RU" sz="1600" b="1" dirty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Возмещение без документов компетентных органов в случаях:</a:t>
            </a:r>
          </a:p>
          <a:p>
            <a:pPr marL="446088" indent="0">
              <a:spcBef>
                <a:spcPct val="50000"/>
              </a:spcBef>
              <a:buNone/>
            </a:pP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	- когда размер ущерба не превышает </a:t>
            </a:r>
            <a:r>
              <a:rPr lang="ru-RU" alt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25 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000 грн. (для ТС</a:t>
            </a:r>
            <a:r>
              <a:rPr lang="en-US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*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 со страховой суммой до </a:t>
            </a:r>
            <a:r>
              <a:rPr lang="ru-RU" alt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500 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	тыс. </a:t>
            </a:r>
            <a:r>
              <a:rPr lang="ru-RU" altLang="ru-RU" sz="1400" dirty="0" err="1">
                <a:solidFill>
                  <a:srgbClr val="004563"/>
                </a:solidFill>
                <a:latin typeface="Century Gothic" panose="020B0502020202020204" pitchFamily="34" charset="0"/>
              </a:rPr>
              <a:t>грн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) или 5% от страховой суммы (для ТС</a:t>
            </a:r>
            <a:r>
              <a:rPr lang="en-US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*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 стоимостью более </a:t>
            </a:r>
            <a:r>
              <a:rPr lang="ru-RU" alt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500 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тыс. грн.)</a:t>
            </a:r>
          </a:p>
          <a:p>
            <a:pPr marL="446088" indent="0">
              <a:spcBef>
                <a:spcPct val="50000"/>
              </a:spcBef>
              <a:buNone/>
            </a:pP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	- убытки, связанные с повреждением ЛКП**, стекла, осветительных приборов, </a:t>
            </a:r>
            <a:endParaRPr lang="ru-RU" altLang="ru-RU" sz="140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446088" indent="0">
              <a:spcBef>
                <a:spcPts val="0"/>
              </a:spcBef>
              <a:buNone/>
            </a:pPr>
            <a:r>
              <a:rPr lang="ru-RU" alt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зеркал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, 	антенн, декоративных элементов кузова (</a:t>
            </a:r>
            <a:r>
              <a:rPr lang="ru-RU" altLang="ru-RU" sz="1400" dirty="0" err="1">
                <a:solidFill>
                  <a:srgbClr val="004563"/>
                </a:solidFill>
                <a:latin typeface="Century Gothic" panose="020B0502020202020204" pitchFamily="34" charset="0"/>
              </a:rPr>
              <a:t>молдингов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, эмблем) </a:t>
            </a:r>
            <a:endParaRPr lang="en-US" altLang="ru-RU" sz="1400" dirty="0">
              <a:solidFill>
                <a:srgbClr val="004563"/>
              </a:solidFill>
              <a:latin typeface="Century Gothic" panose="020B0502020202020204" pitchFamily="34" charset="0"/>
            </a:endParaRPr>
          </a:p>
          <a:p>
            <a:pPr marL="446088" indent="0">
              <a:spcBef>
                <a:spcPct val="50000"/>
              </a:spcBef>
              <a:buNone/>
            </a:pP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	-в  случае оформления ДТП путем составления «</a:t>
            </a:r>
            <a:r>
              <a:rPr lang="ru-RU" altLang="ru-RU" sz="1400" dirty="0" err="1">
                <a:solidFill>
                  <a:srgbClr val="004563"/>
                </a:solidFill>
                <a:latin typeface="Century Gothic" panose="020B0502020202020204" pitchFamily="34" charset="0"/>
              </a:rPr>
              <a:t>Европротокола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», согласно </a:t>
            </a:r>
            <a:r>
              <a:rPr lang="ru-RU" alt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п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. 2.11 ПДД, 	страховое возмещение выплачивается в размере не более чем </a:t>
            </a:r>
            <a:r>
              <a:rPr lang="ru-RU" alt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50 </a:t>
            </a:r>
            <a:r>
              <a:rPr lang="ru-RU" alt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000,00 грн.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</a:rPr>
              <a:t>Страховщик возмещает 1 раз в течение действия Договора 50% документально подтвержденных расходов на замену замков дверей и зажигания или перепрограммирования электронных средств запуска двигателя, в случае утери (в том числе похищение) ключей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ru-RU" altLang="ru-RU" sz="1600" dirty="0">
              <a:solidFill>
                <a:srgbClr val="00456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14" descr="http://generali-od.ru/images/kasco.jpg"/>
          <p:cNvPicPr>
            <a:picLocks noChangeAspect="1" noChangeArrowheads="1"/>
          </p:cNvPicPr>
          <p:nvPr/>
        </p:nvPicPr>
        <p:blipFill>
          <a:blip r:embed="rId3" cstate="print"/>
          <a:srcRect l="3624" t="5728" r="49854" b="11228"/>
          <a:stretch>
            <a:fillRect/>
          </a:stretch>
        </p:blipFill>
        <p:spPr bwMode="auto">
          <a:xfrm>
            <a:off x="8022961" y="3113546"/>
            <a:ext cx="1121039" cy="10159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softEdge rad="127000"/>
          </a:effectLst>
        </p:spPr>
      </p:pic>
      <p:pic>
        <p:nvPicPr>
          <p:cNvPr id="11" name="Picture 18" descr="http://t3.gstatic.com/images?q=tbn:ANd9GcRgoudpW_TZkn0BqCVeAOAQjARqIa75Od_gYILMsSBivEsUbvxmlA"/>
          <p:cNvPicPr>
            <a:picLocks noChangeAspect="1" noChangeArrowheads="1"/>
          </p:cNvPicPr>
          <p:nvPr/>
        </p:nvPicPr>
        <p:blipFill>
          <a:blip r:embed="rId4" cstate="print"/>
          <a:srcRect l="8330" t="5440" r="8365" b="7541"/>
          <a:stretch>
            <a:fillRect/>
          </a:stretch>
        </p:blipFill>
        <p:spPr bwMode="auto">
          <a:xfrm>
            <a:off x="3491880" y="5661248"/>
            <a:ext cx="268975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MAIL\copy disk D\Таня\AXA\Презентация по внешнему виду офиса\постер.jpg"/>
          <p:cNvPicPr>
            <a:picLocks noChangeAspect="1" noChangeArrowheads="1"/>
          </p:cNvPicPr>
          <p:nvPr/>
        </p:nvPicPr>
        <p:blipFill>
          <a:blip r:embed="rId3" cstate="print"/>
          <a:srcRect l="6654" t="4724" r="5323" b="5669"/>
          <a:stretch>
            <a:fillRect/>
          </a:stretch>
        </p:blipFill>
        <p:spPr bwMode="auto">
          <a:xfrm>
            <a:off x="27545" y="1450042"/>
            <a:ext cx="2736304" cy="39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3849" y="1749425"/>
            <a:ext cx="6380151" cy="647700"/>
          </a:xfrm>
        </p:spPr>
        <p:txBody>
          <a:bodyPr lIns="72000" tIns="72000" rIns="72000" bIns="72000" anchor="ctr">
            <a:noAutofit/>
          </a:bodyPr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лучшая программа КАСКО в Украине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и организован лучший процесс урегулирования в Украине</a:t>
            </a:r>
          </a:p>
        </p:txBody>
      </p:sp>
      <p:sp>
        <p:nvSpPr>
          <p:cNvPr id="43012" name="Номер слайда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D64355A6-CB36-430C-9D87-EB1A6ACE7600}" type="slidenum">
              <a:rPr lang="fr-FR" altLang="ru-RU" sz="1000" b="0" smtClean="0">
                <a:latin typeface="Century Gothic" panose="020B0502020202020204" pitchFamily="34" charset="0"/>
              </a:rPr>
              <a:pPr>
                <a:buClrTx/>
                <a:buSzTx/>
                <a:buFontTx/>
                <a:buNone/>
              </a:pPr>
              <a:t>19</a:t>
            </a:fld>
            <a:endParaRPr lang="fr-FR" altLang="ru-RU" sz="1000" b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555875" y="2565400"/>
            <a:ext cx="6588125" cy="935038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marL="342900" indent="-342900" defTabSz="457200"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1600" b="1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361950" indent="0" defTabSz="457200">
              <a:spcBef>
                <a:spcPct val="20000"/>
              </a:spcBef>
              <a:buFont typeface="Arial"/>
              <a:buNone/>
              <a:defRPr b="1">
                <a:latin typeface="Arial" pitchFamily="34" charset="0"/>
                <a:cs typeface="Arial" pitchFamily="34" charset="0"/>
              </a:defRPr>
            </a:lvl2pPr>
            <a:lvl3pPr marL="630238" indent="-268288" defTabSz="4572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"/>
              <a:defRPr sz="1600">
                <a:latin typeface="Arial" pitchFamily="34" charset="0"/>
                <a:cs typeface="Arial" pitchFamily="34" charset="0"/>
              </a:defRPr>
            </a:lvl3pPr>
            <a:lvl4pPr marL="630238" indent="0" defTabSz="457200">
              <a:spcBef>
                <a:spcPct val="20000"/>
              </a:spcBef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801688" indent="-171450" defTabSz="4572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/>
              <a:t> Срок урегулирования – от момента получения всех документов о страховом событии до момента перечисления страховой выплаты на СТО </a:t>
            </a:r>
            <a:r>
              <a:rPr lang="ru-RU" u="sng" dirty="0"/>
              <a:t>менее 15 дней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133" y="237166"/>
            <a:ext cx="7143750" cy="3901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rgbClr val="004563"/>
                </a:solidFill>
              </a:rPr>
              <a:t>Итак, почему АХА?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-3175" y="5229225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1" hangingPunct="1">
              <a:spcBef>
                <a:spcPts val="600"/>
              </a:spcBef>
              <a:buClr>
                <a:srgbClr val="C00000"/>
              </a:buClr>
              <a:buSzPct val="100000"/>
              <a:defRPr/>
            </a:pP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ea typeface="Arial Unicode MS"/>
                <a:cs typeface="Arial" pitchFamily="34" charset="0"/>
              </a:rPr>
              <a:t>СК «АХА Страхование» ежедневно выплачивает более </a:t>
            </a:r>
            <a:r>
              <a:rPr lang="ru-RU" sz="1600" b="1" u="sng" kern="0" dirty="0">
                <a:solidFill>
                  <a:srgbClr val="C00000"/>
                </a:solidFill>
                <a:latin typeface="Century Gothic" panose="020B0502020202020204" pitchFamily="34" charset="0"/>
                <a:ea typeface="Arial Unicode MS"/>
                <a:cs typeface="Arial" pitchFamily="34" charset="0"/>
              </a:rPr>
              <a:t>1 000 000 гривен!</a:t>
            </a:r>
            <a:r>
              <a:rPr lang="ru-RU" sz="1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43016" name="Rectangle 2"/>
          <p:cNvSpPr txBox="1">
            <a:spLocks noChangeArrowheads="1"/>
          </p:cNvSpPr>
          <p:nvPr/>
        </p:nvSpPr>
        <p:spPr bwMode="gray">
          <a:xfrm>
            <a:off x="2592388" y="3614738"/>
            <a:ext cx="6551612" cy="792162"/>
          </a:xfrm>
          <a:prstGeom prst="rect">
            <a:avLst/>
          </a:prstGeom>
          <a:extLst/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342900" indent="-342900" defTabSz="457200"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1600" b="1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361950" indent="0" defTabSz="457200">
              <a:spcBef>
                <a:spcPct val="20000"/>
              </a:spcBef>
              <a:buFont typeface="Arial"/>
              <a:buNone/>
              <a:defRPr b="1">
                <a:latin typeface="Arial" pitchFamily="34" charset="0"/>
                <a:cs typeface="Arial" pitchFamily="34" charset="0"/>
              </a:defRPr>
            </a:lvl2pPr>
            <a:lvl3pPr marL="630238" indent="-268288" defTabSz="4572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"/>
              <a:defRPr sz="1600">
                <a:latin typeface="Arial" pitchFamily="34" charset="0"/>
                <a:cs typeface="Arial" pitchFamily="34" charset="0"/>
              </a:defRPr>
            </a:lvl3pPr>
            <a:lvl4pPr marL="630238" indent="0" defTabSz="457200">
              <a:spcBef>
                <a:spcPct val="20000"/>
              </a:spcBef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801688" indent="-171450" defTabSz="4572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altLang="ru-RU" dirty="0"/>
              <a:t> 9</a:t>
            </a:r>
            <a:r>
              <a:rPr lang="en-US" altLang="ru-RU" dirty="0"/>
              <a:t>3</a:t>
            </a:r>
            <a:r>
              <a:rPr lang="ru-RU" altLang="ru-RU" dirty="0"/>
              <a:t>% клиентов, получивших возмещение убытков, удовлетворены качеством сервиса, который был им предоставлен. </a:t>
            </a:r>
          </a:p>
        </p:txBody>
      </p:sp>
      <p:sp>
        <p:nvSpPr>
          <p:cNvPr id="43017" name="Rectangle 2"/>
          <p:cNvSpPr txBox="1">
            <a:spLocks noChangeArrowheads="1"/>
          </p:cNvSpPr>
          <p:nvPr/>
        </p:nvSpPr>
        <p:spPr bwMode="gray">
          <a:xfrm>
            <a:off x="2592388" y="4365625"/>
            <a:ext cx="6551612" cy="863600"/>
          </a:xfrm>
          <a:prstGeom prst="rect">
            <a:avLst/>
          </a:prstGeom>
          <a:extLst/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342900" indent="-342900" defTabSz="457200"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1600" b="1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361950" indent="0" defTabSz="457200">
              <a:spcBef>
                <a:spcPct val="20000"/>
              </a:spcBef>
              <a:buFont typeface="Arial"/>
              <a:buNone/>
              <a:defRPr b="1">
                <a:latin typeface="Arial" pitchFamily="34" charset="0"/>
                <a:cs typeface="Arial" pitchFamily="34" charset="0"/>
              </a:defRPr>
            </a:lvl2pPr>
            <a:lvl3pPr marL="630238" indent="-268288" defTabSz="4572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"/>
              <a:defRPr sz="1600">
                <a:latin typeface="Arial" pitchFamily="34" charset="0"/>
                <a:cs typeface="Arial" pitchFamily="34" charset="0"/>
              </a:defRPr>
            </a:lvl3pPr>
            <a:lvl4pPr marL="630238" indent="0" defTabSz="457200">
              <a:spcBef>
                <a:spcPct val="20000"/>
              </a:spcBef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801688" indent="-171450" defTabSz="4572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altLang="ru-RU" dirty="0"/>
              <a:t> и 70% массовых убытков урегулируются в течение 15 календарных дней. </a:t>
            </a:r>
          </a:p>
        </p:txBody>
      </p:sp>
      <p:sp>
        <p:nvSpPr>
          <p:cNvPr id="43018" name="Rectangle 2"/>
          <p:cNvSpPr txBox="1">
            <a:spLocks noChangeArrowheads="1"/>
          </p:cNvSpPr>
          <p:nvPr/>
        </p:nvSpPr>
        <p:spPr bwMode="gray">
          <a:xfrm>
            <a:off x="255192" y="1016214"/>
            <a:ext cx="876122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108000" bIns="72000" anchor="ctr"/>
          <a:lstStyle>
            <a:lvl1pPr marL="223838" indent="-223838"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F04123"/>
              </a:buClr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сегодняшний день в СК АХА Страхование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701800"/>
            <a:ext cx="2506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12365" y="158754"/>
            <a:ext cx="6751676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Объект </a:t>
            </a:r>
            <a:r>
              <a:rPr lang="ru-RU" sz="2500" b="1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страхования КАСКО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42875" y="1557338"/>
            <a:ext cx="87503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/>
          <a:p>
            <a:pPr marL="3055938" indent="-365125" algn="just">
              <a:spcBef>
                <a:spcPct val="50000"/>
              </a:spcBef>
              <a:buFont typeface="Wingdings" pitchFamily="2" charset="2"/>
              <a:buChar char="Ø"/>
              <a:tabLst>
                <a:tab pos="450850" algn="l"/>
                <a:tab pos="1887538" algn="l"/>
                <a:tab pos="2066925" algn="l"/>
                <a:tab pos="2327275" algn="l"/>
                <a:tab pos="2505075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Транспортные средства (ТС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которые</a:t>
            </a:r>
            <a:r>
              <a:rPr lang="ru-RU" sz="20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зарегистрированы в территориальных сервисных центрах, </a:t>
            </a:r>
            <a:r>
              <a:rPr lang="ru-RU" sz="20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других уполномоченных государственных органах (автомобили, автобусы, прицепы, полуприцепы)</a:t>
            </a:r>
          </a:p>
          <a:p>
            <a:pPr marL="2505075" indent="-260350" algn="just" eaLnBrk="1" hangingPunct="1">
              <a:spcBef>
                <a:spcPct val="50000"/>
              </a:spcBef>
              <a:buFont typeface="Wingdings" pitchFamily="2" charset="2"/>
              <a:buChar char="Ø"/>
              <a:tabLst>
                <a:tab pos="450850" algn="l"/>
                <a:tab pos="1887538" algn="l"/>
                <a:tab pos="2066925" algn="l"/>
                <a:tab pos="2327275" algn="l"/>
                <a:tab pos="2505075" algn="l"/>
              </a:tabLst>
              <a:defRPr/>
            </a:pPr>
            <a:endParaRPr lang="ru-RU" sz="2000" dirty="0">
              <a:solidFill>
                <a:srgbClr val="1E49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63575" indent="-307975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Дополнительное оборудование ТС (по желанию клиента) </a:t>
            </a:r>
            <a:r>
              <a:rPr lang="en-US" sz="2000" dirty="0">
                <a:solidFill>
                  <a:srgbClr val="1E496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автомобильная теле-, аудио- и радиоаппаратура, дополнительное оборудование салонов, световое, сигнальное и другое оборудование, которое установлено в ТС, но не входит в его заводскую комплектацию</a:t>
            </a:r>
          </a:p>
        </p:txBody>
      </p:sp>
      <p:sp>
        <p:nvSpPr>
          <p:cNvPr id="6149" name="Номер слайда 9"/>
          <p:cNvSpPr txBox="1">
            <a:spLocks noGrp="1"/>
          </p:cNvSpPr>
          <p:nvPr/>
        </p:nvSpPr>
        <p:spPr bwMode="gray">
          <a:xfrm>
            <a:off x="228600" y="6515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fld id="{007F757C-2702-4FBA-8C83-27DF8BC98784}" type="slidenum">
              <a:rPr lang="fr-FR" altLang="ru-RU" sz="1000" b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lang="fr-FR" altLang="ru-RU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AutoShape 6" descr="data:image/jpeg;base64,/9j/4AAQSkZJRgABAQAAAQABAAD/2wCEAAkGBhIREBIUEhMUFBQSFRAUEBcXFxgVGBcWFBcVFxQQFRQZHCYeFxklGRQUHy8gIycpLCwsGB4xNTAqNSYrLCkBCQoKDgwOGg8PGjQlHSQsLSw0LDIsMC0pLCkqLDQsLDUsLDUqLDQvLCouMikpLCksNCwvLDUsLCksLCksLC0sLf/AABEIAOEA4QMBIgACEQEDEQH/xAAcAAEAAQUBAQAAAAAAAAAAAAAABAEDBQYHAgj/xABGEAACAQIDBAcEBwUHAgcAAAABAgADEQQSIQUGMUETIlFhcYGRBzJCoRRSkrHB0fBDYnKy4SMzU4KDosIW8RUXNGNzk9L/xAAaAQEAAwEBAQAAAAAAAAAAAAAAAwQFAgEG/8QAMhEAAgECAwQIBgMBAQAAAAAAAAECAxEEEiExQVGhBRMUYXGR0fAiQlKBscEy4fEVI//aAAwDAQACEQMRAD8A7jERAEREAREQBERAEREAREQBERAEREAREQBERAEREAREQBERAEREAREQBERAEREAREQBERAEREAREQBERAEREAREQBERAEREAREQBERAEREAREQBERAEREAREQBERAEREAREQBERAEREAREQBERAEREAREQBERAEREAREQBERAEREAREQBERAEREAREQBE1zebfbD4RGzVEVhpdj1Qe/UXPcJoWI9qmKqi2FpVaoP7QhaCeTsASPAGcOaRZp4ac1f/fI689QKLkgDvNpj8TvFh041FPh1vunGcRX2jXN6uJSkDypqajfbqaegkZ93qR1r1Ktbt6Wq2X7K5V+UidZI0KfRcnt9PV8jpu0/axgaGhqLfsLKD6Ak/KYKv7a1b+4oVanYVpVGHqQomB2HsWlUqCnhqdLMeOQL1RzdiouB3zd8J7Ogf76u5/dpgIPDM2Zj5WnilOew9q0cNh/56vgtX+UuRrT+1fHN7uDrAd60l+9zPC+1fGr7+Fr27kpv/K15vKez/Bc0qN3mtVP/KW63s4wjDq9NTPatVj8muJ06c+P5IVicP8ARyj6fs1nZ/tZ6aoqZhTf/DqUyhbyaxJ8Dym7bM3jFTRwB+8Dp5g6j5zQd6twqtCmW/8AVUBq4Kha1MD9opXRrcbixkfdvaTNSZM+ZqZAD/WQ2K1PHKde8NI//SEtfVEzjh68G4LZ3Wfld/lrwOvo4IuDcd09TQ8Pia1Ag5zbnqWHgQ0j7T3vxasbOoXipCDgeHG/h5S1J5VdmZRo9fLLB+enqdEkHE7cw9P361MHszC/oNZyzG7ar1v7yq7DsvYfZFhIN5A63BGvT6I+uXkdZpb14RmCistybDiBfsuRaZacPJnV90dpGvhKbE3Zbo/iugJ8RlPnO6dTNoytjsCsPFSg7ozMRElMoREQBERAEREAjYqpVBHRoGFjck21uLC3hf0lgYnEH9ioOmpqXA11uAt/+4mQiARsLVqMTnphLAWIbNc630tpbT1kmIgCa3vvt16FEU6BHT1rimTqKai2euwHG1wAObMBNgxOIWmjO5CqgLMTwAAuSfKccL1dr1nrPnpYVmIA1V6qISEpA8VpDUnmzM3K0Wvodwyp5pbDFYXZ9E1eor4zEA9ZrdKQe9j/AGdHwuD4zacFufjKutRqVAHkL1n9dEHzmy7H2alJFSmioq8FUAAeQmbprPOqjv1LEsdVatD4V3epreF9neHH969ase9yi/Zp5RMthd0sFT93DUb9pQMfVrmYD2h77VMDSYUVGcJnqOwzCmpOVQF4M5PC+g75yTZ3td2kamcYmoxU3am6UzSZBxBsAVN9NLeMkyuPcUpVnNvM72+59H0aKoLKqqOxQAPQS7LWFql0RipUsqsVPFSwBKnvF7TGb24urSwrGicrsUQP9QObF+7svyJERi5OyEpKEXJ7ibjNtYeiQK1ejSJ4CpURD6MRJ1GoGAKkEEAgg3BB4EEcRPkzb2FxlPF1M9M2Dtq651dbmzs7e9ca8Z3f2K7MrUNnnpcypUqF8OrcQhVbsByDMCQPPnEo2OIVFPYdAInH9s4FcHtp0QZaWKoh1UcAyG7ADlcO/pOwTmvtdoZKuz8QPgrCm38NTqf85HJXi170LmHnkrRffb7PQn0evTAOuhU+Wl/uPnMBtnZ71Eyo1qtJs9InUMLdakw+qy6dxsRqJldn4kKOsQAdbk2Fxy9Lek84moKhBpXYjmNFHi3D0nUZKULs5nSlSruCW/kYGnsqo1ioGUgEEsvPlx1twvaVXZDlygKlgAWsToDw1tx7psPR5QBp5cL87d15G3ep5xUqn9rUcr/Apyr8lEo1MsIuR9A8TVWWLavv+39tGMpbDLPkzqGy5hx5GzA3AII05cxNq9n+ek9eg4serUXsPwsR/slp8GpdXI6y3ynnY8VPaJJ2fismLpk8HGTwzcPmF/QkMcRFSi92whqzqVaUoS13+Wv9G4xKXlZpmAIiIAiIgCImPxm3aNK4LXI4ga+p4QdRi5O0UZCJrlTe4fCtvE/hIlTeeqeDIv8Apk/e8jdSKLUcFVe6xt0TSqu8OJ0y1qdzyNK/pZ5aq701l9/ED/TpKbeJLEel5z1y4Pl6nrwclvXP0LPtJ2q1apS2fSYg1bPiiOK0VN7eJP4DnLmDpJTCr1UVQFUXAAAFgNe6YsYXD9I+INRner/eMUYM1uA6q2t3cJcbGURqtK5PcNPHNf7vISPtNtiPeyX38jZKO1KC/tF8rt/KDLv/AFFRAv1yO3LlHq1hNOqbUOV1FIBW1fM7kMTbQ2I5cuGksVtqMedLjbRFNh+6WBInLxFTcl5k0cDHvMxvGlHF6hHuy5GJ6NkZQbhWUtqdTwmu7D3Qw2GqiqcOajKwKqStOmCNQxT4yOIBY+Ek/Sieba34dUdxtp2DtlCwJuQv8x9T/WePFV3pmVvAlh0XSzZsmv39Tb23sa9s1BTzucxHj1xLVXbz1EYLVpOLaqEXLY/WLFhbxmtJWUfr9CWzjUBuQTz43Pqb2nmeW+RaWBj9P4Z7p4Nc/SdHSVgbg5aTW7x1CB8plP8AqGoPeq1G/wAxX5Lb75rmJ2jrqQOwE693jI5r5uBnE67e1tl2lgKa0ypeCSNpO9dU6B2HmfvOvzjFPTxCDpy1SxVlUszAMCSpAJtfQa9012gsrtja4wmHq121yL1B9Zzoi+FyPIGdUqv1K5Bi8JFWcHlS1bM02Da5UFclgVzEg2vrfvHbbjbyy4RQoANwtgDxuABrfnznzVhN6cRTxYxXSMaoYMxJ94X1Qj6ttLcuU+jNkbY6egGszrVUVKb2GgYAqpN7nvPbcSRqNNpPeZ3anVd15fsv4DBrVrEVQSv9oKdmZNQEOuUi5AJ9ZfO71Kk1NCGNEAogzuuUmxUNkIze6QCe3zMOjtAfRhVp9YjFUwLDkxpo3Hl1pkxiWq9MpN1PRth2taxyiwJta4qJft18JWq1G5fDLRf5fmU6mbM7+HvyGK2TRpoWp00Vlsbgda1+sMx1ta/oJzTe7eapR2rsxEYqprU3qgfEpqLTCt2iwfzN5um9tHE1kpnD1CqFSaiZ8uYHKRZdM5sSLE9nbOS771c+28IByODA/wA1XN/yEjoxzTipSu9b927UkU3GlKytqj6btKxE2DPEREAREwO9+9SYGkpPWq1SVoJ2kC7Mf3VGp7yBzg9SbdkQN5d5DmalTNgulRhzPNR4TUWxgzjNe2nmdeB7fzkOliFFNmq5m1CixYEt8TXHEnUy7h6dNhc1QA4BVWCta/FS4PWsO7zPKlUm3HNu9+2b2HnRpS6rfx98iS2JF9L25Xj6VIOIpZCLFrEXGYCx71KswI8z4CeFr6i4v58e7tle7vqbEMs4KUdUTGrC954fEX4yNVrFiTZVvyF7D1lvN3/L+sObEaMbbC8cvZKEDs++Ws3fKZvGcOTJVSjwL1l7B6T0rXsBz8pYBH6Jl3EUVW1nV79mbT1E5uzrKloi5VGU2JGnYQR6iWmr2/VpZLAdkyOyNuYWmgzq5rBn6yOq3Ba6DNe4sLCwHInW8kpxUpauyIMRUnSgnGOZ9xDqpUspKkZzZM10DHsFxmPiBbvlcOoWpZ1d7C/V6qZuCqSDmYX53HhLW2HOJNygWxfKFfQKxvYjILm/Pw8T6w2NqJTyKEU2tms5bLfNk9/La/dLeahBaasyJw6Rr7sq7ml+7m1YhKeFp9VQgRbuy2BOUakniSZqFC51bixZm7ixLEeptL+LxNWsQarlrEEABVW44EhRc2PaTPdGiJm042VntNbDUXRTctpfopMBv3s58RSp0lD5cxdyouLgWQH1b0mwtXVBcm34+AmqbS36w9F8QtWmr1R0H0YlA4p3Vw7uDowAqKwTmyi9hrLlC2cp9JSaoN8Xb9mjYvc2svudc/VIyt5A6H1nWvZLiel2cKVYlRhnqh7krl1uM1rEWv2iYiht3Z2OrUaVJloILLbJlr1jbKlK5HR3JGYsxOpFucl4duhatcPUw9Rq1CliMuVarILAnXrWIsG52Nr20u1Fnj8O0+bo2jK0no9/A3vcdQcEGt79XENbXlUYDjr8I4yK2Kam9QLwpsQwuNNAy6XvfIVPgZY2VtdqA2bhFAz1V6bFX+BKgqMqfxtUJ8qb90hb47NojFDEWYVUp2vnphWurKBkJ6Rms1rgAcLnSfPZVKbvvu174GnRlJ1fhV7v9klN5aJqmmao6UFwKeV72W7DrZcoGSx4zQMTs1a+8FA393E4O/Zlp9Ff9d/psDtSDB8tPpSqjMKZz2sFu1UtYaX0CnlrNY2ZtNhttCpYh6z0mVQS3atra+8q92hubXto4SEY1ZSS1a18bkeMpzhTinxdvBLQ+lLxGYRNQyisREAT563i3p+m7arPe9HDXo0OyysAz/5nDG/Zbsnc95donD4LFVhxpUK9QeKIxHzAnyruxU67345R985qaU5MtYJKWJgnxOhdM+QLmFhwIGvEG561uQl7CY00CHuptf3wWBv3FtD4TXUqkcDaHqluJvM9VpJWR9P2Cje9ub9TMbS3nzuWIuSANBlUAcABr3nzMjU9u34r85rm82Fb6OHUkFTm0004fjeWd1K/0jMj1LOvDTiP+/4TuNGVXVbSGpjaeFl1clZW0N5pYpW4EeHP0nstMQd263J1PqJ5/wCnq/1l+f5R2SrwPf8ArYb6uTMwao7R6zycUn1l9RMau7NU8aijyMvJuoedX0H9Y7HU4Hj6Yw+58mSTj6f1hLb7XpjmTPdPdOl8VRj5gfhK1cNs2hrVqU7jkz3P2b/hO+xy3sil0zS3RZisVtNGPPuEgYlTYt0bZQL6g/jJuN9oWCo6UKZc8sqhB9o6/KY2hWxW0zep/Y4c8QvvOPqgnUjtOgnvZ4U1eTIf+nWxD6ulBFzd3eGq2YqrGinEseemijw75tdPadNlvw7pEXZy06eRAAoBAAmLw5sZUqW2o28LGSVqjuzOf+KC/u/OXV2qtuBv2affMPee1MruTNHqoMk1axYknif1aaJt7a7LXqWo4c2YrmZMzNbS5LHu5Wm7rOb7QwzVKpLArmZ2U20ZSx1U8+UnwivJtmN0zJqnGEdrf4/0qho4jTKKNX4SvuMewry8v6HNYXfrEigcJVs3wOzjM+RTTKU1J90Kad7jjm85r+IwgBup4feO2XtojMKVXmbo/eRwPiRNGLV0fL1KbytvauZ0zdTa6CsmIqvYU8zVnYk2FKiQP9qqAB5ame8Xtk4gtXxNSnSzO2SkWHSKlk6OgtMXZ3tqTa2ZiLi01Ldyz2VtQCrj+JOBI52vfxAmxUaFBMQleqpY07FVHFmW/RooOmYuV1PAAngDKGIhCNV3V21782a+D610FiIWTgsv9+Oqt33ItTevDKwJFZmBUVOqqqhHv01sxNRtCBoouQeAMwWwMKau0KGZS/S4qmxXNkvfpCwDcuB8bd8lbYxNSqxdTSJPSZgjJlopa7pTS9wTexdhmbXhwmV3c2eBtDALfIGrNrfKRlRranndwLc725y1Tjls7WbKNScq0ZOcr5Fbw3H0XY9sT1EtmWIiIBrXtKQnZGPtx+j1j5AXPyBny3u/ibV7fWDD8fwn1/tTACvQrUW4VqdSm3g6lT98+Mmpvh65VxZ6NQq47GRrMvyIh6xcSSjPJUjPgzeg0vUluQO2RabXAI4HhJNGpYg9kyWfbwdyfjcODTKkXW1j4HSc4x+yatCsQofS5Rlve3bccD2zpiYhHFuB7D90j5+iYZgSB7rA2Yd1+cmp1MjvuKOLwixELbJLY/U0OhvjjE06Um31gD94vJtHfXHP7pBtxOQToKbTpOP7Snh6v/y0qbH7RW8kUq2FA0wmFH8NNJeWIg/m/JgS6NrxesL+DRzZ96doH47eCr+Uj1Nt49uNZ/Ky/cJ1I4ygOGHww/0qX4gz0u8gT3For/DTQfyqJ48RBfN+TqPRtZ7Ic16nJBgsdXNguIq37M7/ACF5fO4mOFs9Bqd/8QrTPjkY5rd9p0zF7512FhUe3YDlHy1+cwzV2c6njx5DxMrzxK+VF+j0O271JWXBepiNi7nU0INS1Vxrb9mvj9b7puNGnYfr0HYJjlxaoLLqeZ5SbQ24mVQ+bQLmtYg2NRrW8WXnKrk5O8mbNOjGjG1KNlzPVdwAbzELTmWq4yhY9VWICWuOJKnnfkbXPlPJ2rTWyoLIGftOmgVgL2ubAk2vOGWIStuIFp6WSsTiaJXqC2oANtbBddL21YAX7zKYjF0irZVsxY5bCwC3058bfjInEtRq9xGxFcIjOeCKzHloBe1+U1+rgEqphzRNQ071F6wGZSwHvW0DdX/bfnM+EZ7BVzAkCpyAU3za2Otv0OMh4zZr4XDVDRDEqOrfUi5satu4E6SWjJRVt796mbjoOpUUrfDFa/nTv05mn4fYz0iwe3EDQ34A6y7iKNsN4VUt6H8JmMI9R6YarYsbkGwBI4C9uPP5S1tnDWp0aajrVHZ7DusijzN5ei25K+0wKtOMKTcVpbft1G7b5WUnQWa/pK7c3tpqQKVnqLcBuKre1/E6W/Wvjfbd+rs+9Gra7ZSjKbq6394easCDwImmSSVGM5qb4FWljp0aDowW13v5bPLaZmptbpnQhFpnrmoV0zlyDqOzTh3zp+wMRl23gFy5r9MSOFukzJmt4UzoZx3DPY+k7N7PcFUq7aoYhkApmnmolblcq0PdB+sGqajiD6yWUHKalwuV6dVQozp/Vl5O53W8SsT0gERKFgOJgFZ86+3vchsPivptJf7HEkdLbgla2t+5wL+Ibun0FU2hTXi6jzmJ21j8HXo1KNcCrTqKVdbXBHjyINiCNQQCJ6D5k3e2jmp5D7yaeK8j+HpMyHkbez2e1sHVNTBl61EElTa9RB9V1HvD94Cx5gTC0N5baOhBHG35HhKlWi73RuYTpCKgoVHqjZhUl0Yo2tfSa/T3ipHmR4g/hL67bpH41+6V3TktxqRxlN/MjLGxlMvfMeu1qR+NfUS/9KE5ySJO0U3vRKymVCd8ifSxBxXj6RklwPe00lvXmTLgShrSGcT3GU+knsnvVS4EcsdSXzLzJfSTz0kiGue6UNRu2dqhLgQS6Sor5iZ00p9IkPzMxG3KVQDMjNlHvAE6fveEkWGe8rS6Wgv4pmwtjQOJA8ZbpbUVyQrA242N5obMTxJPjJGBxRpsCPOdxw0d5Wn0vUa+FWOobuUswxB6RszoFKD4AM46VLG5HXF9LgjstIG7Oy8RhOl6Rw2exAuxsw+O5sdRy56a6TZ8PhcDj0w7YCqaOIVHIW5ui0lLO1apYENmbIGBIK27wLGJwG1KZYPQDlAC56JKhUEXuxp6cNdRPKuHk79Xse46w3SNNNSrp5lfVb7mMOF41KhyourMeZ7B+92Dw5RupsepjMYcQUQ06BUimzFAwUMaeGRh+0yoxH8OpkyhutisS2bEEqBSauinS9Mf4VNdLkcOEzeLytVobP2WxLulTp6mXRKNUI64pipsai061WmL63bQA5Z3So5Nu0rY3G9odoqyOfbwbu18bUd8N0tXDipV6B3DEspYtf7TP4kk85i6fsx2i3u4d28Fb8p9M7J3FwWHRFWirZAAGbUm3M8rzPIgAsAABwAk5nHynh/Y7tdzphGH8TKn8xE7V7Jtx8ZgaZONcFlDJh6akMKascznN2luQ0Gvbp0SIAiIgGLx9KrY2J8iZreJWoPezed5vEoVB4ieg5zVLSHWDnnOmPgqZ4op8hLLbGoHjTX0i4OUYnDOeZ9Zru091KdUkumY9p4+vGdyfdrDn4LeBMjVNzsOfrDz/pB4fO+I9n9PlnHnf7xIp3FUc3Pp+U+iam4lE/E3oDI7+zymfj/2/wBYPTgeH3bWn7o17TqfWXzgWnbn9myH9oPs/wBZZb2Yr/iL9k/nAOKnCN2Sn0Zp2c+y0f4i/ZM8H2V/+4voYBxr6M0fRjOwt7Km5Onz/KeD7K3+tT+f5QDkP0Yyv0Y9k67/AOVb/Xp+p/8AzPQ9lb/Xp/7vygHIfox7JT6Meydlo+y4ji9M/wCVj+ImQoezpBxNE/6N/veAfOuN3aDG6Aoey1x6cpia2wKy/Dfw/rPrTDbm4Vfeo0W/0lElru3hBww1D/60/KAfIezcfisHUFSi1Wk68GW48R2Edx0m07H9quMpUq1PoxVav0nSVD0hqXqABjcNa9hoctxPplNjYdeFGkPCmo/CSUoqvBQPAATwHz3Q3j21tCovR0mw6kNT6RKLZkpMwbo0OrWFgBlsbcTOwbg7o4fZ+Gy0UfO9jWqVVy1HYdo+FRc2UaC/Mkk7PEAREQBERAEREAREQBERAEREAREQBERAEREAREQBERAEREAREQBERAEREAREQBERAEREAREQBERAEREAREQBERAEREAREQBERAEREAREQBERAEREAREQBERAEREAREQBERAEREAREQBERAEREAREQBERAEREAREQBERA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28575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ru-RU" altLang="ru-RU" sz="800" b="0">
              <a:solidFill>
                <a:schemeClr val="accent2"/>
              </a:solidFill>
            </a:endParaRPr>
          </a:p>
        </p:txBody>
      </p:sp>
      <p:sp>
        <p:nvSpPr>
          <p:cNvPr id="6151" name="AutoShape 8" descr="data:image/jpeg;base64,/9j/4AAQSkZJRgABAQAAAQABAAD/2wCEAAkGBxMSEhQSEhMUFhQVFhQYFhUYGBUYFRkVFRcWGBUVGBcYHCggGB0lHBUUIjEhJSksLi4uFx8zODMsNygtLisBCgoKDg0OGxAQGiwlICUwLCwsLCwvLCwsLywsLCwsLCwsLCwsLCwsLCwsLCwsNCwsLCwsLCwsLCwsLCwsLCwsLP/AABEIAMkA+wMBIgACEQEDEQH/xAAcAAACAgMBAQAAAAAAAAAAAAAABQQGAQMHAgj/xABCEAABAwIDBQUGBAQEBQUAAAABAAIDBBEFEiEGMUFRYRMicYGRBzJCobHBFCNS0WJykuGCovDxFSQzY+IIFjRDU//EABsBAAIDAQEBAAAAAAAAAAAAAAADAQIEBQYH/8QAMBEAAgIBBAAFAQYHAQAAAAAAAAECAxEEEiExBRMiQVEyFGFxgaHhI1KRscHR8EL/2gAMAwEAAhEDEQA/AO4IQhAAhCEACFDxPEo6dmeVwaOHMnkBxKqdRtySfyowBzdqfQbki7U11fUxc7Iw7LwhUyl2vffvNaR0uD909o8fhk+LKeTtPnuS69bTPhPH48FY3wl7jZCw1wKytY4EIQgAQhYJQBh7wBckADeTuSmbaSBpsCXfyjT1Ko+0u05nlLWH8pps0fqt8Z59Evp6y5A4lcnUa+aeK1+Zkt1DTxE6fS41DJueAeTtPqmAcucV1Mz8PK1k3/MOYRGWj8tj+BJI7wVRw/BsVifnZijmnfls58Z6Frjl+SvTrsL+M0vwJhqMfW0d2Qq/gu0IMTfxLmNlAtIW37LNzBPug6Gx3Xtc708hma4XaQ4cwQR8lvhbCazF5NEZKXTNiEITCwIQhAAhCEACEIQAIQhAAhCEACEIQAIKEFAHGdtsZdNVyAnuxOMbRyy6OPiSD8kpjqVK9o9AaeukPwTfmsP83vjxDr+Tgq8yo0XFurbm8mGcXueToWymBSVXfJLIgbZuLiN4b+6suLxUdOwxGPM57SCMxDrHTNnvdniNVYcLpWxQxxs91rGgeQ3+e9ce2gxUuqpyTule3yYS0D0ATrao0VravU/cZOKrjwuTzQYTU07i6lxOpZqSGSWmZa+jS15seV1fqLbIRQ5q10YLfekZ3Yz1yvddp6XP2XOWYh1SX2n7O1jYoKt3fpXMaRlB/Ke4X/MHXSz93DTS69LZqZyxu4/BFKpWN4ydZg9rGEufk/FZTzcyQN/ry2+auVLUMkY2SNzXscA5rmkFrmncQRoQvi2y7P8A+nraJ2abD3uu3KZoQeBBtK0dDma63R3NddM2JncFV/aBi/YUxa02fN3BzDfjPpp/iCs5K4vt9jP4iqdlN44vy2cjY993mfkAkamzbDjtlLZYiJe1W+KpslL5lpkqrark+Xkx7R3WY8Im33u4Nv8AU8AqXjW0FRMTmkcG/oaS1vy1PndFdVXO9etndnajEJhDTsvqM8hB7ONvFzz9BvPBa9Pp4x5xyOrrSOlexnBxNhVeyUflTvkYL9ImguHgSNebVxfDMQmgIfBLJE7Q3je5nrY6+a+gNssXp8GwwUFO7890RYwC2cZ79pUPtuJJcRzJ003fP2Rb28cD28HbvZL7TJqmUUVaQ+RwPYzWDS4tBJY8DQmwJBA4a812BfK3s3gc7FKIM3idrv8AC0Fz/wDKHL6pVovJZMEIQrEghCEACEIQAIQhAAhCEACEIQAIWqeoawXe4NHMkAfNIq3bKlj0zl55NaT8zYKspxj2xkKp2fQmz3tpsyyvpzETlkb3opLXyvtxHFp3EfcBfP8AjFHPRSGGqjMbtcpPuPHNj9zh8xxAXZaj2hf/AJU7j1c63yaCqxtntZWTUsobFGxoFzmjZIMo3giUFvy5LNZOqbHvwu+Sy1j80Xb2cbQtrKNnevLEBHION2izX+DgAb878lyv2iQmlr5WuFmyntWHgWvN3a8w7MPTmueYZtDVUkjpIJXRucCHZLMBF72s0WA8BpwTxtVW4m3VtTPkuQ453tadL5XHS+7TeeStZHdFJmKyqS9LRJZiAPFfQGCVcM1DDnLCx8DA5ri3KRkAc0g+YXyxV54XFjwQ5psWkEOB5EHctbqzPYF5tyJNvRUqg4PMRcYuPRcPalshS0bhNR1Eb4pHkGAPD5IjYnSxN2aW11Gg14VXZXHXUNXDVMFzE65b+pjgWvb5tJ87LU6gNrmwHM2A9Vikwsy6t1HPgfBP3rGWX3Ls+gptunzw/kta1sje68EkgO4jTf8ARUWpw88Ek2ew6piaWtmDWHXKRmsTxF9yazYdKR3qh5PANAGq5Fsm58zyY5t55ZAq48gLnaAcSq1V1xedN3D90zxHB6ofG2QcnA/ul0Fc+K4khj0GgDHAk8swvb0WqmKxlNNjYL4NdHI1rw6SF0rR8Gd0YPi5ozW8CD1VrPtFq2xdjTNgpIhubBGAet3PLjfqLFQqPs5m5mAtO8tOhH7jqnWzZpYpCKyljmicRdxBzs4ZhY94btPTkWK7na+Cylzh8FFq5XSOL3uc5zjdznElxPMk6lesNwuWoeI4I3yvPwsaXHzto0dTYL6UoNkMLc0Pjo6cg7rxC/mHi4PirFS0jI25Y2NY39LWho9AtCr+8YonP/Zb7PTQXqKjKal7coaNWxMO8X+JxsLncLWHEnoyEJqWC6WAQhCkkEIQgAQhCABCEIAEIQgAWHLKU7RbQQUUfaTusCbNHFzuQ/dBKTbwil1sNW6VwqaWocb6PiySRkc2i92joQFNiwI2DixkQ5zvAd45GfdwSWo9ohmfYDs2cAHG56kix8r2Ud+1Ba46gdQ0D5jVYJ7FL5O9HT6qUUkkvwE2IYliv4p0NPTsMTZMvbx05LSwOtna6QuB010JVg2zohNG2njqaiB7ne9Lr2jADmayKOzTrlJva1tdFiPHHP3SE+ar+0Uru3ilLiWuY6I67jfMPX7IjNN9JAtHJv1timl2co6W75HGrkB0zWbCD1bc5z4kjpxW3FsQqsozl0bSO4wAsaAOTdOmq2YfJmmzm2WJpcBwzHQO8gHeqjYrUmV5c7wA5Abk+2xRjx7nM1moVLdcFz8lWqKUE7ksqqQ3s1pPEm25WaqAaCfTxUnZCG8rnHc1h9XED6AqNOnPk51UucspNNRl5AvYXG/hfjZXSiMbAGhzQAABqFq2lwURPEsYsxx1A3A/sVGweEOnjaRcE6g7iACfspsr3+ls1ailSgpx+n/P3lppibablHxGaeItnDT2VyzXc46Em3mBfmmVNhkTXZmgtvvDScvjlvYqz49DE+CIMsY+8y3QgE35HRZIadRlzyjHGlJ8lYoKxk7bt38WneP3HVearC2P3gJFWUT6aXQkcWO5j9+BViwrExLZrrB/yd4deiz36eVXqh0JtqcOY9EGHB2ghry8x3Fw0jOBxyE/QptglSyhqTTSyNqaOqbZ2YHQO7uWRrvddwIvy5qUYloqqFsjcrh+4PMKtOucXiXKKQva7Lix1RhYDmGSrw4621fUUzTxad80Q5e80br2srhh2IRTxtlhe2SN4u1zTcEKnbG46GBlNO/VxyscQbF3AE7gXcud+akYjgE1HI6rw0XDjmno72jl5vi4Ryb+juK7ELFNbo8o6EHGa7LmhV/DtsKWWDt+0DQLhzHaSNePeYWb7grdhO1FNUv7OGS77E5SCLgb7XGqvvj1kb5NmHLa8IdIQhWFAhCEACEIQAIQhAAhCEAC+dvaVLPieLS08LHzNpx2ccbdRdoBleRuHeNrnkF9EriGzNe+lZidbHF2kslXVkN4mOF2bLca2zSEm2/IEAc6c19O50UjHMLDZzHAtc0+B8j53CaU+I2ADu807irbt12WI4fTYpC20mUiQb7NaQ2SIk2JyPOZpPwl/Cy5zQO95vmPv9ki6pSWTq+G66VcvLfTLZRSsJFnWT7LFIwteSRpr1GoPkVQ2N4gphT1TiA0PB6LIoYO/ZNSWWxpUUxie5twQ4DUcRvB6cVDe1SHE8VGrKhsbS5xsNOF9ToNAkOTnI8Lqbnfc5L36E+KS3dl4N3+JVi2Tp8sRfxe4+jdB88yrQpC7Vr2uvrqJGn/ADNA+asgxNscLWtacwaGi9rXtvuCV163GEcZ6NUdHbxFRG1XAJGOYdxHpyKq2CRBlSGv0LS4DxsRb5ogxWXMS5xI8SB6NsFmuIf32jvg3vcm9gB9As118ZNNLk7uk8MnGEoTaaa/o/kuK9QnVRcBn7dm8ZgOOl/PgfuCpzKd19ysnlHBtqlVNwl2j1XYcJ4yzc7e08nfsdxVLLSxxa4Wc02I4ghdFgjyavc1o5uIH1Vb22fSHLLHURul917GEuzDg67bi43eFuSqpJcMmNU5/TFs84RjQNmSnXg/n0d16p9lXOmVkXFxH+F32Cl4JtoGPEUzbRXs2S5JbrpmFvd+n05+p0il6qv6f6M2o8Ptit21ovQbqDyII8RqD6q8YBtEJbRy2EnA8HfseipLSCAQQQdxG4rNli0+pnTLK/NGCuxwfBY9sNjhM41NOWR1HxX0jmtuEnJ3J+8cbjRU3Z0vNSwxC0kLvzWkizSTYtLx3bGx1vqnDalhaRNE2a/F/fJ6HNdbIMaZGMsULIxyaA0egXR8+Nvqij1Xh90p0tQefbD9jpDHXFwV7XKnYvKHZo3uYf4TofFp0PmE0pNtJ2j8xrXW+ID6gHT5jwW2Oqj7oTPw21crDOgoVNbt03jGPJ39l7/9/wAA98W/xBM+0V/Ir7DqP5WW9CrVHttSSGweR4i/0T+lq2SC7HNcOYN/9leNkZdMTZTZX9cWjchCFcUCEIQALj2CVcVL+I7aRrBHWVt8x+Eyts63g9nquwrj+2Wy/wCIqK2myayvjqYn27zTLEGPLf1d+mNx/EEYyQ+iXUbPRwCUNINBVvZIzKWkRSzNdBLbW3ZvZITcbi3QWXF4QWSAO0cCWuH8W4j1C6Zszs6aKmqIqmrcWPlpWNiDLBrnzZWyMzOsL53XsB7t+AXPtqG5K6oHAVM3p2rijtYLVvEkz1JMGlo3ZrjpccFOw8969rWH9klx1l478nA+q3bNVxfma7e0DXiQb7/RYrIehtHU1mpca5Q+VwWgSJdiRDnNbwb3vM3A+h9VvDlBlbdzjfj9AAstUfVk5vhdalfl+yye7rzJqLG613cN+q9CQFatzPT8Mh1Uz2C7bHxHBeKapldvcB0At802oog468f9v9eKjVWHObctBLePTr0CiSyspDKIvd6pM94XikkDrsO/Qg7t/wAlbJZXPa2aSoe2nfYNMYy2duLXu1LTfTl1CpLG8T671bMFfBO3suxaMrbm5Gp3XG43WfcarqY8Txz7smjZ6B3eIc+/xOe438wUP2dpv0keDnfcpVUtkp5A2ASsDhcMJDgedgLg+t1Lp9oXbpYTvALm6C54Frt3qhvJXZYlmL4/E1VOz1Pwke3xyuH0CXS7NRH/AO7/ACf+SfwSxT+6HjqWkD+rVvzWHUNtxuq5a6L8NbZ/qkKsIqpaLuPJkpuDhe8d+m+3T0Vzila5oc0gtIuCNxCSiIAb/VL6ec0riWawk3dHxZzczpzCz3U+Z6l3/c894n4NG1Oyher3Xz+5bVompwddyzBUNe0OabtIuCNxC95lii5QfB5ai+3T2boPDX/YZENI7gVsipXA/dbi88FHdWFb67N6PZaLXfa4env3Rrxija4dw2ed9vdPiOfUKqyxuaS1ws4bx9+oVqE11GxSmEovucNx+3gnHV09jr4fRW2usnOF47NCQ5jyCOvy6jodEhr3Fgvl3GxHLl5Hms4fWB5sRYgKOjZOMLFiSyjteye2bKm0clmyHcdzXHl0d0VtBXzxDJkFxob3BHAjcuv7C7Rfiocrz+bGAHfxDg79/wC63ae7d6ZHlvE/DlT/ABK/p918fsWlCELWcYFX9rWljG1DbAxktc47hHLZpJPBoeInE8GtcrAo2I9n2TxNbsy1weHbi1ws4HncG1kAcwOGVlVisU88eSjphG+Nhyi85AaWkby4S5nXOmVrSPeueObUVglqqiUG4knme0/wukcW/IhXTHtsaulbJRteHRd5kNQ9p7fsTcBubNbMGnLmIvxXMaiYE9FZ49iFksVWzOxzeY/uEr2ZfaVw5t+hH7qZhtVnYOY0P7rzBS5Zg8HQ3uPEf7LLJYi0dDVR86pSQ/Y5LYK5pe9vEOd9VLD1W9RUP/nJ/qP91npj2Y/D5ONvBZQ661zMFieIC1sXp79E1xO/GwlPHZMD767mjmefgEvnxLQCaQhl7mw1PkN5+QWMXqszwODW/XU/ZKYow49pJrf3QdwbwJUwg5PHsF+s8ivcu30WGPGaV/cZo3QBrt995dfi46X8ANwTmiqGMBazQu3kb78NVUO6dCB5cPJb6aYtOW+nwnl0Rbp+MxK6LxfdLZcu/f8A2XOjrM145e8089bft4reIsrXROcXwvFrEAuaL3Aa8i4seBuq3S1B0JTanq7aHUc+nVYGmjvTgnyiZSvcxgje4Oa2+V40IbycOXXh8xKlaQLpViUrmND47EA68bDmtmGYq17cp0HEfoPMfwH/ACnpa0rkVKDXqXRmWQqO5yl1MNlEcFJohhoxh1aaZ2v/AEXHUfocfiHQ8QrW11xcbiqg/kpGBYh2ThA89w/9Nx4H9B+yz307vUuzzPj3hO7OoqXPuv8AJaLqLVwX1G/6qRdYuscZOLyjymm1E9PYrIPlCkOWe2W3EYbd8eY+6WmddCElJZR9C0Wohq6lZD818MxWx59bC/1HEFI4qUteHA6C/iNLW6pw+ZRJTrf1TEb1HBJyXYCmWyeLGmqGSDcDZw5sOjh9D5KFG4BmpAvu1335c02wLZKpqCHhhjiPxv0uP4WHV3yHVEU88GbVWVRg1Y1hnbopA4Ag3BAIPMHcV7UTC6cRxRxtJIYxrQTvIaAASpa6yeVk8Q8Z4BV7a4lwjiHxEnxtoPqrCk2KMvMzow28SbX+asuysujne0Oz4Is9rSDppqL8j1VBr9kY9cosu0mFkocA52ex0PFoJvbqN4VXrKKxIPM/JMaTFpnKJMCMerbqJMXN3hdOnw+/BJ63CGneFSUEx0LZR6KhBV34qP2Q/EZuBbfzGn7JxW4D+nRKKmmkYR/Cd/TiFn8ja8oKJKu1SJ915lOh8CtENTdbt6rhrs7UZRmsxIGJnvHqGj1sPuuhbGwQ0VMK2VrTLIHGMvF2xQtNs9ubiNLa2sOd+e17Tdt+Q+S6y/C2Sx/h3D8sQxxWHBrWN1HgdU2rps5+vbcor7jZJW02JwF82SSPvWmY0tmiLd5F9SB+kjUc1zHGcMdTyuheQdA5j2+69jtWSNPIj7jgrRsNE6hrZcPqNWTDNE7g6wOo6lu8c2Jc/D3vw52c3fRTzRs3kmmD2teCeIa91xyF03sw9Cmlnu3qND4jimNHVJJTvs4j9Q+Y/tdSGusVz7q8SPX+G6p2UrPa4LLDL+nzaVDdSWdniOVw+F27qAeXRQ6eqTDtg4a+qytYOrGRP7XLZp3fCeX8J+x8vHU8qGSbW3hbHkhrTckbiTvzAa38d/8AsVPYRSi8GXFaKiMOBBWS9YugY8PgdbP4mXgxSH8xnH9TeDvHmnN1SnRPBD4/fbqOvMHoVaMPrhKwPGnMcQ4b2lY76sPcujwHjfhv2azzIL0v9GTCq9idGWOu33Tu6HknpctcoDhY7lSqTgzL4Zr5aO7d/wCX2v8AvdFdbCSpEdOBqVipqchLbahLqis5lbll9H0JWqUVJPhnTfZ1idK1r2GONszTpJkGdzXbru36G49E/nxNsPbZ39nGBcAWv1PG1zw6rieEY32MwkALhZwcOYINreeU36KbV4zLVPBkPdFsrBuFt1+ZWpN7UjzWr0kZXuSfp/XJ3TZKtM1Mx5vxAvvyt0F+tt6cqu7B/wDw4/F31ViWyH0o5NiSm8AluIs77Tza4elimSi1zdGu/SR6HQ/VXQt9Ch9Izukd12a4PEnfu8vmkWJwd69t4+Y0PzCsrqQmXM4d0enL6pfiUNww82/dXyKK0afRQ56Xon7qdRJYjdQNzhFZqMP6JVVYYOIV1mplAqKVCYpPk53X4Jxak72OYbH1XSqmhSauwwO3hDimOhZKD4KXWODmdQr/AI7toyma3s2ZpbxXa67WmN0YeXtdx4DoSqhX4QW3y+itNFh7K+jhila7uMsJGkZ2Oiuw794sGf1eCrGD6Re+7zMNjNtdQYo2Etl7OeOQPYDYTscLE5R8bTbW1xpwstWI4g5tQKTJG6OV72TFsZuGztcM18xIOa2Y24dbqHsh7PoG1LTJNN2sbg9oaWhrgDoQbXI4Efups8zHSMqWOc9n45tI8k6AWcGuYAbe+RrxHkiLEHNCezc0vF+zeM45hju+35ELs9R7MaOV0jYpJo3iz42hzXMfE/Vrm52k6G7d/AHiFyPaeLJU1I/70p/qeXfdMsK2qq6YNEUpLG6tY7vBt9+W/eZ/hISbsLHB0NHG2WfLlhlxf7O4hVsg/EShj2Zg4tbnuCQ5trWuLD1HNTMb2AipWF7ZJpbXs0Zc17cmi6rVf7RppzG6WICSPNZ8biw2cAHbw7kok21MbrG1S14Ju/tc979HAWVF5fwaZfb/AOb9UP8AZCgpixzqqFznNGZ2soDW8ARmDQdPiKZ4liGEd6BkccTiy2cMGZr7gg5m3vuFx5XSKj28jZE6ImpcXb3HIQehB4W5W63Sd+NUplEjoy5l75Ozjaf6r3TM0tGfytbuUm28ff8Aubqp4ieWPaLi2o1aQQC1zTxBBBHQrx+ObyCXbQYu2ZzDEwgMbl71r2zEtHd32BI8AEr7d3T0WF0rPB6WvXZgt659yyf8SHBa6DEezmv8Emjuj/hd57lX+1dz+QC8SwSPa4sDnZbEkX05X4BCozwZtdfXdTKElwdCfWAcVElxIDikD6klajIsq069zw6rJGNVhdlLd+4+HD7pWBffr80zhAMM7iASGsAPIueN3kCljSt1daUUeg0N8vJUX7G6MKHieJOH5UV77nEb/wCUdVLiuTYbyumezP2YBjm1dWCSLOjjcLa8HuHDwKdFF7bVjlnQvZ/hjqbD6WF+j2xNLhyc7vFvle3krCgIWhHMby8gvMjbgjmvSEEEaMXaRxsQl9VBub+kW89/3TOSPiFofHfgpFsUOp9FCNPqrBJAo/4TijJLXAlkpkvqafVWaSBL6mn1URFw7K9PTJZU0qtM9OoE9OmIcU2to9CjYrEhS1TmP917XPZ/MG2e3rfKx1v4U/qqPRU7G6R2jmaPYQ5h5OH7qSrJXtN2mLHQimsxksWdsrL57lz43sZwbq3Xf7wtZMXYMabBqSnyuE0lXAXtI7zHmQyG/LKwAXWvZvE6Ooa0ywgzRuDwzTuSDe+MEi1yBe2+wuLgFTduNo26TEBjmNcII73cZHNymR3QAn152UOGOUyM+xzDaSoz1FQ/gZpbeAeQD6ALWz3W/wAo+iX1b+CmRSd1v8o+iz3cnS0DSkz2VhappCASN/BLO2edTc9dbfJKjDJrtv2PhZHF1i6UmUkbze/DQAfUqTTPfxPqpccFYXOXsTboutRetbqgDeUKOQlal2Scyf4Af+WrAPibG3+p2vyuqk6tHUrLMSlDXNY5zWu94A2zW3X6dEyEWnkyai5ThtQ7LtFokrWD4r+GqTOzO3klbI6UlLVHyc5V/IxGNWY+NrdHllyd/cuRb1WmOQu42XqDD7pxQYQTwTlBJYGqTisIa7DTMinY57QbmwcR7pO4j/XFd9wupLm6rjOE4FuuF2HZ9wMTRfvAAO624pco88FW22OAsoCE4sCEIQALFllCAMWXlzAeC9oQBCkiUWWnumkjFpLVCXIrbtYklgUOWnVjlh5qFNTpiZcrs1HcJJXYWHX0V0lg7qhNoS5XKtnGtpNlpGkyRC/EjcfEHmqfVSuaTna4O/iv9V9DV2F7+PS1j6Ko4xs8x+9oUOIKRxeR5PBe4JnN0tcK81uyoG4JZLs+RwS3EZGbXKEIqAsF4KbuwY8lrOEHkq7EN+0SFeYLPapoMHdyW6PA3ckbEQ9RN+4jc4ncsNpiVaYsAdyU6DZt3JWSQpzb7KdHRHkpUWHnkrzT7M9E0ptmhyRlFclBp8KJ4FN6PAnHgr/S4ABwTWnwgDgq7gyUqg2c6Kx0GCAW0Vkp8M6JnT4eqOQCiiw0Dgn2H02UgqTHS2UiKKyryyTeEIQnFgQhCABCEIAEIQgAXhzV7QghrJ4Wt0K3ZUWUgRJKbulajAAy1v8AWqnkLBbdTkq4iaSiz6g6jdz8Evq8KuL23/I8QrN2NtQsOhGvjdTvK7SiVGCg8Evn2eHJdEfRha3UARuA5o7Z4cl5Gzw5LpLsNHJef+GDkqtgc8ZgA/SpEeBDkr4MMHJexh45Ku4kpUeCjkpUWEDkre2hC9towoyHJWIsL6KZFhnRWBtOF7ESjknDFEeHdFKjogFPDFnKjaw2kdlOAtwYvayp2lkjyGrNllCtgkEIQgAQhCABCEIAEIQgAQhCABCEIAEIQgARZCEAYsgBZQgAsiyEIAxZZshCABCEIAEIQgAQhCABCEIAEIQgAQhCAP/Z"/>
          <p:cNvSpPr>
            <a:spLocks noChangeAspect="1" noChangeArrowheads="1"/>
          </p:cNvSpPr>
          <p:nvPr/>
        </p:nvSpPr>
        <p:spPr bwMode="auto">
          <a:xfrm>
            <a:off x="180975" y="-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ru-RU" altLang="ru-RU" sz="800" b="0">
              <a:solidFill>
                <a:schemeClr val="accent2"/>
              </a:solidFill>
            </a:endParaRPr>
          </a:p>
        </p:txBody>
      </p:sp>
      <p:sp>
        <p:nvSpPr>
          <p:cNvPr id="6152" name="AutoShape 10" descr="data:image/jpeg;base64,/9j/4AAQSkZJRgABAQAAAQABAAD/2wCEAAkGBxMSEhQSEhMUFhQVFhQYFhUYGBUYFRkVFRcWGBUVGBcYHCggGB0lHBUUIjEhJSksLi4uFx8zODMsNygtLisBCgoKDg0OGxAQGiwlICUwLCwsLCwvLCwsLywsLCwsLCwsLCwsLCwsLCwsLCwsNCwsLCwsLCwsLCwsLCwsLCwsLP/AABEIAMkA+wMBIgACEQEDEQH/xAAcAAACAgMBAQAAAAAAAAAAAAAABQQGAQMHAgj/xABCEAABAwIDBQUGBAQEBQUAAAABAAIDBBEFEiEGMUFRYRMicYGRBzJCobHBFCNS0WJykuGCovDxFSQzY+IIFjRDU//EABsBAAIDAQEBAAAAAAAAAAAAAAADAQIEBQYH/8QAMBEAAgIBBAAFAQYHAQAAAAAAAAECAxEEEiExBRMiQVEyFGFxgaHhI1KRscHR8EL/2gAMAwEAAhEDEQA/AO4IQhAAhCEACFDxPEo6dmeVwaOHMnkBxKqdRtySfyowBzdqfQbki7U11fUxc7Iw7LwhUyl2vffvNaR0uD909o8fhk+LKeTtPnuS69bTPhPH48FY3wl7jZCw1wKytY4EIQgAQhYJQBh7wBckADeTuSmbaSBpsCXfyjT1Ko+0u05nlLWH8pps0fqt8Z59Evp6y5A4lcnUa+aeK1+Zkt1DTxE6fS41DJueAeTtPqmAcucV1Mz8PK1k3/MOYRGWj8tj+BJI7wVRw/BsVifnZijmnfls58Z6Frjl+SvTrsL+M0vwJhqMfW0d2Qq/gu0IMTfxLmNlAtIW37LNzBPug6Gx3Xtc708hma4XaQ4cwQR8lvhbCazF5NEZKXTNiEITCwIQhAAhCEACEIQAIQhAAhCEACEIQAIKEFAHGdtsZdNVyAnuxOMbRyy6OPiSD8kpjqVK9o9AaeukPwTfmsP83vjxDr+Tgq8yo0XFurbm8mGcXueToWymBSVXfJLIgbZuLiN4b+6suLxUdOwxGPM57SCMxDrHTNnvdniNVYcLpWxQxxs91rGgeQ3+e9ce2gxUuqpyTule3yYS0D0ATrao0VravU/cZOKrjwuTzQYTU07i6lxOpZqSGSWmZa+jS15seV1fqLbIRQ5q10YLfekZ3Yz1yvddp6XP2XOWYh1SX2n7O1jYoKt3fpXMaRlB/Ke4X/MHXSz93DTS69LZqZyxu4/BFKpWN4ydZg9rGEufk/FZTzcyQN/ry2+auVLUMkY2SNzXscA5rmkFrmncQRoQvi2y7P8A+nraJ2abD3uu3KZoQeBBtK0dDma63R3NddM2JncFV/aBi/YUxa02fN3BzDfjPpp/iCs5K4vt9jP4iqdlN44vy2cjY993mfkAkamzbDjtlLZYiJe1W+KpslL5lpkqrark+Xkx7R3WY8Im33u4Nv8AU8AqXjW0FRMTmkcG/oaS1vy1PndFdVXO9etndnajEJhDTsvqM8hB7ONvFzz9BvPBa9Pp4x5xyOrrSOlexnBxNhVeyUflTvkYL9ImguHgSNebVxfDMQmgIfBLJE7Q3je5nrY6+a+gNssXp8GwwUFO7890RYwC2cZ79pUPtuJJcRzJ003fP2Rb28cD28HbvZL7TJqmUUVaQ+RwPYzWDS4tBJY8DQmwJBA4a812BfK3s3gc7FKIM3idrv8AC0Fz/wDKHL6pVovJZMEIQrEghCEACEIQAIQhAAhCEACEIQAIWqeoawXe4NHMkAfNIq3bKlj0zl55NaT8zYKspxj2xkKp2fQmz3tpsyyvpzETlkb3opLXyvtxHFp3EfcBfP8AjFHPRSGGqjMbtcpPuPHNj9zh8xxAXZaj2hf/AJU7j1c63yaCqxtntZWTUsobFGxoFzmjZIMo3giUFvy5LNZOqbHvwu+Sy1j80Xb2cbQtrKNnevLEBHION2izX+DgAb878lyv2iQmlr5WuFmyntWHgWvN3a8w7MPTmueYZtDVUkjpIJXRucCHZLMBF72s0WA8BpwTxtVW4m3VtTPkuQ453tadL5XHS+7TeeStZHdFJmKyqS9LRJZiAPFfQGCVcM1DDnLCx8DA5ri3KRkAc0g+YXyxV54XFjwQ5psWkEOB5EHctbqzPYF5tyJNvRUqg4PMRcYuPRcPalshS0bhNR1Eb4pHkGAPD5IjYnSxN2aW11Gg14VXZXHXUNXDVMFzE65b+pjgWvb5tJ87LU6gNrmwHM2A9Vikwsy6t1HPgfBP3rGWX3Ls+gptunzw/kta1sje68EkgO4jTf8ARUWpw88Ek2ew6piaWtmDWHXKRmsTxF9yazYdKR3qh5PANAGq5Fsm58zyY5t55ZAq48gLnaAcSq1V1xedN3D90zxHB6ofG2QcnA/ul0Fc+K4khj0GgDHAk8swvb0WqmKxlNNjYL4NdHI1rw6SF0rR8Gd0YPi5ozW8CD1VrPtFq2xdjTNgpIhubBGAet3PLjfqLFQqPs5m5mAtO8tOhH7jqnWzZpYpCKyljmicRdxBzs4ZhY94btPTkWK7na+Cylzh8FFq5XSOL3uc5zjdznElxPMk6lesNwuWoeI4I3yvPwsaXHzto0dTYL6UoNkMLc0Pjo6cg7rxC/mHi4PirFS0jI25Y2NY39LWho9AtCr+8YonP/Zb7PTQXqKjKal7coaNWxMO8X+JxsLncLWHEnoyEJqWC6WAQhCkkEIQgAQhCABCEIAEIQgAWHLKU7RbQQUUfaTusCbNHFzuQ/dBKTbwil1sNW6VwqaWocb6PiySRkc2i92joQFNiwI2DixkQ5zvAd45GfdwSWo9ohmfYDs2cAHG56kix8r2Ud+1Ba46gdQ0D5jVYJ7FL5O9HT6qUUkkvwE2IYliv4p0NPTsMTZMvbx05LSwOtna6QuB010JVg2zohNG2njqaiB7ne9Lr2jADmayKOzTrlJva1tdFiPHHP3SE+ar+0Uru3ilLiWuY6I67jfMPX7IjNN9JAtHJv1timl2co6W75HGrkB0zWbCD1bc5z4kjpxW3FsQqsozl0bSO4wAsaAOTdOmq2YfJmmzm2WJpcBwzHQO8gHeqjYrUmV5c7wA5Abk+2xRjx7nM1moVLdcFz8lWqKUE7ksqqQ3s1pPEm25WaqAaCfTxUnZCG8rnHc1h9XED6AqNOnPk51UucspNNRl5AvYXG/hfjZXSiMbAGhzQAABqFq2lwURPEsYsxx1A3A/sVGweEOnjaRcE6g7iACfspsr3+ls1ailSgpx+n/P3lppibablHxGaeItnDT2VyzXc46Em3mBfmmVNhkTXZmgtvvDScvjlvYqz49DE+CIMsY+8y3QgE35HRZIadRlzyjHGlJ8lYoKxk7bt38WneP3HVearC2P3gJFWUT6aXQkcWO5j9+BViwrExLZrrB/yd4deiz36eVXqh0JtqcOY9EGHB2ghry8x3Fw0jOBxyE/QptglSyhqTTSyNqaOqbZ2YHQO7uWRrvddwIvy5qUYloqqFsjcrh+4PMKtOucXiXKKQva7Lix1RhYDmGSrw4621fUUzTxad80Q5e80br2srhh2IRTxtlhe2SN4u1zTcEKnbG46GBlNO/VxyscQbF3AE7gXcud+akYjgE1HI6rw0XDjmno72jl5vi4Ryb+juK7ELFNbo8o6EHGa7LmhV/DtsKWWDt+0DQLhzHaSNePeYWb7grdhO1FNUv7OGS77E5SCLgb7XGqvvj1kb5NmHLa8IdIQhWFAhCEACEIQAIQhAAhCEAC+dvaVLPieLS08LHzNpx2ccbdRdoBleRuHeNrnkF9EriGzNe+lZidbHF2kslXVkN4mOF2bLca2zSEm2/IEAc6c19O50UjHMLDZzHAtc0+B8j53CaU+I2ADu807irbt12WI4fTYpC20mUiQb7NaQ2SIk2JyPOZpPwl/Cy5zQO95vmPv9ki6pSWTq+G66VcvLfTLZRSsJFnWT7LFIwteSRpr1GoPkVQ2N4gphT1TiA0PB6LIoYO/ZNSWWxpUUxie5twQ4DUcRvB6cVDe1SHE8VGrKhsbS5xsNOF9ToNAkOTnI8Lqbnfc5L36E+KS3dl4N3+JVi2Tp8sRfxe4+jdB88yrQpC7Vr2uvrqJGn/ADNA+asgxNscLWtacwaGi9rXtvuCV163GEcZ6NUdHbxFRG1XAJGOYdxHpyKq2CRBlSGv0LS4DxsRb5ogxWXMS5xI8SB6NsFmuIf32jvg3vcm9gB9As118ZNNLk7uk8MnGEoTaaa/o/kuK9QnVRcBn7dm8ZgOOl/PgfuCpzKd19ysnlHBtqlVNwl2j1XYcJ4yzc7e08nfsdxVLLSxxa4Wc02I4ghdFgjyavc1o5uIH1Vb22fSHLLHURul917GEuzDg67bi43eFuSqpJcMmNU5/TFs84RjQNmSnXg/n0d16p9lXOmVkXFxH+F32Cl4JtoGPEUzbRXs2S5JbrpmFvd+n05+p0il6qv6f6M2o8Ptit21ovQbqDyII8RqD6q8YBtEJbRy2EnA8HfseipLSCAQQQdxG4rNli0+pnTLK/NGCuxwfBY9sNjhM41NOWR1HxX0jmtuEnJ3J+8cbjRU3Z0vNSwxC0kLvzWkizSTYtLx3bGx1vqnDalhaRNE2a/F/fJ6HNdbIMaZGMsULIxyaA0egXR8+Nvqij1Xh90p0tQefbD9jpDHXFwV7XKnYvKHZo3uYf4TofFp0PmE0pNtJ2j8xrXW+ID6gHT5jwW2Oqj7oTPw21crDOgoVNbt03jGPJ39l7/9/wAA98W/xBM+0V/Ir7DqP5WW9CrVHttSSGweR4i/0T+lq2SC7HNcOYN/9leNkZdMTZTZX9cWjchCFcUCEIQALj2CVcVL+I7aRrBHWVt8x+Eyts63g9nquwrj+2Wy/wCIqK2myayvjqYn27zTLEGPLf1d+mNx/EEYyQ+iXUbPRwCUNINBVvZIzKWkRSzNdBLbW3ZvZITcbi3QWXF4QWSAO0cCWuH8W4j1C6Zszs6aKmqIqmrcWPlpWNiDLBrnzZWyMzOsL53XsB7t+AXPtqG5K6oHAVM3p2rijtYLVvEkz1JMGlo3ZrjpccFOw8969rWH9klx1l478nA+q3bNVxfma7e0DXiQb7/RYrIehtHU1mpca5Q+VwWgSJdiRDnNbwb3vM3A+h9VvDlBlbdzjfj9AAstUfVk5vhdalfl+yye7rzJqLG613cN+q9CQFatzPT8Mh1Uz2C7bHxHBeKapldvcB0At802oog468f9v9eKjVWHObctBLePTr0CiSyspDKIvd6pM94XikkDrsO/Qg7t/wAlbJZXPa2aSoe2nfYNMYy2duLXu1LTfTl1CpLG8T671bMFfBO3suxaMrbm5Gp3XG43WfcarqY8Txz7smjZ6B3eIc+/xOe438wUP2dpv0keDnfcpVUtkp5A2ASsDhcMJDgedgLg+t1Lp9oXbpYTvALm6C54Frt3qhvJXZYlmL4/E1VOz1Pwke3xyuH0CXS7NRH/AO7/ACf+SfwSxT+6HjqWkD+rVvzWHUNtxuq5a6L8NbZ/qkKsIqpaLuPJkpuDhe8d+m+3T0Vzila5oc0gtIuCNxCSiIAb/VL6ec0riWawk3dHxZzczpzCz3U+Z6l3/c894n4NG1Oyher3Xz+5bVompwddyzBUNe0OabtIuCNxC95lii5QfB5ai+3T2boPDX/YZENI7gVsipXA/dbi88FHdWFb67N6PZaLXfa4env3Rrxija4dw2ed9vdPiOfUKqyxuaS1ws4bx9+oVqE11GxSmEovucNx+3gnHV09jr4fRW2usnOF47NCQ5jyCOvy6jodEhr3Fgvl3GxHLl5Hms4fWB5sRYgKOjZOMLFiSyjteye2bKm0clmyHcdzXHl0d0VtBXzxDJkFxob3BHAjcuv7C7Rfiocrz+bGAHfxDg79/wC63ae7d6ZHlvE/DlT/ABK/p918fsWlCELWcYFX9rWljG1DbAxktc47hHLZpJPBoeInE8GtcrAo2I9n2TxNbsy1weHbi1ws4HncG1kAcwOGVlVisU88eSjphG+Nhyi85AaWkby4S5nXOmVrSPeueObUVglqqiUG4knme0/wukcW/IhXTHtsaulbJRteHRd5kNQ9p7fsTcBubNbMGnLmIvxXMaiYE9FZ49iFksVWzOxzeY/uEr2ZfaVw5t+hH7qZhtVnYOY0P7rzBS5Zg8HQ3uPEf7LLJYi0dDVR86pSQ/Y5LYK5pe9vEOd9VLD1W9RUP/nJ/qP91npj2Y/D5ONvBZQ661zMFieIC1sXp79E1xO/GwlPHZMD767mjmefgEvnxLQCaQhl7mw1PkN5+QWMXqszwODW/XU/ZKYow49pJrf3QdwbwJUwg5PHsF+s8ivcu30WGPGaV/cZo3QBrt995dfi46X8ANwTmiqGMBazQu3kb78NVUO6dCB5cPJb6aYtOW+nwnl0Rbp+MxK6LxfdLZcu/f8A2XOjrM145e8089bft4reIsrXROcXwvFrEAuaL3Aa8i4seBuq3S1B0JTanq7aHUc+nVYGmjvTgnyiZSvcxgje4Oa2+V40IbycOXXh8xKlaQLpViUrmND47EA68bDmtmGYq17cp0HEfoPMfwH/ACnpa0rkVKDXqXRmWQqO5yl1MNlEcFJohhoxh1aaZ2v/AEXHUfocfiHQ8QrW11xcbiqg/kpGBYh2ThA89w/9Nx4H9B+yz307vUuzzPj3hO7OoqXPuv8AJaLqLVwX1G/6qRdYuscZOLyjymm1E9PYrIPlCkOWe2W3EYbd8eY+6WmddCElJZR9C0Wohq6lZD818MxWx59bC/1HEFI4qUteHA6C/iNLW6pw+ZRJTrf1TEb1HBJyXYCmWyeLGmqGSDcDZw5sOjh9D5KFG4BmpAvu1335c02wLZKpqCHhhjiPxv0uP4WHV3yHVEU88GbVWVRg1Y1hnbopA4Ag3BAIPMHcV7UTC6cRxRxtJIYxrQTvIaAASpa6yeVk8Q8Z4BV7a4lwjiHxEnxtoPqrCk2KMvMzow28SbX+asuysujne0Oz4Is9rSDppqL8j1VBr9kY9cosu0mFkocA52ex0PFoJvbqN4VXrKKxIPM/JMaTFpnKJMCMerbqJMXN3hdOnw+/BJ63CGneFSUEx0LZR6KhBV34qP2Q/EZuBbfzGn7JxW4D+nRKKmmkYR/Cd/TiFn8ja8oKJKu1SJ915lOh8CtENTdbt6rhrs7UZRmsxIGJnvHqGj1sPuuhbGwQ0VMK2VrTLIHGMvF2xQtNs9ubiNLa2sOd+e17Tdt+Q+S6y/C2Sx/h3D8sQxxWHBrWN1HgdU2rps5+vbcor7jZJW02JwF82SSPvWmY0tmiLd5F9SB+kjUc1zHGcMdTyuheQdA5j2+69jtWSNPIj7jgrRsNE6hrZcPqNWTDNE7g6wOo6lu8c2Jc/D3vw52c3fRTzRs3kmmD2teCeIa91xyF03sw9Cmlnu3qND4jimNHVJJTvs4j9Q+Y/tdSGusVz7q8SPX+G6p2UrPa4LLDL+nzaVDdSWdniOVw+F27qAeXRQ6eqTDtg4a+qytYOrGRP7XLZp3fCeX8J+x8vHU8qGSbW3hbHkhrTckbiTvzAa38d/8AsVPYRSi8GXFaKiMOBBWS9YugY8PgdbP4mXgxSH8xnH9TeDvHmnN1SnRPBD4/fbqOvMHoVaMPrhKwPGnMcQ4b2lY76sPcujwHjfhv2azzIL0v9GTCq9idGWOu33Tu6HknpctcoDhY7lSqTgzL4Zr5aO7d/wCX2v8AvdFdbCSpEdOBqVipqchLbahLqis5lbll9H0JWqUVJPhnTfZ1idK1r2GONszTpJkGdzXbru36G49E/nxNsPbZ39nGBcAWv1PG1zw6rieEY32MwkALhZwcOYINreeU36KbV4zLVPBkPdFsrBuFt1+ZWpN7UjzWr0kZXuSfp/XJ3TZKtM1Mx5vxAvvyt0F+tt6cqu7B/wDw4/F31ViWyH0o5NiSm8AluIs77Tza4elimSi1zdGu/SR6HQ/VXQt9Ch9Izukd12a4PEnfu8vmkWJwd69t4+Y0PzCsrqQmXM4d0enL6pfiUNww82/dXyKK0afRQ56Xon7qdRJYjdQNzhFZqMP6JVVYYOIV1mplAqKVCYpPk53X4Jxak72OYbH1XSqmhSauwwO3hDimOhZKD4KXWODmdQr/AI7toyma3s2ZpbxXa67WmN0YeXtdx4DoSqhX4QW3y+itNFh7K+jhila7uMsJGkZ2Oiuw794sGf1eCrGD6Re+7zMNjNtdQYo2Etl7OeOQPYDYTscLE5R8bTbW1xpwstWI4g5tQKTJG6OV72TFsZuGztcM18xIOa2Y24dbqHsh7PoG1LTJNN2sbg9oaWhrgDoQbXI4Efups8zHSMqWOc9n45tI8k6AWcGuYAbe+RrxHkiLEHNCezc0vF+zeM45hju+35ELs9R7MaOV0jYpJo3iz42hzXMfE/Vrm52k6G7d/AHiFyPaeLJU1I/70p/qeXfdMsK2qq6YNEUpLG6tY7vBt9+W/eZ/hISbsLHB0NHG2WfLlhlxf7O4hVsg/EShj2Zg4tbnuCQ5trWuLD1HNTMb2AipWF7ZJpbXs0Zc17cmi6rVf7RppzG6WICSPNZ8biw2cAHbw7kok21MbrG1S14Ju/tc979HAWVF5fwaZfb/AOb9UP8AZCgpixzqqFznNGZ2soDW8ARmDQdPiKZ4liGEd6BkccTiy2cMGZr7gg5m3vuFx5XSKj28jZE6ImpcXb3HIQehB4W5W63Sd+NUplEjoy5l75Ozjaf6r3TM0tGfytbuUm28ff8Aubqp4ieWPaLi2o1aQQC1zTxBBBHQrx+ObyCXbQYu2ZzDEwgMbl71r2zEtHd32BI8AEr7d3T0WF0rPB6WvXZgt659yyf8SHBa6DEezmv8Emjuj/hd57lX+1dz+QC8SwSPa4sDnZbEkX05X4BCozwZtdfXdTKElwdCfWAcVElxIDikD6klajIsq069zw6rJGNVhdlLd+4+HD7pWBffr80zhAMM7iASGsAPIueN3kCljSt1daUUeg0N8vJUX7G6MKHieJOH5UV77nEb/wCUdVLiuTYbyumezP2YBjm1dWCSLOjjcLa8HuHDwKdFF7bVjlnQvZ/hjqbD6WF+j2xNLhyc7vFvle3krCgIWhHMby8gvMjbgjmvSEEEaMXaRxsQl9VBub+kW89/3TOSPiFofHfgpFsUOp9FCNPqrBJAo/4TijJLXAlkpkvqafVWaSBL6mn1URFw7K9PTJZU0qtM9OoE9OmIcU2to9CjYrEhS1TmP917XPZ/MG2e3rfKx1v4U/qqPRU7G6R2jmaPYQ5h5OH7qSrJXtN2mLHQimsxksWdsrL57lz43sZwbq3Xf7wtZMXYMabBqSnyuE0lXAXtI7zHmQyG/LKwAXWvZvE6Ooa0ywgzRuDwzTuSDe+MEi1yBe2+wuLgFTduNo26TEBjmNcII73cZHNymR3QAn152UOGOUyM+xzDaSoz1FQ/gZpbeAeQD6ALWz3W/wAo+iX1b+CmRSd1v8o+iz3cnS0DSkz2VhappCASN/BLO2edTc9dbfJKjDJrtv2PhZHF1i6UmUkbze/DQAfUqTTPfxPqpccFYXOXsTboutRetbqgDeUKOQlal2Scyf4Af+WrAPibG3+p2vyuqk6tHUrLMSlDXNY5zWu94A2zW3X6dEyEWnkyai5ThtQ7LtFokrWD4r+GqTOzO3klbI6UlLVHyc5V/IxGNWY+NrdHllyd/cuRb1WmOQu42XqDD7pxQYQTwTlBJYGqTisIa7DTMinY57QbmwcR7pO4j/XFd9wupLm6rjOE4FuuF2HZ9wMTRfvAAO624pco88FW22OAsoCE4sCEIQALFllCAMWXlzAeC9oQBCkiUWWnumkjFpLVCXIrbtYklgUOWnVjlh5qFNTpiZcrs1HcJJXYWHX0V0lg7qhNoS5XKtnGtpNlpGkyRC/EjcfEHmqfVSuaTna4O/iv9V9DV2F7+PS1j6Ko4xs8x+9oUOIKRxeR5PBe4JnN0tcK81uyoG4JZLs+RwS3EZGbXKEIqAsF4KbuwY8lrOEHkq7EN+0SFeYLPapoMHdyW6PA3ckbEQ9RN+4jc4ncsNpiVaYsAdyU6DZt3JWSQpzb7KdHRHkpUWHnkrzT7M9E0ptmhyRlFclBp8KJ4FN6PAnHgr/S4ABwTWnwgDgq7gyUqg2c6Kx0GCAW0Vkp8M6JnT4eqOQCiiw0Dgn2H02UgqTHS2UiKKyryyTeEIQnFgQhCABCEIAEIQgAXhzV7QghrJ4Wt0K3ZUWUgRJKbulajAAy1v8AWqnkLBbdTkq4iaSiz6g6jdz8Evq8KuL23/I8QrN2NtQsOhGvjdTvK7SiVGCg8Evn2eHJdEfRha3UARuA5o7Z4cl5Gzw5LpLsNHJef+GDkqtgc8ZgA/SpEeBDkr4MMHJexh45Ku4kpUeCjkpUWEDkre2hC9towoyHJWIsL6KZFhnRWBtOF7ESjknDFEeHdFKjogFPDFnKjaw2kdlOAtwYvayp2lkjyGrNllCtgkEIQgAQhCABCEIAEIQgAQhCABCEIAEIQgARZCEAYsgBZQgAsiyEIAxZZshCABCEIAEIQgAQhCABCEIAEIQgAQhCAP/Z"/>
          <p:cNvSpPr>
            <a:spLocks noChangeAspect="1" noChangeArrowheads="1"/>
          </p:cNvSpPr>
          <p:nvPr/>
        </p:nvSpPr>
        <p:spPr bwMode="auto">
          <a:xfrm>
            <a:off x="333375" y="149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ru-RU" altLang="ru-RU" sz="800" b="0">
              <a:solidFill>
                <a:schemeClr val="accent2"/>
              </a:solidFill>
            </a:endParaRPr>
          </a:p>
        </p:txBody>
      </p:sp>
      <p:sp>
        <p:nvSpPr>
          <p:cNvPr id="6153" name="AutoShape 12" descr="data:image/jpeg;base64,/9j/4AAQSkZJRgABAQAAAQABAAD/2wCEAAkGBwgHBgkIBwgKCgkLDRYPDQwMDRsUFRAWIB0iIiAdHx8kKDQsJCYxJx8fLT0tMTU3Ojo6Iys/RD84QzQ5OjcBCgoKDQwNGg8PGjclHyU3Nzc3Nzc3Nzc3Nzc3Nzc3Nzc3Nzc3Nzc3Nzc3Nzc3Nzc3Nzc3Nzc3Nzc3Nzc3Nzc3N//AABEIAFoAgAMBIgACEQEDEQH/xAAcAAEAAgMBAQEAAAAAAAAAAAAABQYDBAcIAQL/xAA7EAABAwMCAwMLAQYHAAAAAAABAAIDBAUREiEGMVETQZEHFBUiMmFxgaGxwVIjM0RikvEWNEJDU1Tw/8QAGAEBAQEBAQAAAAAAAAAAAAAAAAEDAgT/xAAeEQACAwADAQEBAAAAAAAAAAAAAQIDERIhQTEiE//aAAwDAQACEQMRAD8A7iiIgCIiAIiIAiIgCIiAIiIAiIgCIiAIiIAiIgCIsUtRFCxznvADefXwQGVfHODRlxAHUlVe4cRSyyuht7M45uJwB8T+B4qsX+ZscBnq5nyVT9o2saBk+GcIDo0lxoYziSsp2noZWj8rF6YtvdXU5+DwuK1M1YYNVTE98IGeYwNueFO2x9LXUUcvnrgDtghrSCO7YAHwV6GM6nFXUs37qoid8HLMyWOTOh7XY6HK5d6LtsgMpkZLo31EMdp+eFteT+odeLA01NwmimjOWftSNjn/ANuqlqbI3jOlIoOir5qVzo6ueOqhbuZ4yCWDq4Du9/d9RNggjIOQVyU+oiIAiKPvtwba7ZLVOJ9XAGBk5KqTbxEbxaYrxfqK0xudO4veP9uPdyr7OO/OZhFSW17yeWqQD+yhOJ62j9FUc0btdRUAvdkHUeuc8mjPzKqsdU8AhmW557c17aaIOP6+nlstkn0dSqeIpo4/31vik7w5z34/p5qkCjo4e1036sZ2jnOf2EW7tRz7Rdq93PfvyouJr5neu9wGCc4J36LdprVUVBGiNxWqohFGbunL4SENTb6eDsWVte9vU4B8SSVpzxWiol7SWS4OeOTn1JJHw6LcHCdwLdWhvwGSfso51NDQ3IQ3LWwMw57A05I6fNVRq8I5W+m5BaaGePXHLcuzd6pcZXOafFwCiDRW2F5h0ShjThrdZ2+pUjU3uatliEERpIImFoY1+S48s8sDbGyjaqMkvmlOxOTpH2XMYLtuPRZTfST7JGhs9Cx3ndM64RgDDyJWlhB7iCz8qM9G+YXCgpLZV14oxGWSyB8OQSeZJ2255xnpuoepivdor4ayrfMIpnBroHhwaGk4GAdiBt7/ABUx6fnJw6Cnc0N5OgYfws4KE9cVhtLnHNLHa2eip3Tm8y1RLCzTUVUZAB5+y0qVh4sNBvJUUz4QC4QtEjifg7Tt9vgqI+8RyjElFC0/qiyw/Tb6LVbJWVsraej1PmLHCPYHGMknfA2AK6lCGazhOe9HebdWQ3ChgrKZ2qGZgew4wcHr71sqm+SWpkqOC6btfajlkYf6s/lXJeBrGetfAqj5TnNZw41zpWR4nbjU4DJwdhnvVuUJxla2XfhyspH0wqDo1sjzjU5pyMHuOysJcZJkmti0cUvl2EPmc1JSRGKWHDy/kJAfWG3LbB+a02X+YOx6Pgd6urOl/wCnP6VouukVNC6ikomGHO8Re4gEZ3ycEEZPJa4qrY+QOdBVNIAGGujcPqz8r0ytn4zGNcc7RZqfiCrFukrxZaZ0McrYnevIDkgnONOcbfVftnHFREG6LSxuRn1KiduNyO4KvSR22COSHzqp0SadbYmRODscs4ODzWBwtJAHa1Z0jH+XiHeT1PVc/wBLH6dca14WqTjy4iTSyKqbvgCOrmOfELcvTJquoFSYpDIQDIHvLyTjkT345KrWy6Wu3VQqIqJ8kwPqSzaT2Z6gNA39+/uXy7XaG4yanmqB/lkAHgtITxazOa1/ksEUlWwao4ZAB0aVkoKyWrukTHFjnNY5zGyS6AXYw0asbesQqTG6kjkbIGzhzTkEyNVhsTxdrvHTQyNY97dLXOO2cg/do8UndsWhCrJJl3vdnldY3w1JBZDSNjZO5xLpJY2knu32a71s/wCpyhZrFFTNJqq+miOPZdIC7wG6m7xeKaqsNzqoqeWCOlkkiY+QaROMOjDm+46nHP8ALjuXLxcZHjSDFEOriT9gsqZ8d01sjpN1TaeNxbBMZT104Hyzupbgl5bxRDG1utwpZS4EgBucAn6lVV1W2Gjlkir4pKjHqs82x377k9PcsPC93kt3EUFXI2WYOyyWOP23sdsQF1ZapRxCMMZ6E4JtzbZZHQtIIfV1Mm3cDK7A+QwFPqF4aqJ32qlZLSTRv7MGR0g05cd3bc+ZKml5WahY5zIGHsWhz+4OOAsiIDl3Ffk8qL5XvrOxggmecuMA06j1Izgn3qsS+Sm6xn9mc/Fd4RXQ1p58k8mt+ZyiB+S13+T7iBv8Nlei0TkzngjzeeAuIB/Bkr8ngXiD/ouXpJFeQ4I82/4D4hcMeYPWxR8BcVxTMkp6FzXNILXE4wV6KRORUsOO1vBvG1/p44Li6jp4mnJzJzPU4CzUHkY5G43g+9tPF+SfwuuIprDSZSbd5LeF6Mh0tNLVuHfUSkjwGArTb7TbrawNoKGmpgP+KIN+y3UUGBERChERAEREAREQBERAEREAREQBERAEREB//9k="/>
          <p:cNvSpPr>
            <a:spLocks noChangeAspect="1" noChangeArrowheads="1"/>
          </p:cNvSpPr>
          <p:nvPr/>
        </p:nvSpPr>
        <p:spPr bwMode="auto">
          <a:xfrm>
            <a:off x="120650" y="-411163"/>
            <a:ext cx="12192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ru-RU" altLang="ru-RU" sz="800" b="0">
              <a:solidFill>
                <a:schemeClr val="accent2"/>
              </a:solidFill>
            </a:endParaRPr>
          </a:p>
        </p:txBody>
      </p:sp>
      <p:sp>
        <p:nvSpPr>
          <p:cNvPr id="6154" name="AutoShape 14" descr="data:image/jpeg;base64,/9j/4AAQSkZJRgABAQAAAQABAAD/2wCEAAkGBwgHBgkIBwgKCgkLDRYPDQwMDRsUFRAWIB0iIiAdHx8kKDQsJCYxJx8fLT0tMTU3Ojo6Iys/RD84QzQ5OjcBCgoKDQwNGg8PGjclHyU3Nzc3Nzc3Nzc3Nzc3Nzc3Nzc3Nzc3Nzc3Nzc3Nzc3Nzc3Nzc3Nzc3Nzc3Nzc3Nzc3N//AABEIAFoAgAMBIgACEQEDEQH/xAAcAAEAAgMBAQEAAAAAAAAAAAAABQYDBAcIAQL/xAA7EAABAwMCAwMLAQYHAAAAAAABAAIDBAUREiEGMVETQZEHFBUiMmFxgaGxwVIjM0RikvEWNEJDU1Tw/8QAGAEBAQEBAQAAAAAAAAAAAAAAAAEDAgT/xAAeEQACAwADAQEBAAAAAAAAAAAAAQIDERIhQTEiE//aAAwDAQACEQMRAD8A7iiIgCIiAIiIAiIgCIiAIiIAiIgCIiAIiIAiIgCIsUtRFCxznvADefXwQGVfHODRlxAHUlVe4cRSyyuht7M45uJwB8T+B4qsX+ZscBnq5nyVT9o2saBk+GcIDo0lxoYziSsp2noZWj8rF6YtvdXU5+DwuK1M1YYNVTE98IGeYwNueFO2x9LXUUcvnrgDtghrSCO7YAHwV6GM6nFXUs37qoid8HLMyWOTOh7XY6HK5d6LtsgMpkZLo31EMdp+eFteT+odeLA01NwmimjOWftSNjn/ANuqlqbI3jOlIoOir5qVzo6ueOqhbuZ4yCWDq4Du9/d9RNggjIOQVyU+oiIAiKPvtwba7ZLVOJ9XAGBk5KqTbxEbxaYrxfqK0xudO4veP9uPdyr7OO/OZhFSW17yeWqQD+yhOJ62j9FUc0btdRUAvdkHUeuc8mjPzKqsdU8AhmW557c17aaIOP6+nlstkn0dSqeIpo4/31vik7w5z34/p5qkCjo4e1036sZ2jnOf2EW7tRz7Rdq93PfvyouJr5neu9wGCc4J36LdprVUVBGiNxWqohFGbunL4SENTb6eDsWVte9vU4B8SSVpzxWiol7SWS4OeOTn1JJHw6LcHCdwLdWhvwGSfso51NDQ3IQ3LWwMw57A05I6fNVRq8I5W+m5BaaGePXHLcuzd6pcZXOafFwCiDRW2F5h0ShjThrdZ2+pUjU3uatliEERpIImFoY1+S48s8sDbGyjaqMkvmlOxOTpH2XMYLtuPRZTfST7JGhs9Cx3ndM64RgDDyJWlhB7iCz8qM9G+YXCgpLZV14oxGWSyB8OQSeZJ2255xnpuoepivdor4ayrfMIpnBroHhwaGk4GAdiBt7/ABUx6fnJw6Cnc0N5OgYfws4KE9cVhtLnHNLHa2eip3Tm8y1RLCzTUVUZAB5+y0qVh4sNBvJUUz4QC4QtEjifg7Tt9vgqI+8RyjElFC0/qiyw/Tb6LVbJWVsraej1PmLHCPYHGMknfA2AK6lCGazhOe9HebdWQ3ChgrKZ2qGZgew4wcHr71sqm+SWpkqOC6btfajlkYf6s/lXJeBrGetfAqj5TnNZw41zpWR4nbjU4DJwdhnvVuUJxla2XfhyspH0wqDo1sjzjU5pyMHuOysJcZJkmti0cUvl2EPmc1JSRGKWHDy/kJAfWG3LbB+a02X+YOx6Pgd6urOl/wCnP6VouukVNC6ikomGHO8Re4gEZ3ycEEZPJa4qrY+QOdBVNIAGGujcPqz8r0ytn4zGNcc7RZqfiCrFukrxZaZ0McrYnevIDkgnONOcbfVftnHFREG6LSxuRn1KiduNyO4KvSR22COSHzqp0SadbYmRODscs4ODzWBwtJAHa1Z0jH+XiHeT1PVc/wBLH6dca14WqTjy4iTSyKqbvgCOrmOfELcvTJquoFSYpDIQDIHvLyTjkT345KrWy6Wu3VQqIqJ8kwPqSzaT2Z6gNA39+/uXy7XaG4yanmqB/lkAHgtITxazOa1/ksEUlWwao4ZAB0aVkoKyWrukTHFjnNY5zGyS6AXYw0asbesQqTG6kjkbIGzhzTkEyNVhsTxdrvHTQyNY97dLXOO2cg/do8UndsWhCrJJl3vdnldY3w1JBZDSNjZO5xLpJY2knu32a71s/wCpyhZrFFTNJqq+miOPZdIC7wG6m7xeKaqsNzqoqeWCOlkkiY+QaROMOjDm+46nHP8ALjuXLxcZHjSDFEOriT9gsqZ8d01sjpN1TaeNxbBMZT104Hyzupbgl5bxRDG1utwpZS4EgBucAn6lVV1W2Gjlkir4pKjHqs82x377k9PcsPC93kt3EUFXI2WYOyyWOP23sdsQF1ZapRxCMMZ6E4JtzbZZHQtIIfV1Mm3cDK7A+QwFPqF4aqJ32qlZLSTRv7MGR0g05cd3bc+ZKml5WahY5zIGHsWhz+4OOAsiIDl3Ffk8qL5XvrOxggmecuMA06j1Izgn3qsS+Sm6xn9mc/Fd4RXQ1p58k8mt+ZyiB+S13+T7iBv8Nlei0TkzngjzeeAuIB/Bkr8ngXiD/ouXpJFeQ4I82/4D4hcMeYPWxR8BcVxTMkp6FzXNILXE4wV6KRORUsOO1vBvG1/p44Li6jp4mnJzJzPU4CzUHkY5G43g+9tPF+SfwuuIprDSZSbd5LeF6Mh0tNLVuHfUSkjwGArTb7TbrawNoKGmpgP+KIN+y3UUGBERChERAEREAREQBERAEREAREQBERAEREB//9k="/>
          <p:cNvSpPr>
            <a:spLocks noChangeAspect="1" noChangeArrowheads="1"/>
          </p:cNvSpPr>
          <p:nvPr/>
        </p:nvSpPr>
        <p:spPr bwMode="auto">
          <a:xfrm>
            <a:off x="273050" y="-258763"/>
            <a:ext cx="12192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ru-RU" altLang="ru-RU" sz="8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E63FA014-0E6C-4806-8526-53768A5DFDC9}" type="slidenum">
              <a:rPr lang="fr-FR" altLang="ru-RU" sz="10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Tx/>
                <a:buSzTx/>
                <a:buFontTx/>
                <a:buNone/>
              </a:pPr>
              <a:t>3</a:t>
            </a:fld>
            <a:endParaRPr lang="fr-FR" altLang="ru-RU" sz="1000" b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250825" y="1916113"/>
            <a:ext cx="8642350" cy="403383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rgbClr val="FCFDFE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eaLnBrk="0" hangingPunct="0">
              <a:buClr>
                <a:schemeClr val="tx2"/>
              </a:buClr>
              <a:buSzPct val="80000"/>
              <a:buFont typeface="Wingdings" pitchFamily="2" charset="2"/>
              <a:buChar char="n"/>
              <a:tabLst>
                <a:tab pos="723900" algn="l"/>
              </a:tabLst>
              <a:defRPr sz="2200" b="1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buClr>
                <a:schemeClr val="bg1"/>
              </a:buClr>
              <a:buSzPct val="85000"/>
              <a:buFont typeface="Wingdings" pitchFamily="2" charset="2"/>
              <a:buChar char="l"/>
              <a:tabLst>
                <a:tab pos="723900" algn="l"/>
              </a:tabLst>
              <a:defRPr sz="17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620713" indent="-258763" eaLnBrk="0" hangingPunct="0">
              <a:buClr>
                <a:schemeClr val="bg1"/>
              </a:buClr>
              <a:buSzPct val="85000"/>
              <a:buChar char="-"/>
              <a:tabLst>
                <a:tab pos="723900" algn="l"/>
              </a:tabLst>
              <a:defRPr sz="17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buClr>
                <a:schemeClr val="bg1"/>
              </a:buClr>
              <a:buSzPct val="85000"/>
              <a:buChar char="–"/>
              <a:tabLst>
                <a:tab pos="723900" algn="l"/>
              </a:tabLst>
              <a:defRPr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buSzPct val="80000"/>
              <a:buFont typeface="Wingdings" pitchFamily="2" charset="2"/>
              <a:buChar char="»"/>
              <a:tabLst>
                <a:tab pos="723900" algn="l"/>
              </a:tabLst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tabLst>
                <a:tab pos="723900" algn="l"/>
              </a:tabLst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tabLst>
                <a:tab pos="723900" algn="l"/>
              </a:tabLst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tabLst>
                <a:tab pos="723900" algn="l"/>
              </a:tabLst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»"/>
              <a:tabLst>
                <a:tab pos="723900" algn="l"/>
              </a:tabLst>
              <a:defRPr sz="2000">
                <a:solidFill>
                  <a:srgbClr val="103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г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од выпуска которых ранее 2002 года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участвующие в спортивных соревнованиях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используемые для учебной езды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которые сдаются в прокат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altLang="ru-RU" sz="1600" b="1" dirty="0" err="1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мототехника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(мотоциклы, мотороллеры, мопеды)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ТС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*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которые используются для перевозки пассажиров на коммерческой основе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ТС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*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, зарегистрированные не в Украине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спецтранспорт (скорая помощь, полицейские автомобили , и т.д.)</a:t>
            </a:r>
          </a:p>
          <a:p>
            <a:pPr lvl="2" eaLnBrk="1" hangingPunct="1">
              <a:spcBef>
                <a:spcPts val="600"/>
              </a:spcBef>
              <a:buClr>
                <a:srgbClr val="C00000"/>
              </a:buClr>
              <a:buSzTx/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ТС</a:t>
            </a:r>
            <a:r>
              <a:rPr lang="en-US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*</a:t>
            </a:r>
            <a:r>
              <a:rPr lang="ru-RU" altLang="ru-RU" sz="1600" b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оснащённые рефрижераторными установками, цистернами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50825" y="1311275"/>
            <a:ext cx="889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страхование не принимаются ТС</a:t>
            </a:r>
            <a:r>
              <a:rPr lang="en-US" altLang="ru-RU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r>
              <a:rPr lang="ru-RU" altLang="ru-RU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ru-RU" altLang="ru-RU" sz="2400" b="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878134"/>
            <a:ext cx="25066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множение 1"/>
          <p:cNvSpPr/>
          <p:nvPr/>
        </p:nvSpPr>
        <p:spPr bwMode="auto">
          <a:xfrm>
            <a:off x="5940425" y="426325"/>
            <a:ext cx="3311525" cy="1944688"/>
          </a:xfrm>
          <a:prstGeom prst="mathMultiply">
            <a:avLst>
              <a:gd name="adj1" fmla="val 8860"/>
            </a:avLst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8200" name="Прямоугольник 2"/>
          <p:cNvSpPr>
            <a:spLocks noChangeArrowheads="1"/>
          </p:cNvSpPr>
          <p:nvPr/>
        </p:nvSpPr>
        <p:spPr bwMode="auto">
          <a:xfrm>
            <a:off x="611188" y="6237288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uk-UA" sz="1400" i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r>
              <a:rPr lang="ru-RU" altLang="uk-UA" sz="1400" i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Транспортные средства </a:t>
            </a:r>
            <a:endParaRPr lang="ru-RU" altLang="uk-UA" sz="1400" b="0" i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2582" y="249717"/>
            <a:ext cx="6597686" cy="431800"/>
          </a:xfrm>
        </p:spPr>
        <p:txBody>
          <a:bodyPr lIns="72000" tIns="36000" rIns="72000" bIns="36000">
            <a:normAutofit fontScale="90000"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defRPr/>
            </a:pPr>
            <a:r>
              <a:rPr lang="ru-RU" sz="2800" b="1" dirty="0"/>
              <a:t>Ограничения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Номер слайда 3"/>
          <p:cNvSpPr txBox="1">
            <a:spLocks noGrp="1"/>
          </p:cNvSpPr>
          <p:nvPr/>
        </p:nvSpPr>
        <p:spPr bwMode="gray">
          <a:xfrm>
            <a:off x="228600" y="6515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536889BB-D0E5-435A-957F-25FDF1E9A422}" type="slidenum">
              <a:rPr lang="fr-FR" sz="1000">
                <a:solidFill>
                  <a:srgbClr val="103184"/>
                </a:solidFill>
                <a:latin typeface="Arial" charset="0"/>
                <a:cs typeface="Arial" charset="0"/>
              </a:rPr>
              <a:pPr algn="ctr">
                <a:spcBef>
                  <a:spcPct val="50000"/>
                </a:spcBef>
              </a:pPr>
              <a:t>4</a:t>
            </a:fld>
            <a:endParaRPr lang="fr-FR" sz="1000">
              <a:solidFill>
                <a:srgbClr val="103184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AutoShape 5" descr="data:image/jpeg;base64,/9j/4AAQSkZJRgABAQAAAQABAAD/2wCEAAkGBhQSEBQUEBQVFRQVFRQVFRUVFhYXFBUUFBQXFxUUFBcXGyggGBojGRUUIC8gJCcpLCwsFh4xNTAqNSYrLCkBCQoKDgwOGQ8PGC0iHCQsKSkpKTU1LC01NTQsLC4sLiwsNS0pLCkpNSwqNSksLSkqMiksLCkwNTQsLC0xLCkpNf/AABEIALoBDgMBIgACEQEDEQH/xAAcAAEAAgMBAQEAAAAAAAAAAAAABAYDBQcBAgj/xABOEAACAQIBBwgECgcECgMAAAABAgMAEQQFBhIhMUFRBxMiMmFxgZFScpKxFBUzQmKCobLB0UNTk6LC0tMWY4PDCCNEVHOUo+Hj8Bez4v/EABsBAQACAwEBAAAAAAAAAAAAAAABBAIDBQYH/8QAMREAAgEDAwEECAcBAAAAAAAAAAECAwQRBRIxIRMUQVEGYXGBobHR8CIyQkNSkeHB/9oADAMBAAIRAxEAPwDuNKUoBSlKAUpSgFKUoBSlKAUrHPOFFzv1ADax4AVg5h31uxUegm36z7fZt40BKZgNuqozZTiG2WP21/OtPPYsdBUGizLpOvOOSpKklmOy4Or7d1VjOTlJfCvzUPNySC2leMhE7Oi+treX2VE5KnHdJ4RstaU7ur2NCLlL758EX/41i/WJ7Qp8aw/rY/bUe81y7C8rmLfUMPG536Cy+4MakPyxTIbSYRQeBkdD5FDWjvNPGc/BnUeiXqls2LPlujn5nSlynEdksZ7nX86zq4Owg92uqDkPlSXFSc20CRsdSh5SVc8Aea1HsO3v1VY0xEZP+tgjA9IaLW7TdAbd163wkprdHqjmXNKdrU7KstsvJ/eGb2lRPiyP5oK+ozp90inwC3VkkX6wb/7A1SaiXSonMSjZIp9dLnzVlH2V7zko2oh9VyD5FbfbQEqlRfhbfqX8DF+L0+H260cg+rpfcJoCVSovxmm8svro6DzZRWSHGo/UdW9VgfcaAzUpSgFKUoBSlKAUpSgFKUoBSlKAUpSgFKUoBWOecKOJOoAbWPAf+6rE0mmCrc/9yTqAA3knVWFBogySkA23kaKL6Nz4XO89gFgPuCA30n1ufJR6K9nE7/IDPWixeeuFTUJNM8IwWHtDo/bWrxHKRGOrC/e7IvuLUBPnjMZYMDbSdgQGIId2baBqOvZ2VyrPXIDJiHlj6ccrF9WsozG5DDba97HZV8PKdwhj8Z//AB0HKdxhTwn/APHWFaCrQ2yLWmXdTTrh1qXXPRp+KKbm3n6MLCsMsPRW9mQhWNyT0lIsTr23G6smcPKHFiIGiSEnSFtKQr0D6SgX6Q3G4q7w8o6HrQP9Vkb36NSo888G/wAopX14tL7U0hWvZUUNm/pxwW3dWTuO8O3/ABZ3dJtLOc548zjmbuRZcTMoiBsrAs46qAG9yePAbTXZcYpKMBtYMqjizAgAeJqZhJcDLqj+DMT80CPS9ki/2VsoMBGhukaKeKqoP2CsrekqEWl1yaNZvp6pWjOSUVHolz/b8SRSlK2lEUpSgFKUoBWObDK/XVW9YA++slKAifFiDq6SeozKPZBt9lOYkXqyBuyRRfuDJa3kal0oCJ8O0flVKfSveP2hs+sBUuhFREHNuFHUe4UblYC+iOwgHu0e0UBLpSlAKUpQClKUApSlAKUpQCvGYAEk2A1knYBXtVfO3OLml0EPSN7bxcHWx4qp3b2sNisKAj5wZ2c21owDIOqGHRiBHWYb5CDqHzQde0g6GLJWJxhDzOdE6w0msd8cYsPHog8TTNzI3PuZJdaAm99fOPe5uTtAO3iTbjV1qUjXKeOiNHhcz4V6+nIfpMVX2Ut9pNbGDJMKdSKMdoRb+dr1LpWRqbbPAoGwWrxogdoB7wDX1SpIIcuRoG60MR+ot/MC9Qp80cO2xWT1Xb3NcfZW5pUE5ZU8XmOf0cob6Mi/xL/LUPm8ZhBcNIqDeracQ+qbhR3qKvFYMoAczJfZzcl+7QN6jBkps0eSuUCQMq4hVZSQC63VluesRrDW32tV8riLdQ8dE+dq7auysTee0pSgI+Ox8cKF5WCqN53ngANZPYKrr8okAawjmI42QeQL3rXYuM47GyByRDASgANrsCQbcCSrXO2wUdtbZcjQAWEMVu1FPmSLmpSMHPBtslZbixCkxNcjrKdTL3g+/ZU+ueZWwXwJ0xOGuAGsyXNtfzdfzWta246NuzoEUoZQw2EAjuIuKgyTyfdK8Y2FfnDE5fnkZmM03SJNjK9hc3sNdV69dUksrk6+maVPUJSUJJbcc+s/SFYcZBpoQNR2qeDKbqfAgVRuR0E4WZ2JJabR1knUsanf2uav9bYS3xUvMpXVDu9aVJvO14yYsNPporDVcA23jiD2jZWWomD1PInBtMerJrP74kqXWZWFKUoBSlKAUpSgFKVjnmCKWPkNpJNgB2kkDxoCHljKQijYk2spZiNqrsuPpE9FRvJ32Nc1RXxeIA2FuGsRxrw4hRq7WP0jW1zzymS/M3BKkPMRsMluig+iinza+0Gthmnkzm4ucYdOWx7QnzB430j3gbqlGMnhG4w+HWNFRBZVFgOz8T21kpSsyuKUpQClKUApSlAK12cU2jhZjxQoO+SyD71bGq5nribRxp6Tlj6sY/mZPKoZKWWVrJmH5yeJPSljB9XSBb90Guw1zXMXCaeMDbo0Z/EjQX7GfyrpVYFkUpWLFzaEbt6Ks3kCaApeZx0o5n9Od281RvexqwVosyo7YNO1nPk2j/DW9rNFeXJpM8pLYN+0oPJw3uU1uctY5sJk53S2nFCAt9Y0woVbjfrIrQ56a4Y09OZV80ce8it3nvkqXE4GWGAAu5j2mwsJFZtZ7FrXUzh4LVooupFT4ys+zPU5RiOU3HuCOdUAgg2jj2HvBqq1ZsscneKwsDzzc0ETRuA5LdJgosNG21hvqs1wK3aZSqH13TlZbZSs0scPH36zZZPzkxMCaEEzxpctoqbC5sCfsFdd5LsZLLgmeeR5GaZ7F2LEKFQWBO64bzql5I5Jpp4I5eejUSIkgGixIDqGAOzXY103NPIPwPCJAWDlS5LAaIJd2bZc7AQPCuha06sZZnxjoeQ168sK1Lbb437syajh+OeuFnqTJejMh3MGQ9pHTX7BJ51LqJlLUgb0GRr8AGAc+wWqXXQPHilKUApSlAKUpQCtLlnKyxRvO1tGO6xA6g8p6N+650e7TPCtjjHJsimzPfWNqoOs3frAHaRwNZliAAUAWAAA3ADZagONJOGcM95AW0pACLvc3b2jt7zVq/tbIephJD7Z+7Eav1qVOTFxT5KD/aHFHZg39ic/5Yrz46xx2YQ+MU35ir/XlMjYigfG2P8A92/6Mv8APT42x/8Au3/Rl/qVf69pkbUc/wDjjH78N/0Zv56fH+MG3CN+xxA/A10C1KZG1HPTnZMvXwpH7VffFQZ9qOvCR3SL/Eq10KvCKZI2Io0Oe8B2rIPBG+65P2Vos4cpiebSS+gqhVuCp3sxsde0gfVrps+SoX68Ubesin3ioU2aOEb9Ag9S6fcIpklRSeTVcnmC0YZJT+kfRHqx3H3zJ5VbKw4PBpFGscY0VUWAuT9p1nvNZqgyFYsXBpxumzSVlv6wI/GstKA5rkfLbYW8E6N0WOy2khOsixIupNyDffvvW4XO7D8XH+G34A1aMbkuKb5WNHts0lBI7jtFQRmhhL/Ir4liPIm1TkwcEysNjPhuKgSFW0IpFkdmFuqym5G4WUgX1kts1Vf6xYbCpGujGqovBQFHkKy1BklgqvKTgJp8DzWHjaRmkjuFt1Vu1zcjVdV865anJzlA7MM3i8I9713ylVqttCrLdLJ2rDWrixpOlSUcN56p+pea8iPk7C83DHH6CInsqB+FSKUqycYx4mHTRlPzlK+Yt+NfOCm040Y7WVSe8gE1mqJk7UrL6LyDuGmSv7pWgJdKUoBSlKAV8yOFBJNgASTwA2mvqomI6biPcLO/dfoL4kE9ykb6A+sGh1uwsz21Haqjqr36yT2sak0pQClK0GfOXGwmBkkjNpOikZsDZnIFwDqNhpNr9Gok1FNs2Uqcqs4048tpL3m/NcCy3npiZMTK8WImWNpG0FSR1UJeyWANh0QK9l5RcoMpU4k2IINo4RqIsdYS4quVybi6U0lDKPoGjaDK1nOdyoyykl4+3lew69ySTzyxzyzzSyLpLGgkdmAKjScgMfpp5Gug1+eslZ5YvDRiPDzaCAk20IjrY3JuyEnzrteZ080mBhkxL6cki6Zayr0XJZBZQB1CtXLWspx2rOVyec13TqlvVdaW1Rk/wpeS9WEuOfWbqlKVbPPClKUApSlAKqGVOVDCQSvE3Os0bFG0EBGkpsQCWGw3HhViy1lIYfDyzN+jRmtxIHRXxNh41+b5JCxLMbsSSSdpJNyfOqd1XdLG3lno9C0mF+5uq2oxxx5v3M7A/LJhBsixB+rGPfJWB+WeD5sE3iUHuJrklKo99q+o9SvRixX8v7/w6m/LUu7Cse+UD+A1gblsbdhB4zn+lXM6VHfKvmbV6N6euYN+9/U6K/LRNuw8Y73Y/gKjvyyYrdFAO9ZD/mVQqVj3qr/L5G5aBp6/a+MvqXZ+V/GndAO6N/xkNYJOVXHnY6L3Rr/FeqhSse81f5G1aLYL9pFnflMygf8AaLd0UP4pWF+UHHnbiX8FjHuWq7pVJhydK/Uikb1UZvcKdrWfiw7DTqf5qcF7Uv8ApvMmZ6Ys4iEviZSvOx6QLnRK6Y0gQNViL13DDapZRxKP4MgT3xmvz/FmvjDrXC4i+68UgF/EV39TacfTi2cObb/y10bNzae/PvPF+kkLaNSm7fbjDztx8cEylKVePLilKUB8TShVLNqABJ7gLmsWCiIW7dZzpN2E7F8AAvhXxiuk6Ju67dykaI8Wse5WqXQClKUAqsZ9ZpyY+ONElWNUYuQyltJtHRXYRawL+dWelYyipLD4NtGtOjNVKbxJcfbOA53ZntgDGHlSQyBiAoIIC2Fzfjf7DWpyRkxsRPHDHbSkYKCdg3km24AE+FdJz5zGxmNxjSRiLm1VEj0nINgNIkgKbdNn8hWXMTk5mwuK5/EmIhUYIEZmOm1hc3UADRLjxrlO1bq4UcRPfUtdhCw3TqqVbD8PF8cLHToaleRie4vPFbfYPe2+2rbXWYogqhVFgoAA4ACwHlX3SulTpQp/lR4q81C4vMOvLOOOiXPsQpSlbSiKUpQClKUBUeUrBYifCrDhY2kLuDJYqAETpAEsw2ton6prnEPJhjzthC+tLH/CxrutKr1LaFSW6R2bLWbiypdlRUcZznHX5nF4uSDGna0C97uT9kZqbDyMTnrzxL6qu3v0a63SsVZ0l4G6XpFqEuJ49y+hzCLkU9LF37obe+Q1Ni5GMP8APnnPq82vvU10KlZq2pL9JWlrV/Lmq/gvkikw8kWCG0zN3yAfdUVMj5MMnj9AT3yzH+OrVSs1Rpr9KK0tQu5c1Zf2/qaKLMXArswsR9ZdL716mRZuYVephoF7oox7lrY14TbWayUUuEVpVqkvzSb958RwKvVUDuAHurJWrmywT8koI9JiVB7VABJHfbsvWJcpS3182Rwsy/bc+6sjWbmomJ1SxHiXTzQv/lisuFxQkW41EaiDtB4HzHnWPH6ubb0ZE/fPN/x0BKpSlAKUqLlTGiGCWU7I43f2VJ/ChKWeiOd5VzomkyjJFh2IBYRJYsLlCFN9EjVps+vga2c8uOw4LzjTjHWMcr3A49Jj7vEVXOTjB85jecOsRozX23Y9E/fB+rXQ8659DBzHiuh+0IT+KqFKvOSTfj9enwL19Rp0qzp0+Fhe/HX4mCGZmUMsslmAI1rsIuNqndSbFugu00gHdESTwA5u5NRciA/Bob7eaT7ot9lQs5XtzV7Wu+1mQXCi2tQTvPnV8oEs5ff05/Yw/wCVejOF/Tl8Y4j7qrXPr9H/AJmQe8V6J14r4Yt/zoCyjOR/SfxhB9zV9DOZ/SPjh3/B6rYkG4nwxN/e1fQB3CTwmU+9qAsgznb0h44ab8HqXFlWVhdXiI/4T+RBl1Hsqpc2/Cb24j7zWzzf0tKUNp/oz09C+sOCRoatw8qA3vw+b0o/2bf1a1OKz0ZHKDpsNvNwM1iNo+WGzfatkNtazk++TnBHTEtmO89ECx7mD+ZrCpPZHJKMZz4l3Qy/8s39esUufcoBJikAG0mEqB3kyECrrWhz2xGjg3HptGngXBb90NVeNdtpYJwVl+UrpWZmFjY2MQI46ih99WXJeWzIgkicyKdqvo3vvFwNR1jiNfA3rjsbXF+Nz7Rv+NWfMLHlcQ0d+i42fSAZh91/arTQvu1qum154O7e6P3a2VdSzxle3/TrcE4dQy7D/wCkHgQdXhWStbkQ6pBuEmr60aMf3mJ8a9ynizfm1NiRdyNoU7AOBNjr3AHYbV0TgGSfKyKSAGcjUQgFgeBYkLfsveor5WkPVRV9ZiT5KLfvVHVbCw1AagB+FfImUnRDAtwBF/LbQGxwWUSWCyAAnqlb2YjWRY7Da537DWwqvSoSNRsdRU8GBup8wK3eDxHOIrDVcaxwO9T2g3HhQGalKUArVZVn0mEY2ABn7bk6K92ok9y7ia2tU7K+cmHw7StPLGrF3shYabaHQCqu0k6HDfQGpzxz3XB2jjAeci9jfRRTsZ7ayTuXVxO69NwnKdi1cGTm5FvrTQC6uCsusHtN60RkOJmlmnbRHSlkbgOA7hqHYtR2ETx87h2ZlDaDBxZlJFwe40B3nImWY35qYMFjmiJGkQutSCAb7xeQGttPiBIAsYY9JGvosF6Lq19JgAdm69cN5J3Px1GBe3Myg9g0b+Gu1foGgFKUoBWqzmkAw5BUMGZFKk2DDSBYHUdWiDura1pM6vk4/wDii/7OT8bUBVWwOHP+zMv/AA5SPLpr7q8OTsMRZhiQPRLMy+Slqk0oDZLlaL0tHvR1A81FfM+KhkFudQEG4IdAQe4n7KgUPbQElcnMerMp7kv7pK9ORpP1g8Ym/qVHw2RjMCUjiYBtE6RAN7A6ugfSG+shzclGyFfquo/KsHUinjJOD05Dbe8Z74j/AFKxnN4/3P7D/wDdfXxLN+qk8JV/qivk5JmH6Kb9pf3S07SPmRg+f7N9kH7G38VbPJ+TlhUhQLk3YgWBNragNgtWpfDlTZxIp2gM8guBtI6XaK+eaHFvbk/mrJPPALFatLHkfERSSth5wgkcuVMYO0k7SD6R2WqPzI+l7b/zV58HXt9pvzo0nyCWYco/7ynsKP8AJqHj8jY2ZQs0qOoNwCSNdiL9GEbmPnQ4VeHnrrz4GnoL7I/KoUIrhA0rZgOB10H+Iw98VSsi5urh5lkeeLom9hJpMdTAADRXj21shhUGxE9lfyr7AI1INZsFA3sTZR5kVhGjTi8xik/YWZ3depHbOpJrybZbMjMBCZCbBy0lzq6OxT7Cqa18TFru21zpHsv1V8FCjwqdj4hHhliB26EXeurS/cVqqHKDlcwYJ9E2eUiJSNoDAlyPqhh4itpWKlnnn88rtDhWKxC4aRTZpDv0SNid2s92qqQNRuNR4778b1mwuFaRtFBc+QA4nsqXichuqlgVcL1tEkkW26rUBeOTvPB5H+DYhixsTE7G7HRFzGx+dquQTr1EcK6RkvEBS6sQF+UBJsBfU49qzf4lfnTCYt4pFkjYq6m6sNoPjXR+RbKkmKlxhxTmZk5ko0lmKaRlDBL6kB0V2W2CgOn/ABkp+TDSeoLr7Zsn20vM25Ix23dvIWAPial0oDX4rJPORurySMWVlvpaIFwRfRSw1X3g1+R4VZJWEl9NWs99ukjWa/bcGv2RX505Zcy5MLjnxUaE4fENplgLhJT8ojcNI3YE7dIjdQGswWM0CbqHR1Ksp2MprySWNU5uCPm00tI3YszNawuTuArR4TKoAsdduBFx2EVscnRzYqQRYSJ5JDq6Ivo9rHYo7WIFAX3kOybp4/E4i3RiiEQP0pGGzwiPtCu21W8wM0Rk7BrCSGkYmSVhsMjAAgX3ABVHdffVkoBSlKAVDyrgediKjUbgqTsDKbi/Ydh7CamVixMJdGUMVLKQGXrLcWuvaKA5zHluI9YlD9MWHtDo/bUuKZW6jBvVIPuqo8oofJTQ9ETRShgH1xlXQi6EdL5pBGzYeFVROUCE9eBweI0G99qA67Xlcygz/wAPueZPbt+4xqfDn1CdmLI9a/8AGlAdJwGVXhUqqowLFukzKbkAW1KeFS/7Tv8Aqk/at/Srn2EzjaQExTq4G0gRsBfZey6t9Zxl2T9ZGfqj8GrU6UG8tE5L4M6G3w+Un5qK+xnSN8L+DRn3sKogy1L/AHZ+o389e/Hcv937Dfz1HYQGS0ZSx3PSBgrKAmjZtG9y1z1WOrUKjVofjyXhH7Lfz0+PJeEfst/PWyMVFYRBvqVoPjuX+79lv568+Opf7v2G/qVkCwUqvHLM3FPYP89efG83pL4IPxJoCxVu838lEkSuLAfJjjcW0z4Egd5PCq1mwXlmDTNpRKTddEXdgLqqqo0mtdWO61r7avoDv1rxrwB6Z7yNS+Fz2igKFym8psWAkjiVOemAZygbRVLjRUu1jtBfUBfVurluUs+cRlAgT6CovSREWwBOoksbsdR427Ks3+kLkLRkwuJQWVkaBrDUChMkY8Q0ns1y/JU9mHke47PtoC3ZKUsk6RnRkeOyG9tYvfXu2j37qh5oZHngleSZTHGEYMGI6fCwB1216/zrGrEG4JBGwjUR3VlmxsjizuzDgTqoDAK6F/o+r/rMc262HHm0xrnGLl0UPE6h3mu0ch+QjDk8yuLNiX0xx5pBoJ5kOw7GFAdEpSlAKUpQETE5Jhk+Uhjf1kVveKzYfCpGNGNVQcFAUeQrLSgFKUoBSlKAUpSgNNndmtFlDCvh5tQPSRx1o5B1XXtFyLbwSN9fmrOvk7xmAciaJmjB6M0YLRMNxJHUPY1vHbX6upQH4q0xxHmKsWa+YeMx7gYeJtAnXM4KwqOJcjpdy3PZX6qOTYi2kYo9LjoLfztUkCgNDmZmhFk7CrBF0jfSkkOppJCBdiNw1AAbgBt2ndS4ZW6yq3eAffWSlAa9838MduHhPfEn5VgfNHCH9BGPVBX7pFbelAaI5k4T9UfCSUfx1jbMPCei4/xZPxarDSgK0eT/AA397+0P415/8fYbjL7f/arNSgK4mYOFG0SHvlce4ipEeZeEH6K/rPIw8mYit3SgI+DyfHECIo0QHaEULfvsNdSKUoDSZ55rplDBy4d9RYXR7X0JF1o/nqPEEjfX5XytkibB4hocShSRTYg7CNzKfnKdxFfsOoePyPBPbn4YpbXtzkaPa+22kDagPytg8ogizHx/PgazvjkG+/dX6Om5PsnNtwOG8IUX7oFfGF5OcnRsGTBw3GwsulY8bNcUBxzMXk7mylKssytHg1NyxuDKAdaRcQdhfYN2vZ+g4YVRVVAFVQFVQLAKBYADcAK+gK9oBSlKAUpSgFKUoBSlKAUpSgIuUMPI6Wik5prg6WiG1DdY8aiYXJ2IVwWxJdQWuhjUXBHRBI13B37x51taUBppcjTGRmGIbRJYhOkAL6gvRYarAaxY3ud+qZiMLIVASXRIB16N/mgDab7bnbv7Km0oCDg8FKjXeYuLGylQNpXXe/YfOsDZNnP+0katyLt4ns7Pyra0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63500" y="-854075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7" descr="data:image/jpeg;base64,/9j/4AAQSkZJRgABAQAAAQABAAD/2wCEAAkGBhQSEBQUEBQVFRQVFRQVFRUVFhYXFBUUFBQXFxUUFBcXGyggGBojGRUUIC8gJCcpLCwsFh4xNTAqNSYrLCkBCQoKDgwOGQ8PGC0iHCQsKSkpKTU1LC01NTQsLC4sLiwsNS0pLCkpNSwqNSksLSkqMiksLCkwNTQsLC0xLCkpNf/AABEIALoBDgMBIgACEQEDEQH/xAAcAAEAAgMBAQEAAAAAAAAAAAAABAYDBQcBAgj/xABOEAACAQIBBwgECgcECgMAAAABAgMAEQQFBhIhMUFRBxMiMmFxgZFScpKxFBUzQmKCobLB0UNTk6LC0tMWY4PDCCNEVHOUo+Hj8Bez4v/EABsBAQACAwEBAAAAAAAAAAAAAAABBAIDBQYH/8QAMREAAgEDAwEECAcBAAAAAAAAAAECAwQRBRIxIRMUQVEGYXGBobHR8CIyQkNSkeHB/9oADAMBAAIRAxEAPwDuNKUoBSlKAUpSgFKUoBSlKAUrHPOFFzv1ADax4AVg5h31uxUegm36z7fZt40BKZgNuqozZTiG2WP21/OtPPYsdBUGizLpOvOOSpKklmOy4Or7d1VjOTlJfCvzUPNySC2leMhE7Oi+treX2VE5KnHdJ4RstaU7ur2NCLlL758EX/41i/WJ7Qp8aw/rY/bUe81y7C8rmLfUMPG536Cy+4MakPyxTIbSYRQeBkdD5FDWjvNPGc/BnUeiXqls2LPlujn5nSlynEdksZ7nX86zq4Owg92uqDkPlSXFSc20CRsdSh5SVc8Aea1HsO3v1VY0xEZP+tgjA9IaLW7TdAbd163wkprdHqjmXNKdrU7KstsvJ/eGb2lRPiyP5oK+ozp90inwC3VkkX6wb/7A1SaiXSonMSjZIp9dLnzVlH2V7zko2oh9VyD5FbfbQEqlRfhbfqX8DF+L0+H260cg+rpfcJoCVSovxmm8svro6DzZRWSHGo/UdW9VgfcaAzUpSgFKUoBSlKAUpSgFKUoBSlKAUpSgFKUoBWOecKOJOoAbWPAf+6rE0mmCrc/9yTqAA3knVWFBogySkA23kaKL6Nz4XO89gFgPuCA30n1ufJR6K9nE7/IDPWixeeuFTUJNM8IwWHtDo/bWrxHKRGOrC/e7IvuLUBPnjMZYMDbSdgQGIId2baBqOvZ2VyrPXIDJiHlj6ccrF9WsozG5DDba97HZV8PKdwhj8Z//AB0HKdxhTwn/APHWFaCrQ2yLWmXdTTrh1qXXPRp+KKbm3n6MLCsMsPRW9mQhWNyT0lIsTr23G6smcPKHFiIGiSEnSFtKQr0D6SgX6Q3G4q7w8o6HrQP9Vkb36NSo888G/wAopX14tL7U0hWvZUUNm/pxwW3dWTuO8O3/ABZ3dJtLOc548zjmbuRZcTMoiBsrAs46qAG9yePAbTXZcYpKMBtYMqjizAgAeJqZhJcDLqj+DMT80CPS9ki/2VsoMBGhukaKeKqoP2CsrekqEWl1yaNZvp6pWjOSUVHolz/b8SRSlK2lEUpSgFKUoBWObDK/XVW9YA++slKAifFiDq6SeozKPZBt9lOYkXqyBuyRRfuDJa3kal0oCJ8O0flVKfSveP2hs+sBUuhFREHNuFHUe4UblYC+iOwgHu0e0UBLpSlAKUpQClKUApSlAKUpQCvGYAEk2A1knYBXtVfO3OLml0EPSN7bxcHWx4qp3b2sNisKAj5wZ2c21owDIOqGHRiBHWYb5CDqHzQde0g6GLJWJxhDzOdE6w0msd8cYsPHog8TTNzI3PuZJdaAm99fOPe5uTtAO3iTbjV1qUjXKeOiNHhcz4V6+nIfpMVX2Ut9pNbGDJMKdSKMdoRb+dr1LpWRqbbPAoGwWrxogdoB7wDX1SpIIcuRoG60MR+ot/MC9Qp80cO2xWT1Xb3NcfZW5pUE5ZU8XmOf0cob6Mi/xL/LUPm8ZhBcNIqDeracQ+qbhR3qKvFYMoAczJfZzcl+7QN6jBkps0eSuUCQMq4hVZSQC63VluesRrDW32tV8riLdQ8dE+dq7auysTee0pSgI+Ox8cKF5WCqN53ngANZPYKrr8okAawjmI42QeQL3rXYuM47GyByRDASgANrsCQbcCSrXO2wUdtbZcjQAWEMVu1FPmSLmpSMHPBtslZbixCkxNcjrKdTL3g+/ZU+ueZWwXwJ0xOGuAGsyXNtfzdfzWta246NuzoEUoZQw2EAjuIuKgyTyfdK8Y2FfnDE5fnkZmM03SJNjK9hc3sNdV69dUksrk6+maVPUJSUJJbcc+s/SFYcZBpoQNR2qeDKbqfAgVRuR0E4WZ2JJabR1knUsanf2uav9bYS3xUvMpXVDu9aVJvO14yYsNPporDVcA23jiD2jZWWomD1PInBtMerJrP74kqXWZWFKUoBSlKAUpSgFKVjnmCKWPkNpJNgB2kkDxoCHljKQijYk2spZiNqrsuPpE9FRvJ32Nc1RXxeIA2FuGsRxrw4hRq7WP0jW1zzymS/M3BKkPMRsMluig+iinza+0Gthmnkzm4ucYdOWx7QnzB430j3gbqlGMnhG4w+HWNFRBZVFgOz8T21kpSsyuKUpQClKUApSlAK12cU2jhZjxQoO+SyD71bGq5nribRxp6Tlj6sY/mZPKoZKWWVrJmH5yeJPSljB9XSBb90Guw1zXMXCaeMDbo0Z/EjQX7GfyrpVYFkUpWLFzaEbt6Ks3kCaApeZx0o5n9Od281RvexqwVosyo7YNO1nPk2j/DW9rNFeXJpM8pLYN+0oPJw3uU1uctY5sJk53S2nFCAt9Y0woVbjfrIrQ56a4Y09OZV80ce8it3nvkqXE4GWGAAu5j2mwsJFZtZ7FrXUzh4LVooupFT4ys+zPU5RiOU3HuCOdUAgg2jj2HvBqq1ZsscneKwsDzzc0ETRuA5LdJgosNG21hvqs1wK3aZSqH13TlZbZSs0scPH36zZZPzkxMCaEEzxpctoqbC5sCfsFdd5LsZLLgmeeR5GaZ7F2LEKFQWBO64bzql5I5Jpp4I5eejUSIkgGixIDqGAOzXY103NPIPwPCJAWDlS5LAaIJd2bZc7AQPCuha06sZZnxjoeQ168sK1Lbb437syajh+OeuFnqTJejMh3MGQ9pHTX7BJ51LqJlLUgb0GRr8AGAc+wWqXXQPHilKUApSlAKUpQCtLlnKyxRvO1tGO6xA6g8p6N+650e7TPCtjjHJsimzPfWNqoOs3frAHaRwNZliAAUAWAAA3ADZagONJOGcM95AW0pACLvc3b2jt7zVq/tbIephJD7Z+7Eav1qVOTFxT5KD/aHFHZg39ic/5Yrz46xx2YQ+MU35ir/XlMjYigfG2P8A92/6Mv8APT42x/8Au3/Rl/qVf69pkbUc/wDjjH78N/0Zv56fH+MG3CN+xxA/A10C1KZG1HPTnZMvXwpH7VffFQZ9qOvCR3SL/Eq10KvCKZI2Io0Oe8B2rIPBG+65P2Vos4cpiebSS+gqhVuCp3sxsde0gfVrps+SoX68Ubesin3ioU2aOEb9Ag9S6fcIpklRSeTVcnmC0YZJT+kfRHqx3H3zJ5VbKw4PBpFGscY0VUWAuT9p1nvNZqgyFYsXBpxumzSVlv6wI/GstKA5rkfLbYW8E6N0WOy2khOsixIupNyDffvvW4XO7D8XH+G34A1aMbkuKb5WNHts0lBI7jtFQRmhhL/Ir4liPIm1TkwcEysNjPhuKgSFW0IpFkdmFuqym5G4WUgX1kts1Vf6xYbCpGujGqovBQFHkKy1BklgqvKTgJp8DzWHjaRmkjuFt1Vu1zcjVdV865anJzlA7MM3i8I9713ylVqttCrLdLJ2rDWrixpOlSUcN56p+pea8iPk7C83DHH6CInsqB+FSKUqycYx4mHTRlPzlK+Yt+NfOCm040Y7WVSe8gE1mqJk7UrL6LyDuGmSv7pWgJdKUoBSlKAV8yOFBJNgASTwA2mvqomI6biPcLO/dfoL4kE9ykb6A+sGh1uwsz21Haqjqr36yT2sak0pQClK0GfOXGwmBkkjNpOikZsDZnIFwDqNhpNr9Gok1FNs2Uqcqs4048tpL3m/NcCy3npiZMTK8WImWNpG0FSR1UJeyWANh0QK9l5RcoMpU4k2IINo4RqIsdYS4quVybi6U0lDKPoGjaDK1nOdyoyykl4+3lew69ySTzyxzyzzSyLpLGgkdmAKjScgMfpp5Gug1+eslZ5YvDRiPDzaCAk20IjrY3JuyEnzrteZ080mBhkxL6cki6Zayr0XJZBZQB1CtXLWspx2rOVyec13TqlvVdaW1Rk/wpeS9WEuOfWbqlKVbPPClKUApSlAKqGVOVDCQSvE3Os0bFG0EBGkpsQCWGw3HhViy1lIYfDyzN+jRmtxIHRXxNh41+b5JCxLMbsSSSdpJNyfOqd1XdLG3lno9C0mF+5uq2oxxx5v3M7A/LJhBsixB+rGPfJWB+WeD5sE3iUHuJrklKo99q+o9SvRixX8v7/w6m/LUu7Cse+UD+A1gblsbdhB4zn+lXM6VHfKvmbV6N6euYN+9/U6K/LRNuw8Y73Y/gKjvyyYrdFAO9ZD/mVQqVj3qr/L5G5aBp6/a+MvqXZ+V/GndAO6N/xkNYJOVXHnY6L3Rr/FeqhSse81f5G1aLYL9pFnflMygf8AaLd0UP4pWF+UHHnbiX8FjHuWq7pVJhydK/Uikb1UZvcKdrWfiw7DTqf5qcF7Uv8ApvMmZ6Ys4iEviZSvOx6QLnRK6Y0gQNViL13DDapZRxKP4MgT3xmvz/FmvjDrXC4i+68UgF/EV39TacfTi2cObb/y10bNzae/PvPF+kkLaNSm7fbjDztx8cEylKVePLilKUB8TShVLNqABJ7gLmsWCiIW7dZzpN2E7F8AAvhXxiuk6Ju67dykaI8Wse5WqXQClKUAqsZ9ZpyY+ONElWNUYuQyltJtHRXYRawL+dWelYyipLD4NtGtOjNVKbxJcfbOA53ZntgDGHlSQyBiAoIIC2Fzfjf7DWpyRkxsRPHDHbSkYKCdg3km24AE+FdJz5zGxmNxjSRiLm1VEj0nINgNIkgKbdNn8hWXMTk5mwuK5/EmIhUYIEZmOm1hc3UADRLjxrlO1bq4UcRPfUtdhCw3TqqVbD8PF8cLHToaleRie4vPFbfYPe2+2rbXWYogqhVFgoAA4ACwHlX3SulTpQp/lR4q81C4vMOvLOOOiXPsQpSlbSiKUpQClKUBUeUrBYifCrDhY2kLuDJYqAETpAEsw2ton6prnEPJhjzthC+tLH/CxrutKr1LaFSW6R2bLWbiypdlRUcZznHX5nF4uSDGna0C97uT9kZqbDyMTnrzxL6qu3v0a63SsVZ0l4G6XpFqEuJ49y+hzCLkU9LF37obe+Q1Ni5GMP8APnnPq82vvU10KlZq2pL9JWlrV/Lmq/gvkikw8kWCG0zN3yAfdUVMj5MMnj9AT3yzH+OrVSs1Rpr9KK0tQu5c1Zf2/qaKLMXArswsR9ZdL716mRZuYVephoF7oox7lrY14TbWayUUuEVpVqkvzSb958RwKvVUDuAHurJWrmywT8koI9JiVB7VABJHfbsvWJcpS3182Rwsy/bc+6sjWbmomJ1SxHiXTzQv/lisuFxQkW41EaiDtB4HzHnWPH6ubb0ZE/fPN/x0BKpSlAKUqLlTGiGCWU7I43f2VJ/ChKWeiOd5VzomkyjJFh2IBYRJYsLlCFN9EjVps+vga2c8uOw4LzjTjHWMcr3A49Jj7vEVXOTjB85jecOsRozX23Y9E/fB+rXQ8659DBzHiuh+0IT+KqFKvOSTfj9enwL19Rp0qzp0+Fhe/HX4mCGZmUMsslmAI1rsIuNqndSbFugu00gHdESTwA5u5NRciA/Bob7eaT7ot9lQs5XtzV7Wu+1mQXCi2tQTvPnV8oEs5ff05/Yw/wCVejOF/Tl8Y4j7qrXPr9H/AJmQe8V6J14r4Yt/zoCyjOR/SfxhB9zV9DOZ/SPjh3/B6rYkG4nwxN/e1fQB3CTwmU+9qAsgznb0h44ab8HqXFlWVhdXiI/4T+RBl1Hsqpc2/Cb24j7zWzzf0tKUNp/oz09C+sOCRoatw8qA3vw+b0o/2bf1a1OKz0ZHKDpsNvNwM1iNo+WGzfatkNtazk++TnBHTEtmO89ECx7mD+ZrCpPZHJKMZz4l3Qy/8s39esUufcoBJikAG0mEqB3kyECrrWhz2xGjg3HptGngXBb90NVeNdtpYJwVl+UrpWZmFjY2MQI46ih99WXJeWzIgkicyKdqvo3vvFwNR1jiNfA3rjsbXF+Nz7Rv+NWfMLHlcQ0d+i42fSAZh91/arTQvu1qum154O7e6P3a2VdSzxle3/TrcE4dQy7D/wCkHgQdXhWStbkQ6pBuEmr60aMf3mJ8a9ynizfm1NiRdyNoU7AOBNjr3AHYbV0TgGSfKyKSAGcjUQgFgeBYkLfsveor5WkPVRV9ZiT5KLfvVHVbCw1AagB+FfImUnRDAtwBF/LbQGxwWUSWCyAAnqlb2YjWRY7Da537DWwqvSoSNRsdRU8GBup8wK3eDxHOIrDVcaxwO9T2g3HhQGalKUArVZVn0mEY2ABn7bk6K92ok9y7ia2tU7K+cmHw7StPLGrF3shYabaHQCqu0k6HDfQGpzxz3XB2jjAeci9jfRRTsZ7ayTuXVxO69NwnKdi1cGTm5FvrTQC6uCsusHtN60RkOJmlmnbRHSlkbgOA7hqHYtR2ETx87h2ZlDaDBxZlJFwe40B3nImWY35qYMFjmiJGkQutSCAb7xeQGttPiBIAsYY9JGvosF6Lq19JgAdm69cN5J3Px1GBe3Myg9g0b+Gu1foGgFKUoBWqzmkAw5BUMGZFKk2DDSBYHUdWiDura1pM6vk4/wDii/7OT8bUBVWwOHP+zMv/AA5SPLpr7q8OTsMRZhiQPRLMy+Slqk0oDZLlaL0tHvR1A81FfM+KhkFudQEG4IdAQe4n7KgUPbQElcnMerMp7kv7pK9ORpP1g8Ym/qVHw2RjMCUjiYBtE6RAN7A6ugfSG+shzclGyFfquo/KsHUinjJOD05Dbe8Z74j/AFKxnN4/3P7D/wDdfXxLN+qk8JV/qivk5JmH6Kb9pf3S07SPmRg+f7N9kH7G38VbPJ+TlhUhQLk3YgWBNragNgtWpfDlTZxIp2gM8guBtI6XaK+eaHFvbk/mrJPPALFatLHkfERSSth5wgkcuVMYO0k7SD6R2WqPzI+l7b/zV58HXt9pvzo0nyCWYco/7ynsKP8AJqHj8jY2ZQs0qOoNwCSNdiL9GEbmPnQ4VeHnrrz4GnoL7I/KoUIrhA0rZgOB10H+Iw98VSsi5urh5lkeeLom9hJpMdTAADRXj21shhUGxE9lfyr7AI1INZsFA3sTZR5kVhGjTi8xik/YWZ3depHbOpJrybZbMjMBCZCbBy0lzq6OxT7Cqa18TFru21zpHsv1V8FCjwqdj4hHhliB26EXeurS/cVqqHKDlcwYJ9E2eUiJSNoDAlyPqhh4itpWKlnnn88rtDhWKxC4aRTZpDv0SNid2s92qqQNRuNR4778b1mwuFaRtFBc+QA4nsqXichuqlgVcL1tEkkW26rUBeOTvPB5H+DYhixsTE7G7HRFzGx+dquQTr1EcK6RkvEBS6sQF+UBJsBfU49qzf4lfnTCYt4pFkjYq6m6sNoPjXR+RbKkmKlxhxTmZk5ko0lmKaRlDBL6kB0V2W2CgOn/ABkp+TDSeoLr7Zsn20vM25Ix23dvIWAPial0oDX4rJPORurySMWVlvpaIFwRfRSw1X3g1+R4VZJWEl9NWs99ukjWa/bcGv2RX505Zcy5MLjnxUaE4fENplgLhJT8ojcNI3YE7dIjdQGswWM0CbqHR1Ksp2MprySWNU5uCPm00tI3YszNawuTuArR4TKoAsdduBFx2EVscnRzYqQRYSJ5JDq6Ivo9rHYo7WIFAX3kOybp4/E4i3RiiEQP0pGGzwiPtCu21W8wM0Rk7BrCSGkYmSVhsMjAAgX3ABVHdffVkoBSlKAVDyrgediKjUbgqTsDKbi/Ydh7CamVixMJdGUMVLKQGXrLcWuvaKA5zHluI9YlD9MWHtDo/bUuKZW6jBvVIPuqo8oofJTQ9ETRShgH1xlXQi6EdL5pBGzYeFVROUCE9eBweI0G99qA67Xlcygz/wAPueZPbt+4xqfDn1CdmLI9a/8AGlAdJwGVXhUqqowLFukzKbkAW1KeFS/7Tv8Aqk/at/Srn2EzjaQExTq4G0gRsBfZey6t9Zxl2T9ZGfqj8GrU6UG8tE5L4M6G3w+Un5qK+xnSN8L+DRn3sKogy1L/AHZ+o389e/Hcv937Dfz1HYQGS0ZSx3PSBgrKAmjZtG9y1z1WOrUKjVofjyXhH7Lfz0+PJeEfst/PWyMVFYRBvqVoPjuX+79lv568+Opf7v2G/qVkCwUqvHLM3FPYP89efG83pL4IPxJoCxVu838lEkSuLAfJjjcW0z4Egd5PCq1mwXlmDTNpRKTddEXdgLqqqo0mtdWO61r7avoDv1rxrwB6Z7yNS+Fz2igKFym8psWAkjiVOemAZygbRVLjRUu1jtBfUBfVurluUs+cRlAgT6CovSREWwBOoksbsdR427Ks3+kLkLRkwuJQWVkaBrDUChMkY8Q0ns1y/JU9mHke47PtoC3ZKUsk6RnRkeOyG9tYvfXu2j37qh5oZHngleSZTHGEYMGI6fCwB1216/zrGrEG4JBGwjUR3VlmxsjizuzDgTqoDAK6F/o+r/rMc262HHm0xrnGLl0UPE6h3mu0ch+QjDk8yuLNiX0xx5pBoJ5kOw7GFAdEpSlAKUpQETE5Jhk+Uhjf1kVveKzYfCpGNGNVQcFAUeQrLSgFKUoBSlKAUpSgNNndmtFlDCvh5tQPSRx1o5B1XXtFyLbwSN9fmrOvk7xmAciaJmjB6M0YLRMNxJHUPY1vHbX6upQH4q0xxHmKsWa+YeMx7gYeJtAnXM4KwqOJcjpdy3PZX6qOTYi2kYo9LjoLfztUkCgNDmZmhFk7CrBF0jfSkkOppJCBdiNw1AAbgBt2ndS4ZW6yq3eAffWSlAa9838MduHhPfEn5VgfNHCH9BGPVBX7pFbelAaI5k4T9UfCSUfx1jbMPCei4/xZPxarDSgK0eT/AA397+0P415/8fYbjL7f/arNSgK4mYOFG0SHvlce4ipEeZeEH6K/rPIw8mYit3SgI+DyfHECIo0QHaEULfvsNdSKUoDSZ55rplDBy4d9RYXR7X0JF1o/nqPEEjfX5XytkibB4hocShSRTYg7CNzKfnKdxFfsOoePyPBPbn4YpbXtzkaPa+22kDagPytg8ogizHx/PgazvjkG+/dX6Om5PsnNtwOG8IUX7oFfGF5OcnRsGTBw3GwsulY8bNcUBxzMXk7mylKssytHg1NyxuDKAdaRcQdhfYN2vZ+g4YVRVVAFVQFVQLAKBYADcAK+gK9oBSlKAUpSgFKUoBSlKAUpSgIuUMPI6Wik5prg6WiG1DdY8aiYXJ2IVwWxJdQWuhjUXBHRBI13B37x51taUBppcjTGRmGIbRJYhOkAL6gvRYarAaxY3ud+qZiMLIVASXRIB16N/mgDab7bnbv7Km0oCDg8FKjXeYuLGylQNpXXe/YfOsDZNnP+0katyLt4ns7Pyra0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215900" y="-701675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9" descr="data:image/jpeg;base64,/9j/4AAQSkZJRgABAQAAAQABAAD/2wCEAAkGBhQSEBQUEBQVFRQVFRQVFRUVFhYXFBUUFBQXFxUUFBcXGyggGBojGRUUIC8gJCcpLCwsFh4xNTAqNSYrLCkBCQoKDgwOGQ8PGC0iHCQsKSkpKTU1LC01NTQsLC4sLiwsNS0pLCkpNSwqNSksLSkqMiksLCkwNTQsLC0xLCkpNf/AABEIALoBDgMBIgACEQEDEQH/xAAcAAEAAgMBAQEAAAAAAAAAAAAABAYDBQcBAgj/xABOEAACAQIBBwgECgcECgMAAAABAgMAEQQFBhIhMUFRBxMiMmFxgZFScpKxFBUzQmKCobLB0UNTk6LC0tMWY4PDCCNEVHOUo+Hj8Bez4v/EABsBAQACAwEBAAAAAAAAAAAAAAABBAIDBQYH/8QAMREAAgEDAwEECAcBAAAAAAAAAAECAwQRBRIxIRMUQVEGYXGBobHR8CIyQkNSkeHB/9oADAMBAAIRAxEAPwDuNKUoBSlKAUpSgFKUoBSlKAUrHPOFFzv1ADax4AVg5h31uxUegm36z7fZt40BKZgNuqozZTiG2WP21/OtPPYsdBUGizLpOvOOSpKklmOy4Or7d1VjOTlJfCvzUPNySC2leMhE7Oi+treX2VE5KnHdJ4RstaU7ur2NCLlL758EX/41i/WJ7Qp8aw/rY/bUe81y7C8rmLfUMPG536Cy+4MakPyxTIbSYRQeBkdD5FDWjvNPGc/BnUeiXqls2LPlujn5nSlynEdksZ7nX86zq4Owg92uqDkPlSXFSc20CRsdSh5SVc8Aea1HsO3v1VY0xEZP+tgjA9IaLW7TdAbd163wkprdHqjmXNKdrU7KstsvJ/eGb2lRPiyP5oK+ozp90inwC3VkkX6wb/7A1SaiXSonMSjZIp9dLnzVlH2V7zko2oh9VyD5FbfbQEqlRfhbfqX8DF+L0+H260cg+rpfcJoCVSovxmm8svro6DzZRWSHGo/UdW9VgfcaAzUpSgFKUoBSlKAUpSgFKUoBSlKAUpSgFKUoBWOecKOJOoAbWPAf+6rE0mmCrc/9yTqAA3knVWFBogySkA23kaKL6Nz4XO89gFgPuCA30n1ufJR6K9nE7/IDPWixeeuFTUJNM8IwWHtDo/bWrxHKRGOrC/e7IvuLUBPnjMZYMDbSdgQGIId2baBqOvZ2VyrPXIDJiHlj6ccrF9WsozG5DDba97HZV8PKdwhj8Z//AB0HKdxhTwn/APHWFaCrQ2yLWmXdTTrh1qXXPRp+KKbm3n6MLCsMsPRW9mQhWNyT0lIsTr23G6smcPKHFiIGiSEnSFtKQr0D6SgX6Q3G4q7w8o6HrQP9Vkb36NSo888G/wAopX14tL7U0hWvZUUNm/pxwW3dWTuO8O3/ABZ3dJtLOc548zjmbuRZcTMoiBsrAs46qAG9yePAbTXZcYpKMBtYMqjizAgAeJqZhJcDLqj+DMT80CPS9ki/2VsoMBGhukaKeKqoP2CsrekqEWl1yaNZvp6pWjOSUVHolz/b8SRSlK2lEUpSgFKUoBWObDK/XVW9YA++slKAifFiDq6SeozKPZBt9lOYkXqyBuyRRfuDJa3kal0oCJ8O0flVKfSveP2hs+sBUuhFREHNuFHUe4UblYC+iOwgHu0e0UBLpSlAKUpQClKUApSlAKUpQCvGYAEk2A1knYBXtVfO3OLml0EPSN7bxcHWx4qp3b2sNisKAj5wZ2c21owDIOqGHRiBHWYb5CDqHzQde0g6GLJWJxhDzOdE6w0msd8cYsPHog8TTNzI3PuZJdaAm99fOPe5uTtAO3iTbjV1qUjXKeOiNHhcz4V6+nIfpMVX2Ut9pNbGDJMKdSKMdoRb+dr1LpWRqbbPAoGwWrxogdoB7wDX1SpIIcuRoG60MR+ot/MC9Qp80cO2xWT1Xb3NcfZW5pUE5ZU8XmOf0cob6Mi/xL/LUPm8ZhBcNIqDeracQ+qbhR3qKvFYMoAczJfZzcl+7QN6jBkps0eSuUCQMq4hVZSQC63VluesRrDW32tV8riLdQ8dE+dq7auysTee0pSgI+Ox8cKF5WCqN53ngANZPYKrr8okAawjmI42QeQL3rXYuM47GyByRDASgANrsCQbcCSrXO2wUdtbZcjQAWEMVu1FPmSLmpSMHPBtslZbixCkxNcjrKdTL3g+/ZU+ueZWwXwJ0xOGuAGsyXNtfzdfzWta246NuzoEUoZQw2EAjuIuKgyTyfdK8Y2FfnDE5fnkZmM03SJNjK9hc3sNdV69dUksrk6+maVPUJSUJJbcc+s/SFYcZBpoQNR2qeDKbqfAgVRuR0E4WZ2JJabR1knUsanf2uav9bYS3xUvMpXVDu9aVJvO14yYsNPporDVcA23jiD2jZWWomD1PInBtMerJrP74kqXWZWFKUoBSlKAUpSgFKVjnmCKWPkNpJNgB2kkDxoCHljKQijYk2spZiNqrsuPpE9FRvJ32Nc1RXxeIA2FuGsRxrw4hRq7WP0jW1zzymS/M3BKkPMRsMluig+iinza+0Gthmnkzm4ucYdOWx7QnzB430j3gbqlGMnhG4w+HWNFRBZVFgOz8T21kpSsyuKUpQClKUApSlAK12cU2jhZjxQoO+SyD71bGq5nribRxp6Tlj6sY/mZPKoZKWWVrJmH5yeJPSljB9XSBb90Guw1zXMXCaeMDbo0Z/EjQX7GfyrpVYFkUpWLFzaEbt6Ks3kCaApeZx0o5n9Od281RvexqwVosyo7YNO1nPk2j/DW9rNFeXJpM8pLYN+0oPJw3uU1uctY5sJk53S2nFCAt9Y0woVbjfrIrQ56a4Y09OZV80ce8it3nvkqXE4GWGAAu5j2mwsJFZtZ7FrXUzh4LVooupFT4ys+zPU5RiOU3HuCOdUAgg2jj2HvBqq1ZsscneKwsDzzc0ETRuA5LdJgosNG21hvqs1wK3aZSqH13TlZbZSs0scPH36zZZPzkxMCaEEzxpctoqbC5sCfsFdd5LsZLLgmeeR5GaZ7F2LEKFQWBO64bzql5I5Jpp4I5eejUSIkgGixIDqGAOzXY103NPIPwPCJAWDlS5LAaIJd2bZc7AQPCuha06sZZnxjoeQ168sK1Lbb437syajh+OeuFnqTJejMh3MGQ9pHTX7BJ51LqJlLUgb0GRr8AGAc+wWqXXQPHilKUApSlAKUpQCtLlnKyxRvO1tGO6xA6g8p6N+650e7TPCtjjHJsimzPfWNqoOs3frAHaRwNZliAAUAWAAA3ADZagONJOGcM95AW0pACLvc3b2jt7zVq/tbIephJD7Z+7Eav1qVOTFxT5KD/aHFHZg39ic/5Yrz46xx2YQ+MU35ir/XlMjYigfG2P8A92/6Mv8APT42x/8Au3/Rl/qVf69pkbUc/wDjjH78N/0Zv56fH+MG3CN+xxA/A10C1KZG1HPTnZMvXwpH7VffFQZ9qOvCR3SL/Eq10KvCKZI2Io0Oe8B2rIPBG+65P2Vos4cpiebSS+gqhVuCp3sxsde0gfVrps+SoX68Ubesin3ioU2aOEb9Ag9S6fcIpklRSeTVcnmC0YZJT+kfRHqx3H3zJ5VbKw4PBpFGscY0VUWAuT9p1nvNZqgyFYsXBpxumzSVlv6wI/GstKA5rkfLbYW8E6N0WOy2khOsixIupNyDffvvW4XO7D8XH+G34A1aMbkuKb5WNHts0lBI7jtFQRmhhL/Ir4liPIm1TkwcEysNjPhuKgSFW0IpFkdmFuqym5G4WUgX1kts1Vf6xYbCpGujGqovBQFHkKy1BklgqvKTgJp8DzWHjaRmkjuFt1Vu1zcjVdV865anJzlA7MM3i8I9713ylVqttCrLdLJ2rDWrixpOlSUcN56p+pea8iPk7C83DHH6CInsqB+FSKUqycYx4mHTRlPzlK+Yt+NfOCm040Y7WVSe8gE1mqJk7UrL6LyDuGmSv7pWgJdKUoBSlKAV8yOFBJNgASTwA2mvqomI6biPcLO/dfoL4kE9ykb6A+sGh1uwsz21Haqjqr36yT2sak0pQClK0GfOXGwmBkkjNpOikZsDZnIFwDqNhpNr9Gok1FNs2Uqcqs4048tpL3m/NcCy3npiZMTK8WImWNpG0FSR1UJeyWANh0QK9l5RcoMpU4k2IINo4RqIsdYS4quVybi6U0lDKPoGjaDK1nOdyoyykl4+3lew69ySTzyxzyzzSyLpLGgkdmAKjScgMfpp5Gug1+eslZ5YvDRiPDzaCAk20IjrY3JuyEnzrteZ080mBhkxL6cki6Zayr0XJZBZQB1CtXLWspx2rOVyec13TqlvVdaW1Rk/wpeS9WEuOfWbqlKVbPPClKUApSlAKqGVOVDCQSvE3Os0bFG0EBGkpsQCWGw3HhViy1lIYfDyzN+jRmtxIHRXxNh41+b5JCxLMbsSSSdpJNyfOqd1XdLG3lno9C0mF+5uq2oxxx5v3M7A/LJhBsixB+rGPfJWB+WeD5sE3iUHuJrklKo99q+o9SvRixX8v7/w6m/LUu7Cse+UD+A1gblsbdhB4zn+lXM6VHfKvmbV6N6euYN+9/U6K/LRNuw8Y73Y/gKjvyyYrdFAO9ZD/mVQqVj3qr/L5G5aBp6/a+MvqXZ+V/GndAO6N/xkNYJOVXHnY6L3Rr/FeqhSse81f5G1aLYL9pFnflMygf8AaLd0UP4pWF+UHHnbiX8FjHuWq7pVJhydK/Uikb1UZvcKdrWfiw7DTqf5qcF7Uv8ApvMmZ6Ys4iEviZSvOx6QLnRK6Y0gQNViL13DDapZRxKP4MgT3xmvz/FmvjDrXC4i+68UgF/EV39TacfTi2cObb/y10bNzae/PvPF+kkLaNSm7fbjDztx8cEylKVePLilKUB8TShVLNqABJ7gLmsWCiIW7dZzpN2E7F8AAvhXxiuk6Ju67dykaI8Wse5WqXQClKUAqsZ9ZpyY+ONElWNUYuQyltJtHRXYRawL+dWelYyipLD4NtGtOjNVKbxJcfbOA53ZntgDGHlSQyBiAoIIC2Fzfjf7DWpyRkxsRPHDHbSkYKCdg3km24AE+FdJz5zGxmNxjSRiLm1VEj0nINgNIkgKbdNn8hWXMTk5mwuK5/EmIhUYIEZmOm1hc3UADRLjxrlO1bq4UcRPfUtdhCw3TqqVbD8PF8cLHToaleRie4vPFbfYPe2+2rbXWYogqhVFgoAA4ACwHlX3SulTpQp/lR4q81C4vMOvLOOOiXPsQpSlbSiKUpQClKUBUeUrBYifCrDhY2kLuDJYqAETpAEsw2ton6prnEPJhjzthC+tLH/CxrutKr1LaFSW6R2bLWbiypdlRUcZznHX5nF4uSDGna0C97uT9kZqbDyMTnrzxL6qu3v0a63SsVZ0l4G6XpFqEuJ49y+hzCLkU9LF37obe+Q1Ni5GMP8APnnPq82vvU10KlZq2pL9JWlrV/Lmq/gvkikw8kWCG0zN3yAfdUVMj5MMnj9AT3yzH+OrVSs1Rpr9KK0tQu5c1Zf2/qaKLMXArswsR9ZdL716mRZuYVephoF7oox7lrY14TbWayUUuEVpVqkvzSb958RwKvVUDuAHurJWrmywT8koI9JiVB7VABJHfbsvWJcpS3182Rwsy/bc+6sjWbmomJ1SxHiXTzQv/lisuFxQkW41EaiDtB4HzHnWPH6ubb0ZE/fPN/x0BKpSlAKUqLlTGiGCWU7I43f2VJ/ChKWeiOd5VzomkyjJFh2IBYRJYsLlCFN9EjVps+vga2c8uOw4LzjTjHWMcr3A49Jj7vEVXOTjB85jecOsRozX23Y9E/fB+rXQ8659DBzHiuh+0IT+KqFKvOSTfj9enwL19Rp0qzp0+Fhe/HX4mCGZmUMsslmAI1rsIuNqndSbFugu00gHdESTwA5u5NRciA/Bob7eaT7ot9lQs5XtzV7Wu+1mQXCi2tQTvPnV8oEs5ff05/Yw/wCVejOF/Tl8Y4j7qrXPr9H/AJmQe8V6J14r4Yt/zoCyjOR/SfxhB9zV9DOZ/SPjh3/B6rYkG4nwxN/e1fQB3CTwmU+9qAsgznb0h44ab8HqXFlWVhdXiI/4T+RBl1Hsqpc2/Cb24j7zWzzf0tKUNp/oz09C+sOCRoatw8qA3vw+b0o/2bf1a1OKz0ZHKDpsNvNwM1iNo+WGzfatkNtazk++TnBHTEtmO89ECx7mD+ZrCpPZHJKMZz4l3Qy/8s39esUufcoBJikAG0mEqB3kyECrrWhz2xGjg3HptGngXBb90NVeNdtpYJwVl+UrpWZmFjY2MQI46ih99WXJeWzIgkicyKdqvo3vvFwNR1jiNfA3rjsbXF+Nz7Rv+NWfMLHlcQ0d+i42fSAZh91/arTQvu1qum154O7e6P3a2VdSzxle3/TrcE4dQy7D/wCkHgQdXhWStbkQ6pBuEmr60aMf3mJ8a9ynizfm1NiRdyNoU7AOBNjr3AHYbV0TgGSfKyKSAGcjUQgFgeBYkLfsveor5WkPVRV9ZiT5KLfvVHVbCw1AagB+FfImUnRDAtwBF/LbQGxwWUSWCyAAnqlb2YjWRY7Da537DWwqvSoSNRsdRU8GBup8wK3eDxHOIrDVcaxwO9T2g3HhQGalKUArVZVn0mEY2ABn7bk6K92ok9y7ia2tU7K+cmHw7StPLGrF3shYabaHQCqu0k6HDfQGpzxz3XB2jjAeci9jfRRTsZ7ayTuXVxO69NwnKdi1cGTm5FvrTQC6uCsusHtN60RkOJmlmnbRHSlkbgOA7hqHYtR2ETx87h2ZlDaDBxZlJFwe40B3nImWY35qYMFjmiJGkQutSCAb7xeQGttPiBIAsYY9JGvosF6Lq19JgAdm69cN5J3Px1GBe3Myg9g0b+Gu1foGgFKUoBWqzmkAw5BUMGZFKk2DDSBYHUdWiDura1pM6vk4/wDii/7OT8bUBVWwOHP+zMv/AA5SPLpr7q8OTsMRZhiQPRLMy+Slqk0oDZLlaL0tHvR1A81FfM+KhkFudQEG4IdAQe4n7KgUPbQElcnMerMp7kv7pK9ORpP1g8Ym/qVHw2RjMCUjiYBtE6RAN7A6ugfSG+shzclGyFfquo/KsHUinjJOD05Dbe8Z74j/AFKxnN4/3P7D/wDdfXxLN+qk8JV/qivk5JmH6Kb9pf3S07SPmRg+f7N9kH7G38VbPJ+TlhUhQLk3YgWBNragNgtWpfDlTZxIp2gM8guBtI6XaK+eaHFvbk/mrJPPALFatLHkfERSSth5wgkcuVMYO0k7SD6R2WqPzI+l7b/zV58HXt9pvzo0nyCWYco/7ynsKP8AJqHj8jY2ZQs0qOoNwCSNdiL9GEbmPnQ4VeHnrrz4GnoL7I/KoUIrhA0rZgOB10H+Iw98VSsi5urh5lkeeLom9hJpMdTAADRXj21shhUGxE9lfyr7AI1INZsFA3sTZR5kVhGjTi8xik/YWZ3depHbOpJrybZbMjMBCZCbBy0lzq6OxT7Cqa18TFru21zpHsv1V8FCjwqdj4hHhliB26EXeurS/cVqqHKDlcwYJ9E2eUiJSNoDAlyPqhh4itpWKlnnn88rtDhWKxC4aRTZpDv0SNid2s92qqQNRuNR4778b1mwuFaRtFBc+QA4nsqXichuqlgVcL1tEkkW26rUBeOTvPB5H+DYhixsTE7G7HRFzGx+dquQTr1EcK6RkvEBS6sQF+UBJsBfU49qzf4lfnTCYt4pFkjYq6m6sNoPjXR+RbKkmKlxhxTmZk5ko0lmKaRlDBL6kB0V2W2CgOn/ABkp+TDSeoLr7Zsn20vM25Ix23dvIWAPial0oDX4rJPORurySMWVlvpaIFwRfRSw1X3g1+R4VZJWEl9NWs99ukjWa/bcGv2RX505Zcy5MLjnxUaE4fENplgLhJT8ojcNI3YE7dIjdQGswWM0CbqHR1Ksp2MprySWNU5uCPm00tI3YszNawuTuArR4TKoAsdduBFx2EVscnRzYqQRYSJ5JDq6Ivo9rHYo7WIFAX3kOybp4/E4i3RiiEQP0pGGzwiPtCu21W8wM0Rk7BrCSGkYmSVhsMjAAgX3ABVHdffVkoBSlKAVDyrgediKjUbgqTsDKbi/Ydh7CamVixMJdGUMVLKQGXrLcWuvaKA5zHluI9YlD9MWHtDo/bUuKZW6jBvVIPuqo8oofJTQ9ETRShgH1xlXQi6EdL5pBGzYeFVROUCE9eBweI0G99qA67Xlcygz/wAPueZPbt+4xqfDn1CdmLI9a/8AGlAdJwGVXhUqqowLFukzKbkAW1KeFS/7Tv8Aqk/at/Srn2EzjaQExTq4G0gRsBfZey6t9Zxl2T9ZGfqj8GrU6UG8tE5L4M6G3w+Un5qK+xnSN8L+DRn3sKogy1L/AHZ+o389e/Hcv937Dfz1HYQGS0ZSx3PSBgrKAmjZtG9y1z1WOrUKjVofjyXhH7Lfz0+PJeEfst/PWyMVFYRBvqVoPjuX+79lv568+Opf7v2G/qVkCwUqvHLM3FPYP89efG83pL4IPxJoCxVu838lEkSuLAfJjjcW0z4Egd5PCq1mwXlmDTNpRKTddEXdgLqqqo0mtdWO61r7avoDv1rxrwB6Z7yNS+Fz2igKFym8psWAkjiVOemAZygbRVLjRUu1jtBfUBfVurluUs+cRlAgT6CovSREWwBOoksbsdR427Ks3+kLkLRkwuJQWVkaBrDUChMkY8Q0ns1y/JU9mHke47PtoC3ZKUsk6RnRkeOyG9tYvfXu2j37qh5oZHngleSZTHGEYMGI6fCwB1216/zrGrEG4JBGwjUR3VlmxsjizuzDgTqoDAK6F/o+r/rMc262HHm0xrnGLl0UPE6h3mu0ch+QjDk8yuLNiX0xx5pBoJ5kOw7GFAdEpSlAKUpQETE5Jhk+Uhjf1kVveKzYfCpGNGNVQcFAUeQrLSgFKUoBSlKAUpSgNNndmtFlDCvh5tQPSRx1o5B1XXtFyLbwSN9fmrOvk7xmAciaJmjB6M0YLRMNxJHUPY1vHbX6upQH4q0xxHmKsWa+YeMx7gYeJtAnXM4KwqOJcjpdy3PZX6qOTYi2kYo9LjoLfztUkCgNDmZmhFk7CrBF0jfSkkOppJCBdiNw1AAbgBt2ndS4ZW6yq3eAffWSlAa9838MduHhPfEn5VgfNHCH9BGPVBX7pFbelAaI5k4T9UfCSUfx1jbMPCei4/xZPxarDSgK0eT/AA397+0P415/8fYbjL7f/arNSgK4mYOFG0SHvlce4ipEeZeEH6K/rPIw8mYit3SgI+DyfHECIo0QHaEULfvsNdSKUoDSZ55rplDBy4d9RYXR7X0JF1o/nqPEEjfX5XytkibB4hocShSRTYg7CNzKfnKdxFfsOoePyPBPbn4YpbXtzkaPa+22kDagPytg8ogizHx/PgazvjkG+/dX6Om5PsnNtwOG8IUX7oFfGF5OcnRsGTBw3GwsulY8bNcUBxzMXk7mylKssytHg1NyxuDKAdaRcQdhfYN2vZ+g4YVRVVAFVQFVQLAKBYADcAK+gK9oBSlKAUpSgFKUoBSlKAUpSgIuUMPI6Wik5prg6WiG1DdY8aiYXJ2IVwWxJdQWuhjUXBHRBI13B37x51taUBppcjTGRmGIbRJYhOkAL6gvRYarAaxY3ud+qZiMLIVASXRIB16N/mgDab7bnbv7Km0oCDg8FKjXeYuLGylQNpXXe/YfOsDZNnP+0katyLt4ns7Pyra0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368300" y="-549275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5" descr="data:image/jpeg;base64,/9j/4AAQSkZJRgABAQAAAQABAAD/2wCEAAkGBhQSEBUUEhQVFBQVGBgXFxgYFxUXFxgYHhwXHBgdGhwaGyYgFxwlGhwcHy8gJigpLiwsHR4xNTAqNSYrLSoBCQoKDgwOGg8PGiwkHyI0KioqMjA1LSwpKSwtLCwsLyktLCoqLDUtLCksKSwqLCwpLDU1LCwvLCwsKSwsLCwpKf/AABEIALwBDAMBIgACEQEDEQH/xAAcAAACAgMBAQAAAAAAAAAAAAAABwUGAQMECAL/xABNEAACAQMCAwUDCAcECAUEAwABAgMABBEFIQYSMQcTQVFhIjJxFEJicoGRobEIFSNSkqLBM4KywhYkQ4Ozw9HSNFRjc5NEU6PwFxgl/8QAGwEBAAMBAQEBAAAAAAAAAAAAAAEDBAIFBgf/xAAvEQACAgEDAgQEBgMBAAAAAAAAAQIRAwQSITFRBRNBcRQiMmEGkaGxweFC0fAV/9oADAMBAAIRAxEAPwB40UUUAUUUUAUUUUAUUUUAUUUUAUUUUAUUUUAUUUUArOPO0TUdNvSfkYksAFw4D5Ow5iZBkRnmyMMvQfbVp4N7SbPUlAhfllxkwvhZB54HRx6rn1xVpZc1S+IOyOwuW7xYzbTA5Etue6YN4HA9knPjjPrQF1rBqq8MWGpW8vdXM0V3bcp5ZiDHcAjoHUZV/jnPiT4Va6AVkOt3Wma40N3K8tnfuTA7kkRSE7IPBQCQhA2wUbbemmKguMuFI9QtHgk2J9qN/GOQZ5WHw8fMEjxrVwPrMk9ry3AxdQMYLhf/AFEx7Q8w68rg9DzUBYqVizG84twCe70+3I2zjncYP2/tcf3KadUXs/0dkvtVndGUy3XIhZSOZEGQVz1U8/UbbUBeqKK5795BExhVWkweQMxVS3hzEAkDzwDQEPxVxtb2AUS87yyHEUMS880h+io8PU4H5Vq4V1G+nZ5LuCO1hIHdRcxecb7tIfdGRj2cZH5/HDHBC28z3U8hub2X35mGAo/ciX/ZoOnmfwq0UAUVgmqlr3atptoSslyrOOqRZlbPkeXIU/EigLdRUJwhxfDqVv39uHCc7Jh15WyME9CQRgjxqboAooooAooooAooooAooooAooooAooooAoopd9pfahLpc0ccdoZg6c5csyrnJHKMKckYyfiKAYlFI+H9JXBxJY4+rPv9xjqZsf0jLFv7WG4jPoI3X7w4P4UA16wTUFwpxta6ijtayFxGQHBRlKk5x7w36Hpmpx12rmTaToFL4q7RVt7lLSCJ7m7k3WJGChRucyOdkGAT06DJwMZ3x3epncw2Q+j8onyP7wgI/Cl1xI0uja4+oSRtPbXIKlxgtHzcuVBOwYcowDjK7ZznDLhv4dSsHNtLlJ45Iw4BDISpU5B3DKT0rwNRKa2yfKfV89e1XxRaiGuu2SwgwktwplA9sQiSZFbxAfkAYA+P4Ct1j206ZJt8pCn6aSp+JXH41VOzWSwtc2V3DFBfxMVdpVU99ueVo5GHQrjC5HpmmqIFxjlGPLAxSeo8h7Vu/NU/bhirNWn8U20/wDYzwy/UlRj9wOa3Q2cSzPMqYklVFdhn2gnNyZGcZHMRnrjA8BXJLoVux5mghYjcExoSPtIqN444tTTrN53wW92NP35DnA+HiT5A1zHX55SUYO77pfwTtRZJ9RjjXmkdUXzYhR952rFnqsMozFKkgHUoysPwNJvhzsvk1NFvNWnmZ5faSIELyofdzkHlBG4RQMDGd8gcHEvZuLGI3+jXLkwE94odXIC+/hl2PL85GB2z5YPoR1fzbHJX7Or7XZxtH4HHnWeaqHwbxM2q6csiSGCcHklKKjcrrgnCuCOVgQfTOM7VIiW+h99YrtB1MY7ib+B2aOQ/wB9PhVP/oTi3GUVa9L/AK/knYWsUMNttjVTXVZ5gZrKSOVQeV7eZWjZXX3l5wOaJ/NXVh06Detuh8cxTym3kV4LpRloJcB8fvIQSsq/SUnbyrVDXQf1Jrv9iNoXvAi3IxeXFzcKesfP3MP8EIXmH1i1bLDs506H+zsrfI8WjDn73yasSPnpWeatsZKStdDg+ILdUUKihVHQKAAPgB0rZWM0ZroGaKKKA+TIM4yMkEgeOBjP5j7xX1VY4Sm+UyXN2dw0r28J8oYWKHH15Q7nzHIPmirPQBRRRQBRRRQBRRRQBRRUHxLxpaWCc11MseRlV96RvqoNz8enrQE5WKSepdvVxcyd1pdkzt4M6tI59e7j2X7WNcn+ivEmobz3Bt0Pg0oiGPqQAn+KgHNq11aov+svAq/+q0YH89Vx+KdDi6TWA+oIm/wA1R7D9G8E81zesxPURx7/AMTsc/w1PWf6PenIcu1xL6NIqj+RAfxoCUbtj0ePZblfgkMx/KPFc0nbzpY6SSn4Qv8A1xUjZ9j+lR9LRGP02kf8GYj8Kk07PtOHSxtf/hjP9KApeo9uOkTRtHKk0iMMMphBBHqC2CK4dJ7Y9HtYhDbxzRxrkhREOp3JyZCSfU0yl4Psh0s7Yf7iL/trcnDdqOltAPhFGP8ALWbNpceX6kSpNCW4z460XU48S/KI5V2jmESll9D7Xtpn5p+zFR3Zj2ipZSyx3V672oXEQKSv7WRuoIJjHLkFfMjyp+/qG3/+xD/8cf8A0oOgW3/l4f8A44/+lc/CQWN4+a/b2J3O7KZF2x6U3/1QH1opx/y8VSrm7TXdfjjU95ZWi8+2eV8cpY4P7zlU+qtOF+E7M9bW3P8AuYv+2vOXGtncaTqc/JzQLJL38DoMIVDFlUY2wC3KV8MDbBrNj0Cx24cOqXrX6IndY3ON9TmnuYdLtXMbzqZLiVfeitwcHl8mY5H3fvZFn0vh+C2thbQxhYgpXl65zsxY/OJ8SetJjRe2qFZmuZ7Mm7eNYmkjkwrKDkYRvc3x0J6CmXwprN1qcNwZ7V7OF0xA3eMsrZBDHoCvhhgB12z1rHLRZ2ljSpLr933/ANHW5dSkfo8uVa+iPRTEft/aqfyptam8wQm3SN3z7skjRrjf5yo5z02x9opWdmfZHeQrM9xPcWMhZVQQyRkOq5yXGGDDJ2z6+dX+HQ9Si92+huB5XFqFP8cLr+KmtWp8PllyPImvZkKdKiK4Q0e+F/dXV4sUQmSNBHE5cMUyA5PmF23659K0drFpbNbB3k7u7iIe1MeDcGTOyxqCGcE9cdMZ8KtlhLd94qz28QU5zJFOXUbbZR41YZO2xbGetSUtsoy7EDlByxwMDqd/AVnek1CyrJS47cdPcncqoi+Ep7hrSBrtQs7Ivegfveo8DjBI8DkVu1Xg2yuSWntYZGbq5Qc58PeGG6etSkUQG43rbXo6PFPFBqfq7rscSdi61TsNsJB+yNxb+XdysV+6Tm/Aio7Qexq5tLuKWPUpTEjqzIQ4LKDup/aFSCNjkdD0prUVtOTArNFFALnsG1LvdICH3oZpUbzyzd5v/H+FMakvwTdfqnX7qxm9mK8bvICfdySxj+8Fk+soFOigCiiigCiiigCiiqF2vce/q6zxEcXM+Ui+gPnyfYCAPUjrg0BEdpva2beT5Fp4727J5WYDnEbHYKq/Pl9Og8cnYRnCXYc0z/KdYkeWVzzGLnJP+9kzkn6KkY8/CpDsT7PRBCL64XNzOOaPm3McbeP13G5PXBA8WprigOPS9Hhto+7t4kiQfNRQo+Jx1Pqa66zRQC87YuL57CC3NvL3TSSkM3IrnlCk4AYEdcUu4O13WV6iCT1aNR/hdal/0h7oPcWNv9d2HozIo/wtVQrFqc7xNUfTeCeE49fCbyWtrVV/3oWSPtv1Qe9a2zfASD/mmrpwJ2ozX00cUlvGrMZQ3dzFniCKrBpIyuQjFgobm6+FJ7Ubru4mfxA2+J2FOXsZ4OW0sFnfee7VZXY9Qh3jQfYeY+p9BXemyzyptrgo8a8P0+hlHHjbcny7rhfkMOiiitR4AUV8TShVLMQqqCSSQAANyST0AHjVGueLflcck6ym10yLPPc7rLcEHBWDxSPPs84HMx2XB3oC7zXKopZmVVXqxIAHxJ2FaWjhuEBIjmTqpwki/EdR9tebpL+XXLsW0P8Aq1jFzMsajIVc++4z+0lYnqSdyd+pMlp8V5w7OsyubiydgJlAIGOm6knkf91gcE7E74rra6s53q9vqOzUbS1tj3otUaXqO7ihEjHbOGblAPjuwqPfjKc+5Z4/924jX7+7WSpLVUN5apJaSqCwWWMsMxyAjIV9uZVIPVcEHB3wQajpGtLPzqVMc0Tck0TY542/zKeoYbEVZjjCXXqUZpzhyuhI6RxRqF3PPHFFaxLAVV3ZppVLsObkXAjyVUgk7dRUpcWWpYz8rtV+rZyN+LXX9KiOymbI1BT7y385Pnhlj5PwGPsq9sdt6qfU0LoU5rPU/C/gPobIf0nrBm1Zf/IXK+K4nt3YeQJMiZ+NWOeLlPp4Vrq7YmuAUjTeKmtZhD3EtuTv8ikKkHzawlB5JMf/AGCRn5nKdmYOmanHcRiWFw6N0Iz1GxBB3VgdipwQQQRXFqujw30DQ3CB1PgeoPgynqrDzFLmOa50m+EUjGYTH9k5wBeAf7OQ9EvFGAsmwlGFbflK0tVwSN2iuPStVjuYllhbmRxkHcHPQgg7qwIIKncEEGuyoAUUUUBTO0zs+XU7cchEd1D7UMm436lWI35Tgb9QQD5g1zhntSuoXSy1OyuTde6rxIG73HziMgHbcupK9TtvTWNJ+6R9f1d4g7pp1g2G5GK99LuDuPMhhkdFBxgvQDYtrvnLLyspXGQwHiMjBBIPl18K6K02lokSLHGoRFGFUDAArdQBRRRQBXnK7b9e8ShD7VtG5XzHcRZLfxtnf6Yp2doOt/JNMupgcMsZCHydvYT+ZgaV/wCjdo3/AIq5I/chU/zv/koB4KMDaqRx92sW2luImR5p2Xn5EwAFOQCzHpnB2AJ/CruTXk/inV/1hrM0w9qMyEL5d2g5V+8KD9prmT2ptluHE8uSOOPVtL8y6XH6R1yx/ZWcQH0nkc/yhaxH2/aj42cJHos4/wA5quJGFGAAPgMflX1XnPX9on2sPwmq+fLz9l/ZnibiY6ldQ3MqNFMo7oxBSYwi87Bw5OclmI5eXw61iiisefM8rTZ9F4Z4dHQY3ji7t3+hw6pb94ACrMo9rAIAZvAE+Aq6wdsGqAACGxjUAADlmOANgNpfKqxRXePUyxx2xM+q8E0+ry+dluxj8M9r0zzpHe/I4kbbvA0se/gAG5gTnHUqPWmvnavL3DOgjUdYht23iT25fqKOZh/ePKn216T1rURbWs0x6QxvJj6qk4/DFevhcnBOXU/OvEoYcepnjwqoxdd+nUWXHutPqepx6PbsVhB5rx1PVV9pkz5AYH1ioPu70LtB4nbUrqPT7Bf9VgIjhRdlcqMFz9EDOCei5Piaj9E1p4NP1C8LH5ReSLaq/wA7D80ty32jkHoWFXDsi4YEVv8AKnH7SbZM/NiB8PrEZ+AWtEI7nR5mSeyNli4Q4Si0+DlXDSNgyyfvEeA8lG+B8T41KXHdyo0ci5R1PMGGAVO2+en5j0rXrjN3DBSFLYXmLcgUH3jzZGPZz0IO43HUUzWeI5Y1U26h40RZFIHWNtiSGJOFOVYNsRynO+a2NqKo89Jzdl47J5mgFxp0hJNq/PCT1a3kyV/hbmB+OKgu2K0exurfVYB4iC5UdHXqmfiAVz4EJ5VEcDa636yt5n7yPnLWxR8leR8lORj+5IoQoT1IYY5iAxdb0838WpWMp5j7DRZAHKGjVo+g3xMj/ZWOXyu0ehH5lTKxwNq6w6xIucw6nEk8DeBkRfaX4lSW+4U1ZVyp+FeeeCbVbzSwkkphltJyYZQcNE2zL1xtzEjHoPIU2uDuLXk5be8CpdAZDL/ZXKjq8R6Z8WTqOuMdJnF/UiIS/wAX6FjjbmXlPXwrnIrZPHg+hrVVsV6lh9I+DkVo4n4ci1C0eCXo4yrD3o3HuuvqD94yOhrbW+1lwcef51zONqwKnhHiiSzmkF1sY5Vg1AeAdvZgvVz82QYSQ+J5H6mmTr/FsNm9uk3Nm5lESEAFQxxuxJGF3G+9UrtM0hIr61uiuYbr/wDz7tR85Jc923xUgnP0EpfcX6vcNZ20Eis82l3Ukcrj91ADA59GRH3+hnxqgkeOk8ZxTz9yY5YHZeeHvlCd/GOrx7np1KnDAEEgZ2sAqv8AFnD/AMrtMRnknjxLbyDYxzKMoR6H3SPEE19cEcTC/sYp8crkFZF/clU4cegzuPQigJLWbgx28zr7yRuw+IUkfjVG7BbNU0ZHHvSySu58SQ3IPwQUwpYwwKkZBBBHmD1pV9leofq65uNHuTyssjSWzNsJY28F8M4AbHmXHzaAa9FYzRzUBmiiigFX+kRqPJpkcQ6yzrn6qqzH+blqS7CLDu9GibxmklkP8XIPwQVRv0ktSJntIfBUklP95go/wH76bvAmndxplpF4rBHn6xUM38xNAfXHEjrpt40ZIcW8xUjqDyN0ry1wrGOZz4gAD4HOfyFestdtTLazRgZLxSIB5llYD86852nAEl5Agsbe5jm5uWZZkMUaYXBPfM37T2vmhcjy86s0XOO1ep6Hhuohps6zy528pd3Vdn78nLNdovvOo+JFaRq8RIAbOTgEA4z5ZxV50X9HA4DXl1jzSFc/zv8A9lUzX9Phg1KSztcmC3b2i5DM0oChiTgYw22BjofOsMtHCEXJs+o0/wCJM+pzRxQglbpdX/KN1FFcFrYLdalFbPzftR3aFWwEds8rsPnKvvFRgnGMiseHF5stp9L4l4h8Dh81q+Uux34r5klCgsTgDc1Z5P0eLwe5fRn4iVfyJr4//r5fOQJLyHkzv/bMcfAgA/fWtaB39R85L8WRcXWN36c8El+jzpJd7u9Ye8RCh/nk/wCXTG7SIS2kXoHXuJD9wyfwFSHDHDsVjax20IPJGOp6sx3Zj6k7/hVC7d+Nfk1p8jjP7a6BDfRh6N9rH2R6c3pXppVwfDyk5Scn1YpbXhqe40aGW3iacQ3Vx3yIGLDmS15PZXcjCHcdM1btM4s1VwscGksAoCqO7mRFA2Ay2AB9tTbadf6Nw/CLKMtcySCSciPvGj51zsmD0wiE4IG/ntXtN7UteR17y2eYEgYe1dSfQFFXB9a7UnHoVyhGXVHxr/Aeu3sqTPbpEYwORVmjABBJ5sGQ4bfc+grpg4T1aOQSHT8FM92IZ4u7TmwXHdtIQUb2soCo9rbGBh9xnIGRg+XlX3Tc+pGxVQkNKgWEcl3DNbIGV0M0bqsbKfYAm3RimwV+YEr7BBAWr9pWpc2q5GMXFhFINwcmOaQZ226TD8Kt5QeVUnWJhHr+nqoAEltdR4GwwORwP5aSlfURgouxM8X8JQ2mrzR3pmitJWaWJ4xkHmOQOh6ElTgE7DwOa+dP4rg024jNpcNdWvNzNFIhDxN+/GWULzYJ3GM7gjfNenXhDDDAEeRGR91c36ngznuYs+fdp/0opUS431Fee323kULDaXU7/RVVBPpgsfwoi431i4/8No7IPAzuyj+bu802Y4QowoAHkBgfhX1im5rodCvi03iOYZaSxtQfAKXYfg4/GuyLs+1Nt5tZlHpFBGn4gj8qYtFRbBRE7LmZkNxqF7cqjpJySMhQsjBhsVPLuMZBBwSM7mqnxzw6h4jt0leRLfUETvQjcokkiPsq+26krGPic056Vnb1EY4LO8T37W5Uj4Ec3+KNfvqAX5OJ7U3LWonj+UKATFzANuMjAPU43wMkAikOOOpNOu7+CEkJ8tncAdBkgf5aavFvZdZ6n+39qGdwrLPGdzsOQsvR8DG+x9arrdjPeszOiRNkAkTNJ3xCqDKcplS5ySu++TnegG1Vc4x4FttRjAnBV03jlQ8skZ67HxGfA7fA71Y6waAVK6ZqrQTW8Vyb1YZ1jLs/yZnRVzJGZFzI55mCswZcFSOZskKcKcA3sN4k6w29iowHWKe4l7wcyludGJV8qCoOQQSG3IFXjgcf6jFn3iZTJ/7hlk73P+85qn6AwKzRRQHm79IZ86sg8reMfe8p/rXo23TCKPIAfhXnX9IqHGqRN+9bJv6h5R/0r0PYzB4kYbhlVh9oBoDcRQBXJq2rxW0TTTyLHGgyzMdh/Uk+AG5qkx9u+lE472Qephkx+AJoC66zqIt7eWZvdijeQ/BVLf0ryrpwdJZnusxzO3Mwk9ljzZYnB33JzXoxeJdO1aCS2jukcTIyFVbklwRuVVwGz9hFVi97AraYqZLu7YqoRSxhJCrsoz3e+Btv4ADwqvLDzI7TbodV8JmWara6dhUSapEoyZF+wgn7hUn2N2DXetrNj2IA8p8h7JSMfHLA/Yav8X6OdgD7U903pzRD/l1fuGOELbT4jHax8gJyxyWZz5sx3Pw6DwAqrDp44uUbfEvGcuvSjJJJc8dyZooorSeKFIntKt++4qsYyMj/AFUEfRErs34Zp7Un+MIAvF2nMejxrj4gzj88UA3wKMUCs0BgCs0UUAUtOM7jl4j0j6s4/iVhTLpP8dXGeKtMUfNRT/E839AKAcFFFFAFUbtX7Qm0u3TulVp5mKxhslVCgczEAjOMqAPM+mKvNKjtp0GSa5sJRb3FxDGZRIIF5nBPdlNuU7ZHpnBGQSKAzwR2kXk08dvKqXEpEhuI0QwS2vI4Qhi7ckhJPQcvxJ2prV5n4N0vWJdUMqLcwSTSZuJmjZEC8wZw3OuD02X4CvS4oDNUDt0UfqSfPg0OPj3if0zV/pc9vk2NGcfvSxL/ADc39KAtvBhJ02zJ6/JoP+GlTNQ/By406zHlbQf8NKmKAKwRWaKAh9GtminuU5T3TOJoz83MgPeqPUSKzn/3BUxRRQHyZBnG2euPHFcNhrKyy3Eahs27rGxOOUs0aSezvnYMM58agLG9MmvXKHYQ2kKr/fd2Yj+Uf3RXHwhen5Lqc6bv8rvWHjugCoP4UWgFx28yG5MdzGn7CGR7Xvc/2kg9puUY9xWDLzZ3YPtgAlk9n/GER0KK5lbC28XJKepBiHL08SQFIHjzCorgrRYdU4Zjt2OMq6k9SkyyMwb48xDHzDetKmaWex0zUdOnHI4nt3I8CpzzMvmpKREHxBoCyK0/EN139xzRWETERRA45j8fFv3n8Og9LoOFrQKF+SwcoGMd1GdvtGT9tbOH9PEFrDEvRI0HxOMsftYk0a9rkdpbtPLzFVwMKMsSSAANx41uhBRjyebkySnLgrutdldnMMxKbeTwaMnlz4ZQnH3YpfzT6lpl8A93JEzHKyl3eKQDYFw2eZegIIJXypx6FrUd3bpPFnkfOzDDAgkEHc7giuHjThtb20ePA7wAtEfEOBt9je6fj6CuZ41JWjvHmlF1Inez/tE+Vs1rdIIL6IZdPmyLgHnjOTkYIOxOxBBIO14ry7pGqO+ni4QkXukyRlG+c1q7Y5G8WCSHHorkdK9N2F2ssSSL7siq6/BgCPwNYzeb6KKKAKp/HsdhAYdQvQee1b9jyk8zMdwoUEc5yMjOw3J2zVvJrzfx9rr65q6W1uf2EJZEbqMbd7KfMHGB5gL4tRKyG6OLivtmvL2Xljkezt84CxE95y+bMCCx9AVH5198PLHKw7jXZ4Lg9BOksSsfIyLMy9fPr5U0dE4egtIwkEYXA3bA52PmzdSfw8q+NZ4WtrpSJ4UYn5wAWQfBhv8A0rR5DrqZfilfQ6OEeMbuG5XT9XVVmcH5PcLju7jHhkADn8thnoQCRzMWk5o2ju8cmkXMhYqvyjTbg++hQj2c+DIxGw+aW8MYZPC+ufKLGKeTCMVIlB2CSISkwPkA6t91UNU6ZqTTVo6tc12G0hM1w/JGCBnDEksQAAFBLEk9AKTupXHf8axKNxFyr/DAzn8WIqe0TUDreqfKMH9Xae37HIwJrjG0hH0R7QHgOT941VeyMm+4hurw+6omkB8u8bkQfwFvuqCRpcedosGlxAyAySvnu4lIDNjqSfmrnbO/oDvVZ0vteuUZG1LT5bS2kICz4flTPu84ZRgeu3wNcHZ7pY1XU7rVbj20ilMVsh3C8vutj6KlSPpMx6imLxDdW3ctHePGkM37I94QoYttgZ8fH06+FVZMqg0n68EpE2jZGRuDWaiuFtGa0s4rd5TMYl5A5HKSoJ5BjJ6LhevhUrVpAVCcV8YW2nQ97cvyg7KoGXc+Sr4/HYDxNTZpECFNX4qliuzmG17xY4idm7ogcuPEFiXPmBjpQFr0DtzguJlWS3ngikYJHM2DGWOwDEDC5O2xPrjrXD+kbd40+CPxe4DfYscn9WFXniprYWcsVy0UMDxtH7ZVFG2F5R5g4IwMggYpV9qQe5vNGsXYO5WNpWXOGMhjVmGQDjEbHfzqvHkWS2vTglqh1aRb93bxJ+5Gi/coH9K66wKzVhAUUUUAUUUUBV7yy7nV4rn5lxAbVvSRG72In0Ze8XPmFHjVQ4S1kafrN7p1yQsd1M1zbs2ysZNyuT+8PZH0kI6kU16rfGfANrqcYW4UhkzySIcOmeuNiGHoQRQCna4vOGbyYJC0+nzNzr7wUeXtgERyKPZORhgAfLHB2idoOn6rbAqk8F2gwpKoVdcgmNmVslcjmUkbEeAJptcJ6dqFo4trhlu7YA93c83LKgA2SVGJ589AwJx4+lf7a+A0msDPbxIstuTI3IiqXjx+0zgbkDDf3T50Bt4Xv++sreTxaJM/WAw34g1Fdp8edKuPTuz/APkSvrs84mF5ZpkjvYgEkHwGFb4MBn481SvEWjC7tZYCxTvBjmAzgghgceO4G1b/AKo8Hl/Tk57lU7GbrmsHX9yZgPgVRvzzV9qu8EcI/q+Bo+87xnfnY8vKOgAAGT/+mrFUwTUUmRkacm0KrguwX/SK7s2/srlbqFh9FgZB92Nq2x9sGoWCRWq28ZS3TucyJKS5jJjYhgwGAVK/ZXzwm7DimWXlP7NpyR025Cik+h5hVd4x4BubfvbiWRJEaRjzZYuxbmbLDl2Jwc79axOL5Z6MZrhXyX7TP0kRsLmzYebRSA/yuB/iq1WHbzpcg9qWSE+TxOfxj5hXmm21KWP+zkdPqsw/I1YtO7SbqMjvFt7lR82e3hkz8W5Q5/irgsPS/FuuLHpVxcxsCvyd3jYdDzJ+zI9CSKSvYjp+1xMRv7ESn72b/LVu4U7Sv1vBLbS2iooQCQqcxMp25ACAUJ3xudgdxUjw5w9HZQCKIbczMT4sSep3O4XC/ZWjDB2pGXPkVOJKUVU+0/VWg02QoxV3ZIwQcHc5bBH0VI+2tnZpI7aZA0jMxPPgsSTy87ADJ+FaN3zbTJs+XcTGp+xLazjYw3Ee/wBCU9xIPhiQH+6Km9OuY7ZNT73eKGeSVhgH2JIIZnGDscuz7eOfWozULISxNGSRzDqMZGCCCM+OQKgdZ1e4vbPWoEAaeGWJ0VEAcxfs2A2GZDyxt1yT08hWfPHmzVpp2tp99ovEq6Vo8drFFHBcXMZHdxAhIg39sR65YqD1JOfDFfPYnDa2NiXmubZJ7kh2UzRBlQZEakc2x3ZiPDmx1FUviHtJsdUijGo2s8c8QIEts6Hrjm9mTAwSM4OSPA1X1XQ/FtUz9S0/7qzmstA0nUtPnmi0u8gNtI/OpFzZ436ZWRsqwGASBvgfZ36V2c3d5dRT6nqEEiRsrcnfiViAQSqgYRA2MEj7jVNSPQPF9U+HJaf9a64U4c+c2pn4iAflQHpuO6Q9GU/Bgf61tDV5wtW4YHUXp+tn/IalIr7hVf8AZSt9b5Uf89APvNJ/tJ7I5J7z5ZYzxwyOcyB3MeGAxzoyjIyOo88nxxUR/pdwzHuli0h8u55v+JJWuPtc0dGPJpCAeB7u2DfaOU4+80BcOzrswhgc3FzOl9drjB5+8SHy5eYkltveOPQDc1yHgS8udfubyRmtkiUC1kAjkyeUKuFbIIxzkggYLbEHeo+y/SAsYhiKxkjz1CCFQT4dCM/dXcnbLeTjFnpFxIT0Zi/KPLPLHj+YUBZ9K4uliv10+/Cd9IheCaIFY5lGcgoSTHIME4yQcbeGblSa0XQL+TWbO91QokrtKsUC4PIiRSsTsSFAZl2ySS25HSnIKAzRRRQBRRRQBRRRQBisMuetZooBAcc8Hz6JefL7Fea0c/tE35Y8ndHx/syfdb5pwPLNt4Z4ugvo+aJsOB7cbY51+I8R9IbfDpTPliDKVYAqQQQRkEHqCD1FKfivsGR5O/02U2soOQhLd3n6DL7UX4jyAqyGRxKcmJT9ywSyhVLMQqjckkAAepOwqsWXGXyq/WC05ZII1Zp5cHHkixnbPteO4O+OmaonFHAmusQLiOa4VRheRlkU48eVDnPqRmuvhwavaRdzbaW6knLO8M3M7ebEsB8B0H31b51v7FPw9LuxsEAZOw23PTYeZ8hUHot1Hql/3KAS2lsrtO/VJJJEeJI1PiAryNkeW3QZr1v2c61qTAX8otoPFAUyR6RxnBP1ztTg4Y4XgsLdYLdOVBuSTlnbxZz4sf8AoBgCuZ5dypHeLBtds85cbdjl7ZOzRRtcW+SVeMFmC+HeIN1IHiAR6+FUmLTZWbkWKRm6coRi33AZr2zijFUGk8v9leqNaX7204MffewVYFSsq55QQdwTllx5kU6apXbp2eOW/WNqpJAHyhV94cvuyjG+wADeQAPnUdwZ2rxyIsV63dyjYSn3H9W/cbz8D6dK04ciSpmPUYm3uRMdovC819FDHCUAWTmcscYGMAjzxk7fCrHpOmJbwRwx55Y1CjPU+ZPqTk/bXRBOrqGRgynoykMD8CNjWq/v0hieWRuVEBZj6D8z4AeJxWile4y7m0on210gcIXUOwJVcjmIHUgdSB50v+JdXm0jV0v4xzQ3CiOVfBuXAYejcoVlPmD4Zrk4S11bi7uNTu2WKKNe6hDHZc74XxZgvXHUuatvBGn/AK3ujezxZsoQ8VtHIoIldtpJGU5BwPZ8d/VTWfJNSiacWNxn+5Wda7VdIuXZptJ7wkn2yY0dvUlcH7zXHBxRw23v6ZcJ8HZh/wAcH8KfkPDtsgwlvAo8hFGPyWiXhy1b3raBvjFGfzWsxtEvDrXCp62zr8VuD+UhraupcKHrCR/cu/6NW3th7I5HcXWnwqV5QskESKpGM4dFXHPnoQN+h33wj57dkYq6srLsVYEMD6g7igHeG4Sb0+y/H9K3RWnCedmj+17wfnSHooD0VZ/6Locr8kP1+8f/AB5qXTi3h+MAK9ioHQLCu33JSE4N7P7vUpAIEIjz7UzZEajx3+cfojJ+HWn/AKZ2J6ZHEiSW4mdQA0jNIC58SQrgD4fn1oD5/wD5Z0WH3J0HpHBL+Yjx+NRF9+kHaZ5LW3uLiQ+6OVUBPpuzfy1bLbst0tOllAfrKX/xk1Pafo0EAxBDFEPKNFT/AAgUBTOBrS+urttQ1CPuMRmK2t98xqxUu7A7hjygb4J32AxV/rGKzQBRWi+gLxugZkLKyhl95SQRzD1HUUnrzsIu2G2qyP6Oso/5zUA580Zrzrd/o+6kDlZreT/eSqf5k/rXKnYRqrbExAesxx+AP5UB6IuNbt4/fniT60iL+Zrfb3iSDMbq481YMPwNef4f0cLwj27m2U+net+JQVx3XYbqtq3PbtHIw6GGUxv/ADhPwNAPDU+P7KAyd5NkQkLKUjllWInIAkaNGCHI6E5rq0bjCzu//D3MMhPzQ45/4Dhh91K3ga3usm3u4rywLAiR4reN4blunNMXhkCyEbFuj+OD70O3YXJdd7LbOYAJGSJbhGQyooXEvsgGIMc4Xk2xkYBAADtXiBTG8ixyuiO8Z5U5mJRijlVB5mAdSuwycHAI3rl0zjuxuG5I7mPvAcGNyYpM+XJIFbP2UpdBXWtGfE9tPd23T9lK8gUeJQKSF8/aQfEVbI7LTNejIaTnlUbiRUjvIvtUDmUeodftoBmE1VD2lWSwrPI0kUEjlI5XicRuwz0IBIGxwWABwcdDSwXgTWLKeWPTb0yrDynu+85TyuGK5jkzFnY+P5ivheK7qOMWmpj5MWJAFzapJYybkgfs1V4sZ95WcDyXwAclnxlZSoWju4HCgs3LIhIAGSSM5G3pW+fiKCMoJZFhMgBQS5i5vQc+Pa+j19KQM3ZDcYe65oIIUQzLLDK08QCjmLLk95y4GcjmO3Q1a9Ftrm3hEGovIsJAAlkC3+nSrty8/N+0gztj21Xx9nxAcqsCMg5BozShm4LubWN5dOMkfOvsfJp2nts8ytziF8MCQCuB3o9r0qI0vWtZkRpFWUyJ7/cyDvEP/q2dxkHPlGI/jQD1IpZ8X9hVpdsZLdjaSNuQqhoifPkyOX+6QPSoOx7cZYcLfRjmSTlcRxMkxXlY8zRysAmCBnGc52I8dulcfR/JiIxdTRoeeS7tizTqx3ZriKVfdPjgsmOnLgAAVmXsM1W2Ym1njb1jleJvtBAH4mue+7NuILhRFMHkTIPt3MLLkdD7+fGrXpPaxCSlvOBNHjEdxZmWOQfXhYiQN4nBYNvs29WmHXZwvf28q6pBHnmjQrFdJnrzqAFlZcbKVjO52Jwam2RSKXwj+j2wZX1GVSgOe5iLHPozkDlHmFG/7wp2WlokSLHGoREAVVUABQNgAB0FUay41+UnOn3CGQ9bS8BifbqEbHMD1H+0XONxXPN2p9zIY7uF7SbqEmB7sjzjuI1dWHXdkA+kMVBIx6KXkfa9ChHej2T0OUUn6jc5hmHTdZc7+7napmw7SrKYexKGOdwPeX1ZDh1A6k8uPU0BaiKjdW4ctroYuIIpvLnRWI+BIyPsrR/pbbgBncJGfdlODCfhKpMY+BYH0qXjkDAEEEHcEbgj40BR7jsT0ljn5MV+rLMB93PWzTuxnSoWDC2DkdO8eSRf4WblP2irtRQGuGBUUKoCqBgAAAAeQA2ArZRRQBRRRQBRRRQBRRRQBRRRQBRRRQBRRRQBXJc6VFIys8aMynKsVUsp8wxGQfhXXRQGmCzRCxRQpc8zYG7NgDJPicAD4ADwr5vdPjmQpKiSI3VXUMp+IO1dFFAV2y4As4UkjjiKRS/2kQkm7pvP2OflGehwBkbHIqfSIAYGwG2PDH/SvuigIheGYkYtBzW7E5PdYVGPiWjIMbE/vcvN610XGm95yF+XnUj2wpVsAg4U5yueh36ZrvooCPv9ChnAEyLIV91mA51+qwwyn1BFQUvZpa8/exBoJh7ssJ7mQfEoOWQejq2fHNW2igFxrPY/FcnMvJ3nUXES/J5wfNwvNHMc+PKh9fGoW74V1Gz5C8X6zReYd8kjQ30a9F5HU8+AN+XmfOcbAU4aKASF5ay3mVtpopptibXUYEhuth0OwS4OPnFSR4MDXXFoMVwBFK9zp0wIBgmk763Z8A+wxYlc59k84JweUHlNN+e3VxhlVsbjmAOD9tCQKObCgcxy2w9o4xk+ZwBQCnbspgkkaEjnlRI2Zsr1ZnA5nRUDbLzYeN2I6EZBrmvewVQB3ch2YlZI8JIvTBKMeR9xn2Xj9ATTkVAM4AGdz6mvqgFDZ8A3sDnvP9YBH9vayG0u8ZA/acxEM5x4PzE+LdM/acCXVvJmB5JUIZwqxW9vIhPKrIxZTEc4DYVVJK5yNiW3RQCX1XtNntXW3VJYJI4yQt0qOsh9ShJ8cgq4G2MZxmd4b47v5SFurfuDt7TWtyIG/wB6HPdf30x9KrvrHDttdDFxBFNgbc6KxHwOMj7Kh4NHXTtrZ5O6ZZCIXcvFGVXI7vm9tB4cvNy+md6AskFwTgOFDEE+yxYbYzvyjz8q6KieFGLWUDsSzPGshJ839sgeQBbAHgAKlqAKKKKAKKKKA//Z"/>
          <p:cNvSpPr>
            <a:spLocks noChangeAspect="1" noChangeArrowheads="1"/>
          </p:cNvSpPr>
          <p:nvPr/>
        </p:nvSpPr>
        <p:spPr bwMode="auto">
          <a:xfrm>
            <a:off x="215900" y="-709613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608" y="4990223"/>
            <a:ext cx="859187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i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* </a:t>
            </a:r>
            <a:r>
              <a:rPr lang="ru-RU" sz="1100" b="1" i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расходы </a:t>
            </a:r>
            <a:r>
              <a:rPr lang="ru-RU" sz="1100" b="1" i="1" dirty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по установке противоугонной системы </a:t>
            </a:r>
            <a:r>
              <a:rPr lang="ru-RU" sz="1100" b="1" i="1" dirty="0" err="1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Бениш</a:t>
            </a:r>
            <a:r>
              <a:rPr lang="ru-RU" sz="1100" b="1" i="1" dirty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GPS, а также по ее обслуживанию могут быть оплачены СК «АХА Страхование» в полном объеме или частично в зависимости от условия страхования по конкретному </a:t>
            </a:r>
            <a:r>
              <a:rPr lang="ru-RU" sz="1100" b="1" i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договору</a:t>
            </a:r>
            <a:endParaRPr lang="en-US" sz="1100" b="1" i="1" dirty="0" smtClean="0">
              <a:solidFill>
                <a:srgbClr val="004563"/>
              </a:solidFill>
              <a:latin typeface="Century Gothic" panose="020B0502020202020204" pitchFamily="34" charset="0"/>
              <a:ea typeface="ＭＳ Ｐゴシック" pitchFamily="34" charset="-128"/>
              <a:cs typeface="Arial" charset="0"/>
            </a:endParaRPr>
          </a:p>
          <a:p>
            <a:pPr algn="just"/>
            <a:endParaRPr lang="ru-RU" sz="1100" b="1" i="1" dirty="0">
              <a:solidFill>
                <a:srgbClr val="004563"/>
              </a:solidFill>
              <a:latin typeface="Century Gothic" panose="020B0502020202020204" pitchFamily="34" charset="0"/>
              <a:ea typeface="ＭＳ Ｐゴシック" pitchFamily="34" charset="-128"/>
              <a:cs typeface="Arial" charset="0"/>
            </a:endParaRPr>
          </a:p>
          <a:p>
            <a:pPr algn="just"/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Внимание!</a:t>
            </a:r>
          </a:p>
          <a:p>
            <a:pPr algn="just"/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Возможность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заключения </a:t>
            </a:r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таких договоров, а также установка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 противоугонной системы </a:t>
            </a:r>
            <a:r>
              <a:rPr lang="ru-RU" sz="11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Бениш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GPS 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ее </a:t>
            </a:r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обслуживание, </a:t>
            </a:r>
            <a:r>
              <a:rPr lang="ru-RU" sz="1100" b="1" i="1" u="sng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подлежит обязательному согласованию с </a:t>
            </a:r>
            <a:r>
              <a:rPr lang="ru-RU" sz="1100" b="1" i="1" u="sng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андеррайтерам!!!</a:t>
            </a:r>
            <a:endParaRPr lang="ru-RU" sz="1100" b="1" i="1" u="sng" dirty="0">
              <a:solidFill>
                <a:srgbClr val="C00000"/>
              </a:solidFill>
              <a:latin typeface="Century Gothic" panose="020B0502020202020204" pitchFamily="34" charset="0"/>
              <a:ea typeface="ＭＳ Ｐゴシック" pitchFamily="34" charset="-128"/>
              <a:cs typeface="Arial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2" y="1244557"/>
            <a:ext cx="893119" cy="5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15" y="1199741"/>
            <a:ext cx="867719" cy="5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4628228" y="1878175"/>
            <a:ext cx="912419" cy="57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b="14609"/>
          <a:stretch/>
        </p:blipFill>
        <p:spPr bwMode="auto">
          <a:xfrm>
            <a:off x="523009" y="1899295"/>
            <a:ext cx="958850" cy="53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1775" y="1307278"/>
            <a:ext cx="309476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0"/>
              </a:spcBef>
              <a:buClr>
                <a:schemeClr val="tx2"/>
              </a:buClr>
              <a:buBlip>
                <a:blip r:embed="rId7"/>
              </a:buBlip>
            </a:pP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BMW X5, BMW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X6</a:t>
            </a:r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Blip>
                <a:blip r:embed="rId7"/>
              </a:buBlip>
            </a:pP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Land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Rover</a:t>
            </a:r>
            <a:r>
              <a:rPr lang="en-US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Rover</a:t>
            </a:r>
            <a: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Rover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Sport</a:t>
            </a:r>
            <a: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Rover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Evogue</a:t>
            </a:r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23007" y="3536330"/>
            <a:ext cx="7857965" cy="855107"/>
          </a:xfrm>
          <a:prstGeom prst="roundRect">
            <a:avLst>
              <a:gd name="adj" fmla="val 6267"/>
            </a:avLst>
          </a:prstGeom>
          <a:noFill/>
          <a:ln w="28575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При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заключении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договоров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страхования с покрытием риска «Угон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»</a:t>
            </a:r>
            <a:r>
              <a:rPr lang="en-US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,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обязательным условием является наличие установленной противоугонной системы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Бениш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GPS</a:t>
            </a:r>
            <a:r>
              <a:rPr lang="en-US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*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.</a:t>
            </a:r>
            <a:endParaRPr lang="uk-UA" sz="1600" b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"/>
          <a:stretch/>
        </p:blipFill>
        <p:spPr bwMode="auto">
          <a:xfrm>
            <a:off x="6803818" y="4035003"/>
            <a:ext cx="2197942" cy="740414"/>
          </a:xfrm>
          <a:prstGeom prst="rect">
            <a:avLst/>
          </a:prstGeom>
          <a:noFill/>
          <a:ln w="15875">
            <a:solidFill>
              <a:srgbClr val="0045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802582" y="249717"/>
            <a:ext cx="6597686" cy="431800"/>
          </a:xfrm>
        </p:spPr>
        <p:txBody>
          <a:bodyPr lIns="72000" tIns="36000" rIns="72000" bIns="36000">
            <a:normAutofit fontScale="90000"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defRPr/>
            </a:pPr>
            <a:r>
              <a:rPr lang="ru-RU" sz="2800" b="1" dirty="0"/>
              <a:t>Ограничения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25825" y="1307278"/>
            <a:ext cx="33666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0"/>
              </a:spcBef>
              <a:buClr>
                <a:schemeClr val="tx2"/>
              </a:buClr>
              <a:buBlip>
                <a:blip r:embed="rId7"/>
              </a:buBlip>
            </a:pP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Lexus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LX,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Lexus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GX</a:t>
            </a:r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Blip>
                <a:blip r:embed="rId7"/>
              </a:buBlip>
            </a:pP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Toyota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Land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Cruiser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Land Cruiser Prado</a:t>
            </a:r>
            <a:endParaRPr lang="ru-RU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008" y="885221"/>
            <a:ext cx="4807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в отношении автомобилей 2013 – 2016 </a:t>
            </a:r>
            <a:r>
              <a:rPr lang="ru-RU" sz="1600" b="1" i="1" dirty="0" err="1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г.в</a:t>
            </a:r>
            <a:r>
              <a:rPr lang="ru-RU" sz="1600" b="1" i="1" dirty="0" smtClean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.</a:t>
            </a:r>
            <a:r>
              <a:rPr lang="en-US" sz="1600" b="1" i="1" dirty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:</a:t>
            </a:r>
            <a:endParaRPr lang="uk-UA" sz="1600" b="1" i="1" dirty="0">
              <a:solidFill>
                <a:srgbClr val="004563"/>
              </a:solidFill>
              <a:latin typeface="Century Gothic" panose="020B050202020202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3007" y="2727981"/>
            <a:ext cx="7857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4563"/>
                </a:solidFill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а также других марок/моделей транспортных средств (не зависимо от года выпуска) стоимостью более 3 000 000 грн.</a:t>
            </a:r>
            <a:endParaRPr lang="uk-UA" sz="1400" b="1" i="1" dirty="0">
              <a:solidFill>
                <a:srgbClr val="004563"/>
              </a:solidFill>
              <a:latin typeface="Century Gothic" panose="020B0502020202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82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staroetv.su/_ph/5/2/6864156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268">
            <a:off x="7326313" y="1862138"/>
            <a:ext cx="14398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543790"/>
              </p:ext>
            </p:extLst>
          </p:nvPr>
        </p:nvGraphicFramePr>
        <p:xfrm>
          <a:off x="645760" y="1871464"/>
          <a:ext cx="7742664" cy="465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22642" y="164802"/>
            <a:ext cx="6934200" cy="483781"/>
          </a:xfrm>
        </p:spPr>
        <p:txBody>
          <a:bodyPr/>
          <a:lstStyle/>
          <a:p>
            <a:pPr>
              <a:defRPr/>
            </a:pPr>
            <a:r>
              <a:rPr lang="ru-RU" sz="2500" b="1" dirty="0"/>
              <a:t>Страховые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500" b="1" dirty="0"/>
              <a:t>риски</a:t>
            </a:r>
          </a:p>
        </p:txBody>
      </p:sp>
      <p:sp>
        <p:nvSpPr>
          <p:cNvPr id="6" name="Овал 5"/>
          <p:cNvSpPr/>
          <p:nvPr/>
        </p:nvSpPr>
        <p:spPr bwMode="auto">
          <a:xfrm rot="16200000">
            <a:off x="1715294" y="4702969"/>
            <a:ext cx="3168650" cy="134143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Страховые  риски</a:t>
            </a:r>
          </a:p>
        </p:txBody>
      </p:sp>
      <p:sp>
        <p:nvSpPr>
          <p:cNvPr id="1024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373063" y="65151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ED8B3CC2-7064-4D0D-83E5-7E1C304444E7}" type="slidenum">
              <a:rPr lang="fr-FR" altLang="ru-RU" sz="1000" b="0" smtClean="0">
                <a:latin typeface="Century Gothic" panose="020B0502020202020204" pitchFamily="34" charset="0"/>
                <a:cs typeface="Arial" panose="020B0604020202020204" pitchFamily="34" charset="0"/>
              </a:rPr>
              <a:pPr>
                <a:buClrTx/>
                <a:buSzTx/>
                <a:buFontTx/>
                <a:buNone/>
              </a:pPr>
              <a:t>5</a:t>
            </a:fld>
            <a:endParaRPr lang="fr-FR" altLang="ru-RU" sz="1000" b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0" y="112553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Максимальное покрытие – </a:t>
            </a:r>
            <a:r>
              <a:rPr lang="ru-RU" altLang="ru-RU" sz="20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защита </a:t>
            </a:r>
            <a:r>
              <a:rPr lang="ru-RU" altLang="ru-RU" sz="20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всех </a:t>
            </a:r>
            <a:r>
              <a:rPr lang="ru-RU" altLang="ru-RU" sz="20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рисков</a:t>
            </a:r>
            <a:endParaRPr lang="ru-RU" altLang="ru-RU" sz="20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 rot="-3593626">
            <a:off x="-337343" y="3693319"/>
            <a:ext cx="5035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действия Договора – </a:t>
            </a:r>
            <a:r>
              <a:rPr lang="ru-RU" altLang="ru-RU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год!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1/51/536/51536870_risk_blo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r="22675"/>
          <a:stretch>
            <a:fillRect/>
          </a:stretch>
        </p:blipFill>
        <p:spPr bwMode="auto">
          <a:xfrm>
            <a:off x="0" y="1835594"/>
            <a:ext cx="18002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FA47D014-D489-4740-B571-5CDED4EA308A}" type="slidenum">
              <a:rPr lang="fr-FR" altLang="ru-RU" sz="1000" b="0" smtClean="0">
                <a:latin typeface="Century Gothic" panose="020B0502020202020204" pitchFamily="34" charset="0"/>
                <a:cs typeface="Arial" panose="020B0604020202020204" pitchFamily="34" charset="0"/>
              </a:rPr>
              <a:pPr>
                <a:buClrTx/>
                <a:buSzTx/>
                <a:buFontTx/>
                <a:buNone/>
              </a:pPr>
              <a:t>6</a:t>
            </a:fld>
            <a:endParaRPr lang="fr-FR" altLang="ru-RU" sz="1000" b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760512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anchor="ctr">
            <a:spAutoFit/>
          </a:bodyPr>
          <a:lstStyle/>
          <a:p>
            <a:pPr marL="360363" lvl="2" indent="358775">
              <a:spcBef>
                <a:spcPct val="20000"/>
              </a:spcBef>
              <a:buClr>
                <a:srgbClr val="FF0000"/>
              </a:buClr>
              <a:tabLst>
                <a:tab pos="185738" algn="l"/>
                <a:tab pos="719138" algn="l"/>
              </a:tabLst>
              <a:defRPr/>
            </a:pPr>
            <a:r>
              <a:rPr lang="ru-RU" sz="1800" b="1" u="sng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Ущерб вследствие прочих событий</a:t>
            </a: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повреждение или уничтожение (полная гибель) </a:t>
            </a:r>
            <a:r>
              <a:rPr lang="en-US" alt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ТС</a:t>
            </a:r>
            <a:r>
              <a:rPr lang="en-US" alt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*</a:t>
            </a:r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его составных частей или дополнительного оборудования (указанного в Договоре) вследствие: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042988" y="1718913"/>
            <a:ext cx="7956550" cy="3529013"/>
          </a:xfrm>
          <a:prstGeom prst="rect">
            <a:avLst/>
          </a:prstGeom>
        </p:spPr>
        <p:txBody>
          <a:bodyPr/>
          <a:lstStyle/>
          <a:p>
            <a:pPr marL="742950" lvl="1" indent="-285750" defTabSz="3870325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0" algn="l"/>
                <a:tab pos="903288" algn="l"/>
              </a:tabLst>
              <a:defRPr/>
            </a:pP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нападения животных, падения предметов на ТС</a:t>
            </a:r>
            <a:r>
              <a:rPr lang="en-US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*</a:t>
            </a: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,</a:t>
            </a:r>
          </a:p>
          <a:p>
            <a:pPr marL="742950" lvl="1" indent="-285750" defTabSz="3870325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0" algn="l"/>
                <a:tab pos="903288" algn="l"/>
              </a:tabLst>
              <a:defRPr/>
            </a:pP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кражи отдельных составных частей ТС</a:t>
            </a:r>
            <a:r>
              <a:rPr lang="en-US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*</a:t>
            </a: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/дополнительного </a:t>
            </a:r>
            <a:r>
              <a:rPr lang="en-US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	</a:t>
            </a: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оборудования,</a:t>
            </a:r>
          </a:p>
          <a:p>
            <a:pPr marL="742950" lvl="1" indent="-285750" defTabSz="3870325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0" algn="l"/>
                <a:tab pos="903288" algn="l"/>
              </a:tabLst>
              <a:defRPr/>
            </a:pP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стихийные бедствия,</a:t>
            </a:r>
          </a:p>
          <a:p>
            <a:pPr marL="742950" lvl="1" indent="-285750" defTabSz="3870325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0" algn="l"/>
                <a:tab pos="903288" algn="l"/>
              </a:tabLst>
              <a:defRPr/>
            </a:pP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пожар или взрыв,</a:t>
            </a:r>
          </a:p>
          <a:p>
            <a:pPr marL="742950" lvl="1" indent="-285750" defTabSz="3870325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0" algn="l"/>
                <a:tab pos="903288" algn="l"/>
              </a:tabLst>
              <a:defRPr/>
            </a:pP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попадание камней или других предметов, которые вылетели из-под колес </a:t>
            </a:r>
            <a:r>
              <a:rPr lang="en-US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транспортного средства </a:t>
            </a:r>
          </a:p>
          <a:p>
            <a:pPr marL="742950" lvl="1" indent="-285750" defTabSz="3870325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0" algn="l"/>
                <a:tab pos="903288" algn="l"/>
              </a:tabLst>
              <a:defRPr/>
            </a:pPr>
            <a:r>
              <a:rPr lang="uk-UA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ПДТЛ – </a:t>
            </a: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противоправных действий третьих лиц, </a:t>
            </a: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предусмотренных Уголовным кодексом </a:t>
            </a:r>
            <a:endParaRPr lang="ru-RU" sz="1600" b="1" kern="0" dirty="0">
              <a:solidFill>
                <a:srgbClr val="004563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742950" lvl="1" indent="-285750" defTabSz="3870325"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0" algn="l"/>
                <a:tab pos="903288" algn="l"/>
              </a:tabLst>
              <a:defRPr/>
            </a:pP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внешние физические воздействия других случайных, внезапных и</a:t>
            </a:r>
            <a:r>
              <a:rPr lang="en-US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6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непредвиденных событий, если такие события не являются исключениями по договору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5046" y="217967"/>
            <a:ext cx="6934200" cy="457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5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Страховые риски</a:t>
            </a:r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107950" y="5171661"/>
            <a:ext cx="8712200" cy="1079500"/>
          </a:xfrm>
          <a:prstGeom prst="rect">
            <a:avLst/>
          </a:prstGeom>
        </p:spPr>
        <p:txBody>
          <a:bodyPr/>
          <a:lstStyle/>
          <a:p>
            <a:pPr marL="182563" indent="-182563" defTabSz="3870325" eaLnBrk="1" hangingPunct="1">
              <a:buClr>
                <a:schemeClr val="tx2"/>
              </a:buClr>
              <a:buSzPct val="80000"/>
              <a:defRPr/>
            </a:pPr>
            <a:r>
              <a:rPr lang="ru-RU" sz="14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Не покрывается кража:</a:t>
            </a:r>
          </a:p>
          <a:p>
            <a:pPr marL="615950" lvl="1" indent="-349250" defTabSz="3870325" eaLnBrk="1" hangingPunct="1"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ru-RU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колес (в т.ч., запасных) или колпаков к ним; номерных знаков, </a:t>
            </a:r>
            <a:r>
              <a:rPr lang="ru-RU" sz="1200" b="1" kern="0" dirty="0" err="1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молдингов</a:t>
            </a:r>
            <a:r>
              <a:rPr lang="ru-RU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, эмблем, стеклоочистителей, аккумулятора, кроме случаев угона ТС</a:t>
            </a:r>
            <a:r>
              <a:rPr lang="en-US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*</a:t>
            </a:r>
          </a:p>
          <a:p>
            <a:pPr marL="615950" lvl="1" indent="-349250" defTabSz="3870325" eaLnBrk="1" hangingPunct="1"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ru-RU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дополнительного оборудования, не указанного в договоре</a:t>
            </a:r>
          </a:p>
          <a:p>
            <a:pPr marL="615950" lvl="1" indent="-349250" defTabSz="3870325" eaLnBrk="1" hangingPunct="1"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ru-RU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оборудования из салона ТС</a:t>
            </a:r>
            <a:r>
              <a:rPr lang="en-US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*</a:t>
            </a:r>
            <a:r>
              <a:rPr lang="ru-RU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, без наличия следов взлома (повреждение дверей, бой </a:t>
            </a:r>
          </a:p>
          <a:p>
            <a:pPr marL="615950" lvl="1" indent="-349250" defTabSz="3870325" eaLnBrk="1" hangingPunct="1"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ru-RU" sz="1200" b="1" kern="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стекла и прочее)</a:t>
            </a:r>
          </a:p>
        </p:txBody>
      </p:sp>
      <p:sp>
        <p:nvSpPr>
          <p:cNvPr id="11273" name="Прямоугольник 9"/>
          <p:cNvSpPr>
            <a:spLocks noChangeArrowheads="1"/>
          </p:cNvSpPr>
          <p:nvPr/>
        </p:nvSpPr>
        <p:spPr bwMode="auto">
          <a:xfrm>
            <a:off x="3976688" y="6453188"/>
            <a:ext cx="2239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uk-UA" sz="1200" i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r>
              <a:rPr lang="ru-RU" altLang="uk-UA" sz="1200" i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Транспортные средства </a:t>
            </a:r>
            <a:endParaRPr lang="ru-RU" altLang="uk-UA" sz="1200" b="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87645"/>
              </p:ext>
            </p:extLst>
          </p:nvPr>
        </p:nvGraphicFramePr>
        <p:xfrm>
          <a:off x="247650" y="1228064"/>
          <a:ext cx="8661401" cy="2745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8002"/>
                <a:gridCol w="1356851"/>
                <a:gridCol w="1563329"/>
                <a:gridCol w="1460091"/>
                <a:gridCol w="1343128"/>
              </a:tblGrid>
              <a:tr h="549011"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авто,</a:t>
                      </a:r>
                      <a:r>
                        <a:rPr lang="ru-RU" sz="1100" b="1" baseline="0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1" baseline="0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baseline="0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  <a:endParaRPr lang="ru-RU" sz="11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0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100 000</a:t>
                      </a:r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100 000</a:t>
                      </a:r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200 000</a:t>
                      </a:r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400 000</a:t>
                      </a:r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90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*</a:t>
                      </a:r>
                      <a:endParaRPr lang="ru-RU" sz="18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0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90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r>
                        <a:rPr lang="ru-RU" sz="12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 не менее 2 000 грн.</a:t>
                      </a:r>
                      <a:endParaRPr lang="ru-RU" sz="1200" b="1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rgbClr val="0045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90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r>
                        <a:rPr lang="ru-RU" sz="12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1" baseline="0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не менее 2 000 грн.</a:t>
                      </a:r>
                      <a:endParaRPr lang="ru-RU" sz="1200" b="1" dirty="0" smtClean="0">
                        <a:solidFill>
                          <a:srgbClr val="0045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90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r>
                        <a:rPr lang="ru-RU" sz="1200" b="1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1" kern="1200" baseline="0" dirty="0" smtClean="0">
                          <a:solidFill>
                            <a:srgbClr val="0045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 не менее 2 000 грн.</a:t>
                      </a:r>
                      <a:endParaRPr lang="ru-RU" sz="1200" b="1" kern="1200" baseline="0" dirty="0">
                        <a:solidFill>
                          <a:srgbClr val="0045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8" marR="9142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4563"/>
                        </a:solidFill>
                      </a:endParaRPr>
                    </a:p>
                  </a:txBody>
                  <a:tcPr marL="91428" marR="91428" marT="45723" marB="45723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377" name="Picture 2" descr="http://coolbusinessideas.info/wp-content/A163cf9fa6e73d5e8d53a0948994e4f31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460875"/>
            <a:ext cx="14493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Содержимое 2"/>
          <p:cNvSpPr>
            <a:spLocks noGrp="1"/>
          </p:cNvSpPr>
          <p:nvPr>
            <p:ph sz="half" idx="1"/>
          </p:nvPr>
        </p:nvSpPr>
        <p:spPr>
          <a:xfrm>
            <a:off x="2195513" y="4443296"/>
            <a:ext cx="6624637" cy="850900"/>
          </a:xfrm>
        </p:spPr>
        <p:txBody>
          <a:bodyPr anchor="ctr"/>
          <a:lstStyle/>
          <a:p>
            <a:pPr marL="180000" indent="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Применяется безусловная франшиза </a:t>
            </a:r>
            <a: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в размере, </a:t>
            </a:r>
            <a:r>
              <a:rPr 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одинаковом </a:t>
            </a:r>
            <a: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для каждого из </a:t>
            </a:r>
            <a:r>
              <a:rPr lang="ru-RU" sz="1400" dirty="0" smtClean="0">
                <a:solidFill>
                  <a:srgbClr val="004563"/>
                </a:solidFill>
                <a:latin typeface="Century Gothic" panose="020B0502020202020204" pitchFamily="34" charset="0"/>
              </a:rPr>
              <a:t>рисков «Угон</a:t>
            </a:r>
            <a: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», «Ущерб вследствие ДТП», «Ущерб вследствие прочих событий» </a:t>
            </a:r>
            <a:endParaRPr lang="uk-UA" sz="1400" dirty="0" smtClean="0">
              <a:solidFill>
                <a:srgbClr val="0045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79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2AE7E116-AA37-4AD8-B143-81AB7D01234B}" type="slidenum">
              <a:rPr lang="fr-FR" altLang="ru-RU" sz="1000" b="0" smtClean="0">
                <a:latin typeface="Century Gothic" panose="020B0502020202020204" pitchFamily="34" charset="0"/>
                <a:cs typeface="Arial" panose="020B0604020202020204" pitchFamily="34" charset="0"/>
              </a:rPr>
              <a:pPr>
                <a:buClrTx/>
                <a:buSzTx/>
                <a:buFontTx/>
                <a:buNone/>
              </a:pPr>
              <a:t>7</a:t>
            </a:fld>
            <a:endParaRPr lang="fr-FR" altLang="ru-RU" sz="1000" b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80" name="Прямая со стрелкой 30"/>
          <p:cNvCxnSpPr>
            <a:cxnSpLocks noChangeShapeType="1"/>
          </p:cNvCxnSpPr>
          <p:nvPr/>
        </p:nvCxnSpPr>
        <p:spPr bwMode="auto">
          <a:xfrm>
            <a:off x="2714625" y="1757363"/>
            <a:ext cx="2714625" cy="730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132013" y="5195771"/>
            <a:ext cx="63881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eaLnBrk="1" hangingPunct="1">
              <a:defRPr/>
            </a:pPr>
            <a:r>
              <a:rPr lang="en-US" sz="18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*</a:t>
            </a:r>
            <a:r>
              <a:rPr lang="en-US" sz="20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Применение «</a:t>
            </a: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0</a:t>
            </a:r>
            <a:r>
              <a:rPr lang="ru-RU" sz="14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» франшизы возможно только по отношению к ЛЕГКОВЫМ </a:t>
            </a:r>
            <a:r>
              <a:rPr lang="ru-RU" sz="1400" b="1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ТС стоимостью до 4 000 000 грн.!!!</a:t>
            </a:r>
            <a:endParaRPr lang="ru-RU" sz="1400" b="1" dirty="0">
              <a:solidFill>
                <a:srgbClr val="004563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3384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0" y="3588383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7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62" y="1844748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8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62" y="2937846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9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62" y="3588384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0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62" y="2404565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1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7" y="3588385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219075" y="1507944"/>
            <a:ext cx="155202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1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Размер франшизы</a:t>
            </a:r>
          </a:p>
        </p:txBody>
      </p:sp>
      <p:sp>
        <p:nvSpPr>
          <p:cNvPr id="1338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500" b="1" dirty="0" smtClean="0"/>
              <a:t>Франшизы КАСКО «Все Включено</a:t>
            </a:r>
            <a:r>
              <a:rPr lang="ru-RU" altLang="ru-RU" sz="2600" b="1" dirty="0" smtClean="0"/>
              <a:t>»</a:t>
            </a:r>
            <a:endParaRPr lang="ru-RU" altLang="ru-RU" sz="2600" b="1" dirty="0"/>
          </a:p>
        </p:txBody>
      </p:sp>
      <p:pic>
        <p:nvPicPr>
          <p:cNvPr id="21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7" y="2937846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7" y="1844748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0" y="1867237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kanar.ru/userfiles/image/%D0%B3%D0%B0%D0%BB%D0%BE%D1%87%D0%BA%D0%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95" y="1851452"/>
            <a:ext cx="485230" cy="3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74" y="228600"/>
            <a:ext cx="6934200" cy="4093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500" b="1" dirty="0"/>
              <a:t>Территория страхования</a:t>
            </a:r>
          </a:p>
        </p:txBody>
      </p:sp>
      <p:sp>
        <p:nvSpPr>
          <p:cNvPr id="15363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DCAE28D0-DAE8-4FB7-BF0A-171E8DBCF225}" type="slidenum">
              <a:rPr lang="fr-FR" altLang="ru-RU" sz="1000" b="0" smtClean="0">
                <a:latin typeface="Century Gothic" panose="020B0502020202020204" pitchFamily="34" charset="0"/>
              </a:rPr>
              <a:pPr>
                <a:buClrTx/>
                <a:buSzTx/>
                <a:buFontTx/>
                <a:buNone/>
              </a:pPr>
              <a:t>8</a:t>
            </a:fld>
            <a:endParaRPr lang="fr-FR" altLang="ru-RU" sz="1000" b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20" descr="D:\Documents and Settings\v.naumov\Рабочий стол\КАСКО\europe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1510" y="2492896"/>
            <a:ext cx="2339878" cy="2199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2" descr="http://www.photoukraine.com/i/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24744"/>
            <a:ext cx="3252018" cy="21966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28130" y="2922383"/>
            <a:ext cx="517960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Территория действия договора: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Tx/>
              <a:buFontTx/>
              <a:buNone/>
            </a:pPr>
            <a:r>
              <a:rPr lang="ru-RU" altLang="uk-UA" sz="24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Украина</a:t>
            </a:r>
            <a:r>
              <a:rPr lang="en-US" altLang="uk-UA" sz="2400" b="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altLang="uk-UA" sz="2000" b="0" dirty="0">
              <a:solidFill>
                <a:srgbClr val="00456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FF0000"/>
              </a:buClr>
              <a:buSzTx/>
              <a:buNone/>
            </a:pPr>
            <a:r>
              <a:rPr lang="ru-RU" altLang="uk-UA" sz="1400" b="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(кроме Автономной Республики Крым, города Севастополя и территорий, на которых органы государственной власти временно не осуществляют или осуществляют не в полном объеме свои полномочия на момент наступления события, имеющего признаки страхового </a:t>
            </a:r>
            <a:r>
              <a:rPr lang="ru-RU" altLang="uk-UA" sz="1400" b="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случая)</a:t>
            </a:r>
          </a:p>
          <a:p>
            <a:pPr algn="ctr">
              <a:buClr>
                <a:srgbClr val="FF0000"/>
              </a:buClr>
              <a:buSzTx/>
              <a:buNone/>
            </a:pPr>
            <a:r>
              <a:rPr lang="ru-RU" altLang="ru-RU" sz="2400" dirty="0" smtClean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страны </a:t>
            </a:r>
            <a:r>
              <a:rPr lang="ru-RU" altLang="ru-RU" sz="2400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Европы, СНГ, Республика Грузия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850" y="1628775"/>
            <a:ext cx="4449763" cy="37861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Марки автомобилей: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BYD Auto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Chery (Qirui)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Dadi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Dongfeng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First Automobile Works (FAW) 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Foton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Geely (Jili)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Lifan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>
                <a:solidFill>
                  <a:srgbClr val="00456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Jianghuai (JAC)</a:t>
            </a:r>
            <a:endParaRPr lang="ru-RU" sz="1600" b="1" dirty="0">
              <a:solidFill>
                <a:srgbClr val="004563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600" y="1173163"/>
            <a:ext cx="8915400" cy="338137"/>
          </a:xfrm>
        </p:spPr>
        <p:txBody>
          <a:bodyPr anchor="ctr"/>
          <a:lstStyle/>
          <a:p>
            <a:pPr marL="179388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Страхование Китайских автомобилей</a:t>
            </a:r>
          </a:p>
        </p:txBody>
      </p:sp>
      <p:sp>
        <p:nvSpPr>
          <p:cNvPr id="19460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200" b="1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chemeClr val="bg1"/>
              </a:buClr>
              <a:buSzPct val="85000"/>
              <a:buFont typeface="Wingdings" panose="05000000000000000000" pitchFamily="2" charset="2"/>
              <a:buChar char="l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chemeClr val="bg1"/>
              </a:buClr>
              <a:buSzPct val="85000"/>
              <a:buChar char="-"/>
              <a:defRPr sz="17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chemeClr val="bg1"/>
              </a:buClr>
              <a:buSzPct val="85000"/>
              <a:buChar char="–"/>
              <a:defRPr sz="22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»"/>
              <a:defRPr sz="2000">
                <a:solidFill>
                  <a:srgbClr val="10318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BBE3F0D8-217C-4705-B5F6-D1BB1B25DDAD}" type="slidenum">
              <a:rPr lang="fr-FR" altLang="ru-RU" sz="1000" b="0" smtClean="0">
                <a:latin typeface="Century Gothic" panose="020B0502020202020204" pitchFamily="34" charset="0"/>
                <a:cs typeface="Arial" panose="020B0604020202020204" pitchFamily="34" charset="0"/>
              </a:rPr>
              <a:pPr>
                <a:buClrTx/>
                <a:buSzTx/>
                <a:buFontTx/>
                <a:buNone/>
              </a:pPr>
              <a:t>9</a:t>
            </a:fld>
            <a:endParaRPr lang="fr-FR" altLang="ru-RU" sz="1000" b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Picture 8" descr="http://upload.wikimedia.org/wikipedia/fr/9/96/Larger-chery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1628775"/>
            <a:ext cx="1341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https://encrypted-tbn3.gstatic.com/images?q=tbn:ANd9GcTQrbWUq4Z0KwDLlhZVTFtmda4OUPMqFMBy_Z5pVe__yz2FvZux7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151130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https://encrypted-tbn0.gstatic.com/images?q=tbn:ANd9GcSF2MEMDZhr8T7E0M-RAuvvOClMhKATU5fwHkKR3zl0K1WL9BkL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905125"/>
            <a:ext cx="8524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http://www.kotse.com/home/images/stories/news/foton/2011/foton_new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2787650"/>
            <a:ext cx="14827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4" descr="http://www.bankoboev.ru/images/MzM3ODYz/Bankoboev.Ru_geely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7700"/>
            <a:ext cx="1403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8" descr="http://www.trucksplanet.com/photo/lifan/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438650"/>
            <a:ext cx="19954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9888" y="5700078"/>
            <a:ext cx="8440737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При страховании вышеуказанных марок автомобилей стоимостью до 450 000 грн. </a:t>
            </a:r>
            <a:b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  <a:t>применяется повышающий коэффициент 1,17. </a:t>
            </a:r>
            <a:b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4563"/>
                </a:solidFill>
                <a:latin typeface="Century Gothic" panose="020B0502020202020204" pitchFamily="34" charset="0"/>
              </a:rPr>
              <a:t>Для авто, дороже  450 000 грн., применяется стандартный коэффициент – 1,0</a:t>
            </a:r>
          </a:p>
          <a:p>
            <a:pPr eaLnBrk="1" hangingPunct="1">
              <a:defRPr/>
            </a:pPr>
            <a:endParaRPr lang="ru-RU" sz="1600" dirty="0">
              <a:solidFill>
                <a:srgbClr val="004563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9468" name="Picture 2" descr="http://www.carlogos.org/uploads/carlogos/byd-logo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628775"/>
            <a:ext cx="1482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878138"/>
            <a:ext cx="1284287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410075"/>
            <a:ext cx="1276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1" name="Заголовок 9"/>
          <p:cNvSpPr>
            <a:spLocks noGrp="1"/>
          </p:cNvSpPr>
          <p:nvPr>
            <p:ph type="title"/>
          </p:nvPr>
        </p:nvSpPr>
        <p:spPr>
          <a:xfrm>
            <a:off x="855291" y="310415"/>
            <a:ext cx="7681293" cy="338137"/>
          </a:xfrm>
        </p:spPr>
        <p:txBody>
          <a:bodyPr>
            <a:noAutofit/>
          </a:bodyPr>
          <a:lstStyle/>
          <a:p>
            <a:r>
              <a:rPr lang="ru-RU" altLang="ru-RU" sz="2500" b="1" dirty="0" smtClean="0"/>
              <a:t>Ограничения страхования</a:t>
            </a:r>
            <a:endParaRPr lang="ru-RU" altLang="ru-RU" sz="2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АХА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XA Palette 2014 - 6 couleurs">
    <a:dk1>
      <a:sysClr val="windowText" lastClr="000000"/>
    </a:dk1>
    <a:lt1>
      <a:sysClr val="window" lastClr="FFFFFF"/>
    </a:lt1>
    <a:dk2>
      <a:srgbClr val="004563"/>
    </a:dk2>
    <a:lt2>
      <a:srgbClr val="707173"/>
    </a:lt2>
    <a:accent1>
      <a:srgbClr val="4977B6"/>
    </a:accent1>
    <a:accent2>
      <a:srgbClr val="00727A"/>
    </a:accent2>
    <a:accent3>
      <a:srgbClr val="FACE50"/>
    </a:accent3>
    <a:accent4>
      <a:srgbClr val="E40A38"/>
    </a:accent4>
    <a:accent5>
      <a:srgbClr val="550034"/>
    </a:accent5>
    <a:accent6>
      <a:srgbClr val="7FA2B1"/>
    </a:accent6>
    <a:hlink>
      <a:srgbClr val="004893"/>
    </a:hlink>
    <a:folHlink>
      <a:srgbClr val="9356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1454</Words>
  <Application>Microsoft Office PowerPoint</Application>
  <PresentationFormat>Экран (4:3)</PresentationFormat>
  <Paragraphs>208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ШАБЛОН_АХА_template_PPT_AXA_EN</vt:lpstr>
      <vt:lpstr>Программа КАСКО «Все Включено»</vt:lpstr>
      <vt:lpstr>Презентация PowerPoint</vt:lpstr>
      <vt:lpstr>Ограничения</vt:lpstr>
      <vt:lpstr>Ограничения</vt:lpstr>
      <vt:lpstr>Страховые риски</vt:lpstr>
      <vt:lpstr>Презентация PowerPoint</vt:lpstr>
      <vt:lpstr>Франшизы КАСКО «Все Включено»</vt:lpstr>
      <vt:lpstr>Территория страхования</vt:lpstr>
      <vt:lpstr>Ограничения страхования</vt:lpstr>
      <vt:lpstr>Особые условия для ТС в зависимости от производителя </vt:lpstr>
      <vt:lpstr>Условия оплаты</vt:lpstr>
      <vt:lpstr>Условия возмещения</vt:lpstr>
      <vt:lpstr>Презентация PowerPoint</vt:lpstr>
      <vt:lpstr>Исключения (когда АХА не выплачивает)</vt:lpstr>
      <vt:lpstr>Презентация PowerPoint</vt:lpstr>
      <vt:lpstr>Презентация PowerPoint</vt:lpstr>
      <vt:lpstr>Презентация PowerPoint</vt:lpstr>
      <vt:lpstr>Презентация PowerPoint</vt:lpstr>
      <vt:lpstr>Итак, почему АХА?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КАСКО «Все Включено»</dc:title>
  <dc:creator>Савченко Виталий (Vitaliy Savchenko)</dc:creator>
  <cp:lastModifiedBy>Melnyk Sergii Trokhymovych</cp:lastModifiedBy>
  <cp:revision>89</cp:revision>
  <cp:lastPrinted>2014-10-09T09:53:38Z</cp:lastPrinted>
  <dcterms:created xsi:type="dcterms:W3CDTF">2016-06-29T07:23:11Z</dcterms:created>
  <dcterms:modified xsi:type="dcterms:W3CDTF">2016-10-03T11:33:41Z</dcterms:modified>
</cp:coreProperties>
</file>