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3" r:id="rId6"/>
    <p:sldMasterId id="2147483665" r:id="rId7"/>
  </p:sldMasterIdLst>
  <p:notesMasterIdLst>
    <p:notesMasterId r:id="rId11"/>
  </p:notesMasterIdLst>
  <p:sldIdLst>
    <p:sldId id="259" r:id="rId8"/>
    <p:sldId id="260" r:id="rId9"/>
    <p:sldId id="261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islamova Iryna Sergiivna" initials="NIS" lastIdx="2" clrIdx="0">
    <p:extLst>
      <p:ext uri="{19B8F6BF-5375-455C-9EA6-DF929625EA0E}">
        <p15:presenceInfo xmlns:p15="http://schemas.microsoft.com/office/powerpoint/2012/main" userId="S-1-5-21-463165894-3900373238-2189711874-259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2DF"/>
    <a:srgbClr val="003A79"/>
    <a:srgbClr val="EC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1" autoAdjust="0"/>
    <p:restoredTop sz="93252" autoAdjust="0"/>
  </p:normalViewPr>
  <p:slideViewPr>
    <p:cSldViewPr>
      <p:cViewPr varScale="1">
        <p:scale>
          <a:sx n="99" d="100"/>
          <a:sy n="99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44999-6D2D-48D2-B26D-A1D8C4A50B50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040B-24D3-4E4D-8E29-5ECDBD02E8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8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040B-24D3-4E4D-8E29-5ECDBD02E88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36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040B-24D3-4E4D-8E29-5ECDBD02E88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6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024" y="242358"/>
            <a:ext cx="7772400" cy="545042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EC640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111125" y="787400"/>
            <a:ext cx="6645275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DC8401F7-9B51-43F1-BDE8-22CD01BFAF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598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EC64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2212563-05FA-41BD-A742-845245624306}" type="slidenum">
              <a:rPr lang="it-IT" altLang="it-IT">
                <a:latin typeface="Arial" charset="0"/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it-IT" altLang="it-IT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28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224BA01C-FE8D-48FB-B392-528E3F7E7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98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EC64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1A1688C-EE41-4CEC-AA77-50B951084D6D}" type="slidenum">
              <a:rPr lang="it-IT" altLang="it-IT">
                <a:latin typeface="Arial" charset="0"/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it-IT" altLang="it-IT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27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76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8463" y="366713"/>
            <a:ext cx="7772400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EC6400"/>
                </a:solidFill>
                <a:latin typeface="Century Gothic" pitchFamily="34" charset="0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398464" y="860425"/>
            <a:ext cx="6645275" cy="749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E5ADD7AC-00B9-44FF-9CF7-373BB99F65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EC6400"/>
                </a:solidFill>
                <a:latin typeface="Century Gothic" panose="020B0502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1A9CD8-5663-4230-B481-06F2C39511A3}" type="slidenum">
              <a:rPr lang="it-IT" altLang="it-IT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85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746B6572-BC16-4287-BEFB-BA3B509CC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EC6400"/>
                </a:solidFill>
                <a:latin typeface="Century Gothic" panose="020B0502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EA77CA-E480-4462-9C96-6F7F5FE7AFE7}" type="slidenum">
              <a:rPr lang="it-IT" altLang="it-IT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09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>
            <a:extLst>
              <a:ext uri="{FF2B5EF4-FFF2-40B4-BE49-F238E27FC236}">
                <a16:creationId xmlns:a16="http://schemas.microsoft.com/office/drawing/2014/main" id="{730CC9EA-367C-4201-A6EB-ADAADAAADEFF}"/>
              </a:ext>
            </a:extLst>
          </p:cNvPr>
          <p:cNvSpPr/>
          <p:nvPr/>
        </p:nvSpPr>
        <p:spPr>
          <a:xfrm rot="21015509" flipH="1" flipV="1">
            <a:off x="2308225" y="6278563"/>
            <a:ext cx="6797675" cy="1169987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769" h="1758889">
                <a:moveTo>
                  <a:pt x="17758" y="0"/>
                </a:moveTo>
                <a:lnTo>
                  <a:pt x="9037769" y="1751652"/>
                </a:lnTo>
                <a:lnTo>
                  <a:pt x="8974352" y="1758889"/>
                </a:lnTo>
                <a:lnTo>
                  <a:pt x="0" y="1757425"/>
                </a:lnTo>
                <a:lnTo>
                  <a:pt x="17758" y="0"/>
                </a:lnTo>
                <a:close/>
              </a:path>
            </a:pathLst>
          </a:custGeom>
          <a:solidFill>
            <a:srgbClr val="EC6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1027" name="Immagin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6376988"/>
            <a:ext cx="1965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96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95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5C8F6A6F-80EE-485B-8C39-1A2FB6C3CDB2}"/>
              </a:ext>
            </a:extLst>
          </p:cNvPr>
          <p:cNvSpPr/>
          <p:nvPr/>
        </p:nvSpPr>
        <p:spPr>
          <a:xfrm rot="20712638" flipH="1" flipV="1">
            <a:off x="4476750" y="6246813"/>
            <a:ext cx="4654550" cy="1209675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  <a:gd name="connsiteX0" fmla="*/ 213007 w 9233018"/>
              <a:gd name="connsiteY0" fmla="*/ 0 h 1758889"/>
              <a:gd name="connsiteX1" fmla="*/ 9233018 w 9233018"/>
              <a:gd name="connsiteY1" fmla="*/ 1751652 h 1758889"/>
              <a:gd name="connsiteX2" fmla="*/ 9169601 w 9233018"/>
              <a:gd name="connsiteY2" fmla="*/ 1758889 h 1758889"/>
              <a:gd name="connsiteX3" fmla="*/ -1 w 9233018"/>
              <a:gd name="connsiteY3" fmla="*/ 1720658 h 1758889"/>
              <a:gd name="connsiteX4" fmla="*/ 213007 w 9233018"/>
              <a:gd name="connsiteY4" fmla="*/ 0 h 1758889"/>
              <a:gd name="connsiteX0" fmla="*/ 213007 w 9233018"/>
              <a:gd name="connsiteY0" fmla="*/ 0 h 1798514"/>
              <a:gd name="connsiteX1" fmla="*/ 9233018 w 9233018"/>
              <a:gd name="connsiteY1" fmla="*/ 1751652 h 1798514"/>
              <a:gd name="connsiteX2" fmla="*/ 9218312 w 9233018"/>
              <a:gd name="connsiteY2" fmla="*/ 1798514 h 1798514"/>
              <a:gd name="connsiteX3" fmla="*/ -1 w 9233018"/>
              <a:gd name="connsiteY3" fmla="*/ 1720658 h 1798514"/>
              <a:gd name="connsiteX4" fmla="*/ 213007 w 9233018"/>
              <a:gd name="connsiteY4" fmla="*/ 0 h 1798514"/>
              <a:gd name="connsiteX0" fmla="*/ 213007 w 9232004"/>
              <a:gd name="connsiteY0" fmla="*/ 0 h 1801249"/>
              <a:gd name="connsiteX1" fmla="*/ 9232005 w 9232004"/>
              <a:gd name="connsiteY1" fmla="*/ 1801249 h 1801249"/>
              <a:gd name="connsiteX2" fmla="*/ 9218312 w 9232004"/>
              <a:gd name="connsiteY2" fmla="*/ 1798514 h 1801249"/>
              <a:gd name="connsiteX3" fmla="*/ -1 w 9232004"/>
              <a:gd name="connsiteY3" fmla="*/ 1720658 h 1801249"/>
              <a:gd name="connsiteX4" fmla="*/ 213007 w 9232004"/>
              <a:gd name="connsiteY4" fmla="*/ 0 h 1801249"/>
              <a:gd name="connsiteX0" fmla="*/ 186179 w 9205176"/>
              <a:gd name="connsiteY0" fmla="*/ 0 h 1801249"/>
              <a:gd name="connsiteX1" fmla="*/ 9205177 w 9205176"/>
              <a:gd name="connsiteY1" fmla="*/ 1801249 h 1801249"/>
              <a:gd name="connsiteX2" fmla="*/ 9191484 w 9205176"/>
              <a:gd name="connsiteY2" fmla="*/ 1798514 h 1801249"/>
              <a:gd name="connsiteX3" fmla="*/ 0 w 9205176"/>
              <a:gd name="connsiteY3" fmla="*/ 1543149 h 1801249"/>
              <a:gd name="connsiteX4" fmla="*/ 186179 w 9205176"/>
              <a:gd name="connsiteY4" fmla="*/ 0 h 1801249"/>
              <a:gd name="connsiteX0" fmla="*/ 186179 w 10167822"/>
              <a:gd name="connsiteY0" fmla="*/ 0 h 1992857"/>
              <a:gd name="connsiteX1" fmla="*/ 9205177 w 10167822"/>
              <a:gd name="connsiteY1" fmla="*/ 1801249 h 1992857"/>
              <a:gd name="connsiteX2" fmla="*/ 10167823 w 10167822"/>
              <a:gd name="connsiteY2" fmla="*/ 1992858 h 1992857"/>
              <a:gd name="connsiteX3" fmla="*/ 0 w 10167822"/>
              <a:gd name="connsiteY3" fmla="*/ 1543149 h 1992857"/>
              <a:gd name="connsiteX4" fmla="*/ 186179 w 10167822"/>
              <a:gd name="connsiteY4" fmla="*/ 0 h 1992857"/>
              <a:gd name="connsiteX0" fmla="*/ 126789 w 10108432"/>
              <a:gd name="connsiteY0" fmla="*/ 0 h 1992858"/>
              <a:gd name="connsiteX1" fmla="*/ 9145787 w 10108432"/>
              <a:gd name="connsiteY1" fmla="*/ 1801249 h 1992858"/>
              <a:gd name="connsiteX2" fmla="*/ 10108433 w 10108432"/>
              <a:gd name="connsiteY2" fmla="*/ 1992858 h 1992858"/>
              <a:gd name="connsiteX3" fmla="*/ 1 w 10108432"/>
              <a:gd name="connsiteY3" fmla="*/ 1383124 h 1992858"/>
              <a:gd name="connsiteX4" fmla="*/ 126789 w 10108432"/>
              <a:gd name="connsiteY4" fmla="*/ 0 h 1992858"/>
              <a:gd name="connsiteX0" fmla="*/ 238171 w 10108432"/>
              <a:gd name="connsiteY0" fmla="*/ -1 h 1970612"/>
              <a:gd name="connsiteX1" fmla="*/ 9145787 w 10108432"/>
              <a:gd name="connsiteY1" fmla="*/ 1779003 h 1970612"/>
              <a:gd name="connsiteX2" fmla="*/ 10108433 w 10108432"/>
              <a:gd name="connsiteY2" fmla="*/ 1970612 h 1970612"/>
              <a:gd name="connsiteX3" fmla="*/ 1 w 10108432"/>
              <a:gd name="connsiteY3" fmla="*/ 1360878 h 1970612"/>
              <a:gd name="connsiteX4" fmla="*/ 238171 w 10108432"/>
              <a:gd name="connsiteY4" fmla="*/ -1 h 1970612"/>
              <a:gd name="connsiteX0" fmla="*/ 170211 w 10040472"/>
              <a:gd name="connsiteY0" fmla="*/ 0 h 1970613"/>
              <a:gd name="connsiteX1" fmla="*/ 9077827 w 10040472"/>
              <a:gd name="connsiteY1" fmla="*/ 1779004 h 1970613"/>
              <a:gd name="connsiteX2" fmla="*/ 10040473 w 10040472"/>
              <a:gd name="connsiteY2" fmla="*/ 1970613 h 1970613"/>
              <a:gd name="connsiteX3" fmla="*/ -1 w 10040472"/>
              <a:gd name="connsiteY3" fmla="*/ 1365751 h 1970613"/>
              <a:gd name="connsiteX4" fmla="*/ 170211 w 10040472"/>
              <a:gd name="connsiteY4" fmla="*/ 0 h 1970613"/>
              <a:gd name="connsiteX0" fmla="*/ 170211 w 10394709"/>
              <a:gd name="connsiteY0" fmla="*/ 0 h 2055982"/>
              <a:gd name="connsiteX1" fmla="*/ 9077827 w 10394709"/>
              <a:gd name="connsiteY1" fmla="*/ 1779004 h 2055982"/>
              <a:gd name="connsiteX2" fmla="*/ 10394709 w 10394709"/>
              <a:gd name="connsiteY2" fmla="*/ 2055982 h 2055982"/>
              <a:gd name="connsiteX3" fmla="*/ -1 w 10394709"/>
              <a:gd name="connsiteY3" fmla="*/ 1365751 h 2055982"/>
              <a:gd name="connsiteX4" fmla="*/ 170211 w 10394709"/>
              <a:gd name="connsiteY4" fmla="*/ 0 h 2055982"/>
              <a:gd name="connsiteX0" fmla="*/ 170211 w 10399331"/>
              <a:gd name="connsiteY0" fmla="*/ 0 h 2043534"/>
              <a:gd name="connsiteX1" fmla="*/ 9077827 w 10399331"/>
              <a:gd name="connsiteY1" fmla="*/ 1779004 h 2043534"/>
              <a:gd name="connsiteX2" fmla="*/ 10399332 w 10399331"/>
              <a:gd name="connsiteY2" fmla="*/ 2043533 h 2043534"/>
              <a:gd name="connsiteX3" fmla="*/ -1 w 10399331"/>
              <a:gd name="connsiteY3" fmla="*/ 1365751 h 2043534"/>
              <a:gd name="connsiteX4" fmla="*/ 170211 w 10399331"/>
              <a:gd name="connsiteY4" fmla="*/ 0 h 2043534"/>
              <a:gd name="connsiteX0" fmla="*/ 170211 w 10585749"/>
              <a:gd name="connsiteY0" fmla="*/ 0 h 2047041"/>
              <a:gd name="connsiteX1" fmla="*/ 9077827 w 10585749"/>
              <a:gd name="connsiteY1" fmla="*/ 1779004 h 2047041"/>
              <a:gd name="connsiteX2" fmla="*/ 10585750 w 10585749"/>
              <a:gd name="connsiteY2" fmla="*/ 2047040 h 2047041"/>
              <a:gd name="connsiteX3" fmla="*/ -1 w 10585749"/>
              <a:gd name="connsiteY3" fmla="*/ 1365751 h 2047041"/>
              <a:gd name="connsiteX4" fmla="*/ 170211 w 10585749"/>
              <a:gd name="connsiteY4" fmla="*/ 0 h 2047041"/>
              <a:gd name="connsiteX0" fmla="*/ 170211 w 10585751"/>
              <a:gd name="connsiteY0" fmla="*/ 0 h 2047039"/>
              <a:gd name="connsiteX1" fmla="*/ 10585752 w 10585751"/>
              <a:gd name="connsiteY1" fmla="*/ 2047040 h 2047039"/>
              <a:gd name="connsiteX2" fmla="*/ 10585750 w 10585751"/>
              <a:gd name="connsiteY2" fmla="*/ 2047040 h 2047039"/>
              <a:gd name="connsiteX3" fmla="*/ -1 w 10585751"/>
              <a:gd name="connsiteY3" fmla="*/ 1365751 h 2047039"/>
              <a:gd name="connsiteX4" fmla="*/ 170211 w 10585751"/>
              <a:gd name="connsiteY4" fmla="*/ 0 h 2047039"/>
              <a:gd name="connsiteX0" fmla="*/ 155399 w 10585751"/>
              <a:gd name="connsiteY0" fmla="*/ 0 h 2017035"/>
              <a:gd name="connsiteX1" fmla="*/ 10585752 w 10585751"/>
              <a:gd name="connsiteY1" fmla="*/ 2017034 h 2017035"/>
              <a:gd name="connsiteX2" fmla="*/ 10585750 w 10585751"/>
              <a:gd name="connsiteY2" fmla="*/ 2017034 h 2017035"/>
              <a:gd name="connsiteX3" fmla="*/ -1 w 10585751"/>
              <a:gd name="connsiteY3" fmla="*/ 1335745 h 2017035"/>
              <a:gd name="connsiteX4" fmla="*/ 155399 w 10585751"/>
              <a:gd name="connsiteY4" fmla="*/ 0 h 201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5751" h="2017035">
                <a:moveTo>
                  <a:pt x="155399" y="0"/>
                </a:moveTo>
                <a:lnTo>
                  <a:pt x="10585752" y="2017034"/>
                </a:lnTo>
                <a:lnTo>
                  <a:pt x="10585750" y="2017034"/>
                </a:lnTo>
                <a:lnTo>
                  <a:pt x="-1" y="1335745"/>
                </a:lnTo>
                <a:lnTo>
                  <a:pt x="155399" y="0"/>
                </a:lnTo>
                <a:close/>
              </a:path>
            </a:pathLst>
          </a:custGeom>
          <a:solidFill>
            <a:srgbClr val="EC6400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1027" name="Group 6">
            <a:extLst>
              <a:ext uri="{FF2B5EF4-FFF2-40B4-BE49-F238E27FC236}">
                <a16:creationId xmlns:a16="http://schemas.microsoft.com/office/drawing/2014/main" id="{CB41ED6A-FACB-4770-96B4-E0E7CCED5A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21550" y="6469063"/>
            <a:ext cx="1547813" cy="174625"/>
            <a:chOff x="4164" y="4023"/>
            <a:chExt cx="1297" cy="146"/>
          </a:xfrm>
        </p:grpSpPr>
        <p:sp>
          <p:nvSpPr>
            <p:cNvPr id="1028" name="Freeform 7">
              <a:extLst>
                <a:ext uri="{FF2B5EF4-FFF2-40B4-BE49-F238E27FC236}">
                  <a16:creationId xmlns:a16="http://schemas.microsoft.com/office/drawing/2014/main" id="{7FF98C9C-280B-4924-9903-E82468F59F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99" y="4043"/>
              <a:ext cx="102" cy="108"/>
            </a:xfrm>
            <a:custGeom>
              <a:avLst/>
              <a:gdLst>
                <a:gd name="T0" fmla="*/ 51 w 204"/>
                <a:gd name="T1" fmla="*/ 0 h 216"/>
                <a:gd name="T2" fmla="*/ 38 w 204"/>
                <a:gd name="T3" fmla="*/ 2 h 216"/>
                <a:gd name="T4" fmla="*/ 28 w 204"/>
                <a:gd name="T5" fmla="*/ 6 h 216"/>
                <a:gd name="T6" fmla="*/ 19 w 204"/>
                <a:gd name="T7" fmla="*/ 11 h 216"/>
                <a:gd name="T8" fmla="*/ 12 w 204"/>
                <a:gd name="T9" fmla="*/ 19 h 216"/>
                <a:gd name="T10" fmla="*/ 6 w 204"/>
                <a:gd name="T11" fmla="*/ 27 h 216"/>
                <a:gd name="T12" fmla="*/ 0 w 204"/>
                <a:gd name="T13" fmla="*/ 45 h 216"/>
                <a:gd name="T14" fmla="*/ 0 w 204"/>
                <a:gd name="T15" fmla="*/ 55 h 216"/>
                <a:gd name="T16" fmla="*/ 3 w 204"/>
                <a:gd name="T17" fmla="*/ 73 h 216"/>
                <a:gd name="T18" fmla="*/ 9 w 204"/>
                <a:gd name="T19" fmla="*/ 87 h 216"/>
                <a:gd name="T20" fmla="*/ 15 w 204"/>
                <a:gd name="T21" fmla="*/ 94 h 216"/>
                <a:gd name="T22" fmla="*/ 22 w 204"/>
                <a:gd name="T23" fmla="*/ 100 h 216"/>
                <a:gd name="T24" fmla="*/ 32 w 204"/>
                <a:gd name="T25" fmla="*/ 105 h 216"/>
                <a:gd name="T26" fmla="*/ 44 w 204"/>
                <a:gd name="T27" fmla="*/ 108 h 216"/>
                <a:gd name="T28" fmla="*/ 51 w 204"/>
                <a:gd name="T29" fmla="*/ 108 h 216"/>
                <a:gd name="T30" fmla="*/ 62 w 204"/>
                <a:gd name="T31" fmla="*/ 107 h 216"/>
                <a:gd name="T32" fmla="*/ 72 w 204"/>
                <a:gd name="T33" fmla="*/ 104 h 216"/>
                <a:gd name="T34" fmla="*/ 80 w 204"/>
                <a:gd name="T35" fmla="*/ 99 h 216"/>
                <a:gd name="T36" fmla="*/ 88 w 204"/>
                <a:gd name="T37" fmla="*/ 92 h 216"/>
                <a:gd name="T38" fmla="*/ 94 w 204"/>
                <a:gd name="T39" fmla="*/ 84 h 216"/>
                <a:gd name="T40" fmla="*/ 99 w 204"/>
                <a:gd name="T41" fmla="*/ 74 h 216"/>
                <a:gd name="T42" fmla="*/ 101 w 204"/>
                <a:gd name="T43" fmla="*/ 63 h 216"/>
                <a:gd name="T44" fmla="*/ 102 w 204"/>
                <a:gd name="T45" fmla="*/ 52 h 216"/>
                <a:gd name="T46" fmla="*/ 102 w 204"/>
                <a:gd name="T47" fmla="*/ 46 h 216"/>
                <a:gd name="T48" fmla="*/ 100 w 204"/>
                <a:gd name="T49" fmla="*/ 36 h 216"/>
                <a:gd name="T50" fmla="*/ 96 w 204"/>
                <a:gd name="T51" fmla="*/ 26 h 216"/>
                <a:gd name="T52" fmla="*/ 92 w 204"/>
                <a:gd name="T53" fmla="*/ 18 h 216"/>
                <a:gd name="T54" fmla="*/ 85 w 204"/>
                <a:gd name="T55" fmla="*/ 11 h 216"/>
                <a:gd name="T56" fmla="*/ 77 w 204"/>
                <a:gd name="T57" fmla="*/ 6 h 216"/>
                <a:gd name="T58" fmla="*/ 68 w 204"/>
                <a:gd name="T59" fmla="*/ 3 h 216"/>
                <a:gd name="T60" fmla="*/ 57 w 204"/>
                <a:gd name="T61" fmla="*/ 0 h 216"/>
                <a:gd name="T62" fmla="*/ 51 w 204"/>
                <a:gd name="T63" fmla="*/ 0 h 216"/>
                <a:gd name="T64" fmla="*/ 55 w 204"/>
                <a:gd name="T65" fmla="*/ 101 h 216"/>
                <a:gd name="T66" fmla="*/ 47 w 204"/>
                <a:gd name="T67" fmla="*/ 100 h 216"/>
                <a:gd name="T68" fmla="*/ 40 w 204"/>
                <a:gd name="T69" fmla="*/ 97 h 216"/>
                <a:gd name="T70" fmla="*/ 34 w 204"/>
                <a:gd name="T71" fmla="*/ 92 h 216"/>
                <a:gd name="T72" fmla="*/ 25 w 204"/>
                <a:gd name="T73" fmla="*/ 78 h 216"/>
                <a:gd name="T74" fmla="*/ 19 w 204"/>
                <a:gd name="T75" fmla="*/ 61 h 216"/>
                <a:gd name="T76" fmla="*/ 19 w 204"/>
                <a:gd name="T77" fmla="*/ 50 h 216"/>
                <a:gd name="T78" fmla="*/ 22 w 204"/>
                <a:gd name="T79" fmla="*/ 29 h 216"/>
                <a:gd name="T80" fmla="*/ 28 w 204"/>
                <a:gd name="T81" fmla="*/ 16 h 216"/>
                <a:gd name="T82" fmla="*/ 38 w 204"/>
                <a:gd name="T83" fmla="*/ 10 h 216"/>
                <a:gd name="T84" fmla="*/ 48 w 204"/>
                <a:gd name="T85" fmla="*/ 7 h 216"/>
                <a:gd name="T86" fmla="*/ 55 w 204"/>
                <a:gd name="T87" fmla="*/ 8 h 216"/>
                <a:gd name="T88" fmla="*/ 67 w 204"/>
                <a:gd name="T89" fmla="*/ 15 h 216"/>
                <a:gd name="T90" fmla="*/ 77 w 204"/>
                <a:gd name="T91" fmla="*/ 28 h 216"/>
                <a:gd name="T92" fmla="*/ 82 w 204"/>
                <a:gd name="T93" fmla="*/ 46 h 216"/>
                <a:gd name="T94" fmla="*/ 83 w 204"/>
                <a:gd name="T95" fmla="*/ 57 h 216"/>
                <a:gd name="T96" fmla="*/ 82 w 204"/>
                <a:gd name="T97" fmla="*/ 70 h 216"/>
                <a:gd name="T98" fmla="*/ 80 w 204"/>
                <a:gd name="T99" fmla="*/ 81 h 216"/>
                <a:gd name="T100" fmla="*/ 76 w 204"/>
                <a:gd name="T101" fmla="*/ 88 h 216"/>
                <a:gd name="T102" fmla="*/ 67 w 204"/>
                <a:gd name="T103" fmla="*/ 97 h 216"/>
                <a:gd name="T104" fmla="*/ 59 w 204"/>
                <a:gd name="T105" fmla="*/ 100 h 216"/>
                <a:gd name="T106" fmla="*/ 55 w 204"/>
                <a:gd name="T107" fmla="*/ 101 h 2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4" h="216">
                  <a:moveTo>
                    <a:pt x="102" y="0"/>
                  </a:moveTo>
                  <a:lnTo>
                    <a:pt x="102" y="0"/>
                  </a:lnTo>
                  <a:lnTo>
                    <a:pt x="88" y="2"/>
                  </a:lnTo>
                  <a:lnTo>
                    <a:pt x="76" y="3"/>
                  </a:lnTo>
                  <a:lnTo>
                    <a:pt x="66" y="6"/>
                  </a:lnTo>
                  <a:lnTo>
                    <a:pt x="55" y="11"/>
                  </a:lnTo>
                  <a:lnTo>
                    <a:pt x="46" y="16"/>
                  </a:lnTo>
                  <a:lnTo>
                    <a:pt x="37" y="22"/>
                  </a:lnTo>
                  <a:lnTo>
                    <a:pt x="29" y="29"/>
                  </a:lnTo>
                  <a:lnTo>
                    <a:pt x="23" y="37"/>
                  </a:lnTo>
                  <a:lnTo>
                    <a:pt x="17" y="45"/>
                  </a:lnTo>
                  <a:lnTo>
                    <a:pt x="12" y="54"/>
                  </a:lnTo>
                  <a:lnTo>
                    <a:pt x="5" y="72"/>
                  </a:lnTo>
                  <a:lnTo>
                    <a:pt x="0" y="90"/>
                  </a:lnTo>
                  <a:lnTo>
                    <a:pt x="0" y="109"/>
                  </a:lnTo>
                  <a:lnTo>
                    <a:pt x="0" y="127"/>
                  </a:lnTo>
                  <a:lnTo>
                    <a:pt x="5" y="145"/>
                  </a:lnTo>
                  <a:lnTo>
                    <a:pt x="12" y="164"/>
                  </a:lnTo>
                  <a:lnTo>
                    <a:pt x="17" y="173"/>
                  </a:lnTo>
                  <a:lnTo>
                    <a:pt x="23" y="181"/>
                  </a:lnTo>
                  <a:lnTo>
                    <a:pt x="29" y="188"/>
                  </a:lnTo>
                  <a:lnTo>
                    <a:pt x="37" y="194"/>
                  </a:lnTo>
                  <a:lnTo>
                    <a:pt x="44" y="200"/>
                  </a:lnTo>
                  <a:lnTo>
                    <a:pt x="53" y="207"/>
                  </a:lnTo>
                  <a:lnTo>
                    <a:pt x="64" y="210"/>
                  </a:lnTo>
                  <a:lnTo>
                    <a:pt x="75" y="213"/>
                  </a:lnTo>
                  <a:lnTo>
                    <a:pt x="87" y="216"/>
                  </a:lnTo>
                  <a:lnTo>
                    <a:pt x="101" y="216"/>
                  </a:lnTo>
                  <a:lnTo>
                    <a:pt x="111" y="216"/>
                  </a:lnTo>
                  <a:lnTo>
                    <a:pt x="123" y="214"/>
                  </a:lnTo>
                  <a:lnTo>
                    <a:pt x="133" y="211"/>
                  </a:lnTo>
                  <a:lnTo>
                    <a:pt x="143" y="207"/>
                  </a:lnTo>
                  <a:lnTo>
                    <a:pt x="152" y="202"/>
                  </a:lnTo>
                  <a:lnTo>
                    <a:pt x="160" y="197"/>
                  </a:lnTo>
                  <a:lnTo>
                    <a:pt x="169" y="190"/>
                  </a:lnTo>
                  <a:lnTo>
                    <a:pt x="175" y="184"/>
                  </a:lnTo>
                  <a:lnTo>
                    <a:pt x="181" y="176"/>
                  </a:lnTo>
                  <a:lnTo>
                    <a:pt x="188" y="167"/>
                  </a:lnTo>
                  <a:lnTo>
                    <a:pt x="192" y="158"/>
                  </a:lnTo>
                  <a:lnTo>
                    <a:pt x="197" y="147"/>
                  </a:lnTo>
                  <a:lnTo>
                    <a:pt x="200" y="138"/>
                  </a:lnTo>
                  <a:lnTo>
                    <a:pt x="201" y="126"/>
                  </a:lnTo>
                  <a:lnTo>
                    <a:pt x="203" y="115"/>
                  </a:lnTo>
                  <a:lnTo>
                    <a:pt x="204" y="103"/>
                  </a:lnTo>
                  <a:lnTo>
                    <a:pt x="203" y="92"/>
                  </a:lnTo>
                  <a:lnTo>
                    <a:pt x="201" y="81"/>
                  </a:lnTo>
                  <a:lnTo>
                    <a:pt x="200" y="71"/>
                  </a:lnTo>
                  <a:lnTo>
                    <a:pt x="197" y="61"/>
                  </a:lnTo>
                  <a:lnTo>
                    <a:pt x="192" y="52"/>
                  </a:lnTo>
                  <a:lnTo>
                    <a:pt x="188" y="43"/>
                  </a:lnTo>
                  <a:lnTo>
                    <a:pt x="183" y="35"/>
                  </a:lnTo>
                  <a:lnTo>
                    <a:pt x="177" y="28"/>
                  </a:lnTo>
                  <a:lnTo>
                    <a:pt x="169" y="22"/>
                  </a:lnTo>
                  <a:lnTo>
                    <a:pt x="162" y="17"/>
                  </a:lnTo>
                  <a:lnTo>
                    <a:pt x="154" y="11"/>
                  </a:lnTo>
                  <a:lnTo>
                    <a:pt x="145" y="8"/>
                  </a:lnTo>
                  <a:lnTo>
                    <a:pt x="136" y="5"/>
                  </a:lnTo>
                  <a:lnTo>
                    <a:pt x="125" y="2"/>
                  </a:lnTo>
                  <a:lnTo>
                    <a:pt x="114" y="0"/>
                  </a:lnTo>
                  <a:lnTo>
                    <a:pt x="102" y="0"/>
                  </a:lnTo>
                  <a:close/>
                  <a:moveTo>
                    <a:pt x="110" y="202"/>
                  </a:moveTo>
                  <a:lnTo>
                    <a:pt x="110" y="202"/>
                  </a:lnTo>
                  <a:lnTo>
                    <a:pt x="102" y="200"/>
                  </a:lnTo>
                  <a:lnTo>
                    <a:pt x="93" y="199"/>
                  </a:lnTo>
                  <a:lnTo>
                    <a:pt x="87" y="197"/>
                  </a:lnTo>
                  <a:lnTo>
                    <a:pt x="79" y="193"/>
                  </a:lnTo>
                  <a:lnTo>
                    <a:pt x="73" y="190"/>
                  </a:lnTo>
                  <a:lnTo>
                    <a:pt x="67" y="184"/>
                  </a:lnTo>
                  <a:lnTo>
                    <a:pt x="56" y="171"/>
                  </a:lnTo>
                  <a:lnTo>
                    <a:pt x="49" y="156"/>
                  </a:lnTo>
                  <a:lnTo>
                    <a:pt x="43" y="139"/>
                  </a:lnTo>
                  <a:lnTo>
                    <a:pt x="38" y="121"/>
                  </a:lnTo>
                  <a:lnTo>
                    <a:pt x="37" y="100"/>
                  </a:lnTo>
                  <a:lnTo>
                    <a:pt x="38" y="77"/>
                  </a:lnTo>
                  <a:lnTo>
                    <a:pt x="43" y="58"/>
                  </a:lnTo>
                  <a:lnTo>
                    <a:pt x="49" y="43"/>
                  </a:lnTo>
                  <a:lnTo>
                    <a:pt x="56" y="32"/>
                  </a:lnTo>
                  <a:lnTo>
                    <a:pt x="66" y="23"/>
                  </a:lnTo>
                  <a:lnTo>
                    <a:pt x="75" y="19"/>
                  </a:lnTo>
                  <a:lnTo>
                    <a:pt x="85" y="16"/>
                  </a:lnTo>
                  <a:lnTo>
                    <a:pt x="96" y="14"/>
                  </a:lnTo>
                  <a:lnTo>
                    <a:pt x="110" y="16"/>
                  </a:lnTo>
                  <a:lnTo>
                    <a:pt x="123" y="22"/>
                  </a:lnTo>
                  <a:lnTo>
                    <a:pt x="134" y="29"/>
                  </a:lnTo>
                  <a:lnTo>
                    <a:pt x="145" y="41"/>
                  </a:lnTo>
                  <a:lnTo>
                    <a:pt x="154" y="55"/>
                  </a:lnTo>
                  <a:lnTo>
                    <a:pt x="160" y="72"/>
                  </a:lnTo>
                  <a:lnTo>
                    <a:pt x="163" y="92"/>
                  </a:lnTo>
                  <a:lnTo>
                    <a:pt x="165" y="113"/>
                  </a:lnTo>
                  <a:lnTo>
                    <a:pt x="165" y="127"/>
                  </a:lnTo>
                  <a:lnTo>
                    <a:pt x="163" y="139"/>
                  </a:lnTo>
                  <a:lnTo>
                    <a:pt x="162" y="150"/>
                  </a:lnTo>
                  <a:lnTo>
                    <a:pt x="159" y="161"/>
                  </a:lnTo>
                  <a:lnTo>
                    <a:pt x="155" y="168"/>
                  </a:lnTo>
                  <a:lnTo>
                    <a:pt x="152" y="176"/>
                  </a:lnTo>
                  <a:lnTo>
                    <a:pt x="143" y="187"/>
                  </a:lnTo>
                  <a:lnTo>
                    <a:pt x="134" y="194"/>
                  </a:lnTo>
                  <a:lnTo>
                    <a:pt x="125" y="199"/>
                  </a:lnTo>
                  <a:lnTo>
                    <a:pt x="117" y="200"/>
                  </a:lnTo>
                  <a:lnTo>
                    <a:pt x="11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29" name="Freeform 8">
              <a:extLst>
                <a:ext uri="{FF2B5EF4-FFF2-40B4-BE49-F238E27FC236}">
                  <a16:creationId xmlns:a16="http://schemas.microsoft.com/office/drawing/2014/main" id="{362FAF07-0DE1-466C-8BCC-81EA683C4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33" y="4043"/>
              <a:ext cx="67" cy="108"/>
            </a:xfrm>
            <a:custGeom>
              <a:avLst/>
              <a:gdLst>
                <a:gd name="T0" fmla="*/ 34 w 131"/>
                <a:gd name="T1" fmla="*/ 108 h 216"/>
                <a:gd name="T2" fmla="*/ 52 w 131"/>
                <a:gd name="T3" fmla="*/ 103 h 216"/>
                <a:gd name="T4" fmla="*/ 59 w 131"/>
                <a:gd name="T5" fmla="*/ 97 h 216"/>
                <a:gd name="T6" fmla="*/ 65 w 131"/>
                <a:gd name="T7" fmla="*/ 88 h 216"/>
                <a:gd name="T8" fmla="*/ 67 w 131"/>
                <a:gd name="T9" fmla="*/ 79 h 216"/>
                <a:gd name="T10" fmla="*/ 63 w 131"/>
                <a:gd name="T11" fmla="*/ 65 h 216"/>
                <a:gd name="T12" fmla="*/ 52 w 131"/>
                <a:gd name="T13" fmla="*/ 53 h 216"/>
                <a:gd name="T14" fmla="*/ 35 w 131"/>
                <a:gd name="T15" fmla="*/ 41 h 216"/>
                <a:gd name="T16" fmla="*/ 18 w 131"/>
                <a:gd name="T17" fmla="*/ 26 h 216"/>
                <a:gd name="T18" fmla="*/ 17 w 131"/>
                <a:gd name="T19" fmla="*/ 18 h 216"/>
                <a:gd name="T20" fmla="*/ 22 w 131"/>
                <a:gd name="T21" fmla="*/ 11 h 216"/>
                <a:gd name="T22" fmla="*/ 31 w 131"/>
                <a:gd name="T23" fmla="*/ 7 h 216"/>
                <a:gd name="T24" fmla="*/ 43 w 131"/>
                <a:gd name="T25" fmla="*/ 7 h 216"/>
                <a:gd name="T26" fmla="*/ 54 w 131"/>
                <a:gd name="T27" fmla="*/ 13 h 216"/>
                <a:gd name="T28" fmla="*/ 57 w 131"/>
                <a:gd name="T29" fmla="*/ 19 h 216"/>
                <a:gd name="T30" fmla="*/ 58 w 131"/>
                <a:gd name="T31" fmla="*/ 25 h 216"/>
                <a:gd name="T32" fmla="*/ 61 w 131"/>
                <a:gd name="T33" fmla="*/ 25 h 216"/>
                <a:gd name="T34" fmla="*/ 61 w 131"/>
                <a:gd name="T35" fmla="*/ 21 h 216"/>
                <a:gd name="T36" fmla="*/ 61 w 131"/>
                <a:gd name="T37" fmla="*/ 4 h 216"/>
                <a:gd name="T38" fmla="*/ 59 w 131"/>
                <a:gd name="T39" fmla="*/ 3 h 216"/>
                <a:gd name="T40" fmla="*/ 37 w 131"/>
                <a:gd name="T41" fmla="*/ 0 h 216"/>
                <a:gd name="T42" fmla="*/ 23 w 131"/>
                <a:gd name="T43" fmla="*/ 3 h 216"/>
                <a:gd name="T44" fmla="*/ 7 w 131"/>
                <a:gd name="T45" fmla="*/ 12 h 216"/>
                <a:gd name="T46" fmla="*/ 2 w 131"/>
                <a:gd name="T47" fmla="*/ 26 h 216"/>
                <a:gd name="T48" fmla="*/ 3 w 131"/>
                <a:gd name="T49" fmla="*/ 35 h 216"/>
                <a:gd name="T50" fmla="*/ 10 w 131"/>
                <a:gd name="T51" fmla="*/ 47 h 216"/>
                <a:gd name="T52" fmla="*/ 26 w 131"/>
                <a:gd name="T53" fmla="*/ 59 h 216"/>
                <a:gd name="T54" fmla="*/ 42 w 131"/>
                <a:gd name="T55" fmla="*/ 71 h 216"/>
                <a:gd name="T56" fmla="*/ 48 w 131"/>
                <a:gd name="T57" fmla="*/ 78 h 216"/>
                <a:gd name="T58" fmla="*/ 50 w 131"/>
                <a:gd name="T59" fmla="*/ 86 h 216"/>
                <a:gd name="T60" fmla="*/ 48 w 131"/>
                <a:gd name="T61" fmla="*/ 94 h 216"/>
                <a:gd name="T62" fmla="*/ 38 w 131"/>
                <a:gd name="T63" fmla="*/ 100 h 216"/>
                <a:gd name="T64" fmla="*/ 29 w 131"/>
                <a:gd name="T65" fmla="*/ 102 h 216"/>
                <a:gd name="T66" fmla="*/ 15 w 131"/>
                <a:gd name="T67" fmla="*/ 99 h 216"/>
                <a:gd name="T68" fmla="*/ 7 w 131"/>
                <a:gd name="T69" fmla="*/ 91 h 216"/>
                <a:gd name="T70" fmla="*/ 5 w 131"/>
                <a:gd name="T71" fmla="*/ 84 h 216"/>
                <a:gd name="T72" fmla="*/ 4 w 131"/>
                <a:gd name="T73" fmla="*/ 79 h 216"/>
                <a:gd name="T74" fmla="*/ 3 w 131"/>
                <a:gd name="T75" fmla="*/ 78 h 216"/>
                <a:gd name="T76" fmla="*/ 1 w 131"/>
                <a:gd name="T77" fmla="*/ 82 h 216"/>
                <a:gd name="T78" fmla="*/ 0 w 131"/>
                <a:gd name="T79" fmla="*/ 100 h 216"/>
                <a:gd name="T80" fmla="*/ 1 w 131"/>
                <a:gd name="T81" fmla="*/ 104 h 216"/>
                <a:gd name="T82" fmla="*/ 3 w 131"/>
                <a:gd name="T83" fmla="*/ 105 h 216"/>
                <a:gd name="T84" fmla="*/ 20 w 131"/>
                <a:gd name="T85" fmla="*/ 108 h 2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216">
                  <a:moveTo>
                    <a:pt x="53" y="216"/>
                  </a:moveTo>
                  <a:lnTo>
                    <a:pt x="53" y="216"/>
                  </a:lnTo>
                  <a:lnTo>
                    <a:pt x="66" y="216"/>
                  </a:lnTo>
                  <a:lnTo>
                    <a:pt x="78" y="214"/>
                  </a:lnTo>
                  <a:lnTo>
                    <a:pt x="90" y="211"/>
                  </a:lnTo>
                  <a:lnTo>
                    <a:pt x="102" y="205"/>
                  </a:lnTo>
                  <a:lnTo>
                    <a:pt x="110" y="200"/>
                  </a:lnTo>
                  <a:lnTo>
                    <a:pt x="116" y="194"/>
                  </a:lnTo>
                  <a:lnTo>
                    <a:pt x="122" y="188"/>
                  </a:lnTo>
                  <a:lnTo>
                    <a:pt x="125" y="182"/>
                  </a:lnTo>
                  <a:lnTo>
                    <a:pt x="128" y="176"/>
                  </a:lnTo>
                  <a:lnTo>
                    <a:pt x="130" y="170"/>
                  </a:lnTo>
                  <a:lnTo>
                    <a:pt x="131" y="158"/>
                  </a:lnTo>
                  <a:lnTo>
                    <a:pt x="130" y="149"/>
                  </a:lnTo>
                  <a:lnTo>
                    <a:pt x="127" y="139"/>
                  </a:lnTo>
                  <a:lnTo>
                    <a:pt x="123" y="130"/>
                  </a:lnTo>
                  <a:lnTo>
                    <a:pt x="117" y="123"/>
                  </a:lnTo>
                  <a:lnTo>
                    <a:pt x="111" y="113"/>
                  </a:lnTo>
                  <a:lnTo>
                    <a:pt x="102" y="106"/>
                  </a:lnTo>
                  <a:lnTo>
                    <a:pt x="76" y="87"/>
                  </a:lnTo>
                  <a:lnTo>
                    <a:pt x="69" y="81"/>
                  </a:lnTo>
                  <a:lnTo>
                    <a:pt x="52" y="69"/>
                  </a:lnTo>
                  <a:lnTo>
                    <a:pt x="41" y="60"/>
                  </a:lnTo>
                  <a:lnTo>
                    <a:pt x="35" y="51"/>
                  </a:lnTo>
                  <a:lnTo>
                    <a:pt x="33" y="41"/>
                  </a:lnTo>
                  <a:lnTo>
                    <a:pt x="33" y="35"/>
                  </a:lnTo>
                  <a:lnTo>
                    <a:pt x="35" y="31"/>
                  </a:lnTo>
                  <a:lnTo>
                    <a:pt x="38" y="25"/>
                  </a:lnTo>
                  <a:lnTo>
                    <a:pt x="43" y="22"/>
                  </a:lnTo>
                  <a:lnTo>
                    <a:pt x="47" y="19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93" y="19"/>
                  </a:lnTo>
                  <a:lnTo>
                    <a:pt x="101" y="23"/>
                  </a:lnTo>
                  <a:lnTo>
                    <a:pt x="105" y="26"/>
                  </a:lnTo>
                  <a:lnTo>
                    <a:pt x="108" y="32"/>
                  </a:lnTo>
                  <a:lnTo>
                    <a:pt x="111" y="37"/>
                  </a:lnTo>
                  <a:lnTo>
                    <a:pt x="113" y="45"/>
                  </a:lnTo>
                  <a:lnTo>
                    <a:pt x="114" y="49"/>
                  </a:lnTo>
                  <a:lnTo>
                    <a:pt x="117" y="49"/>
                  </a:lnTo>
                  <a:lnTo>
                    <a:pt x="119" y="49"/>
                  </a:lnTo>
                  <a:lnTo>
                    <a:pt x="119" y="48"/>
                  </a:lnTo>
                  <a:lnTo>
                    <a:pt x="120" y="41"/>
                  </a:lnTo>
                  <a:lnTo>
                    <a:pt x="120" y="19"/>
                  </a:lnTo>
                  <a:lnTo>
                    <a:pt x="120" y="8"/>
                  </a:lnTo>
                  <a:lnTo>
                    <a:pt x="119" y="6"/>
                  </a:lnTo>
                  <a:lnTo>
                    <a:pt x="116" y="5"/>
                  </a:lnTo>
                  <a:lnTo>
                    <a:pt x="99" y="2"/>
                  </a:lnTo>
                  <a:lnTo>
                    <a:pt x="88" y="2"/>
                  </a:lnTo>
                  <a:lnTo>
                    <a:pt x="73" y="0"/>
                  </a:lnTo>
                  <a:lnTo>
                    <a:pt x="58" y="2"/>
                  </a:lnTo>
                  <a:lnTo>
                    <a:pt x="44" y="5"/>
                  </a:lnTo>
                  <a:lnTo>
                    <a:pt x="32" y="9"/>
                  </a:lnTo>
                  <a:lnTo>
                    <a:pt x="21" y="16"/>
                  </a:lnTo>
                  <a:lnTo>
                    <a:pt x="14" y="23"/>
                  </a:lnTo>
                  <a:lnTo>
                    <a:pt x="8" y="32"/>
                  </a:lnTo>
                  <a:lnTo>
                    <a:pt x="3" y="41"/>
                  </a:lnTo>
                  <a:lnTo>
                    <a:pt x="3" y="52"/>
                  </a:lnTo>
                  <a:lnTo>
                    <a:pt x="3" y="61"/>
                  </a:lnTo>
                  <a:lnTo>
                    <a:pt x="6" y="69"/>
                  </a:lnTo>
                  <a:lnTo>
                    <a:pt x="9" y="77"/>
                  </a:lnTo>
                  <a:lnTo>
                    <a:pt x="14" y="84"/>
                  </a:lnTo>
                  <a:lnTo>
                    <a:pt x="20" y="93"/>
                  </a:lnTo>
                  <a:lnTo>
                    <a:pt x="29" y="101"/>
                  </a:lnTo>
                  <a:lnTo>
                    <a:pt x="38" y="109"/>
                  </a:lnTo>
                  <a:lnTo>
                    <a:pt x="50" y="118"/>
                  </a:lnTo>
                  <a:lnTo>
                    <a:pt x="66" y="127"/>
                  </a:lnTo>
                  <a:lnTo>
                    <a:pt x="82" y="141"/>
                  </a:lnTo>
                  <a:lnTo>
                    <a:pt x="87" y="145"/>
                  </a:lnTo>
                  <a:lnTo>
                    <a:pt x="91" y="152"/>
                  </a:lnTo>
                  <a:lnTo>
                    <a:pt x="94" y="156"/>
                  </a:lnTo>
                  <a:lnTo>
                    <a:pt x="96" y="162"/>
                  </a:lnTo>
                  <a:lnTo>
                    <a:pt x="98" y="171"/>
                  </a:lnTo>
                  <a:lnTo>
                    <a:pt x="98" y="178"/>
                  </a:lnTo>
                  <a:lnTo>
                    <a:pt x="96" y="184"/>
                  </a:lnTo>
                  <a:lnTo>
                    <a:pt x="93" y="188"/>
                  </a:lnTo>
                  <a:lnTo>
                    <a:pt x="88" y="193"/>
                  </a:lnTo>
                  <a:lnTo>
                    <a:pt x="82" y="197"/>
                  </a:lnTo>
                  <a:lnTo>
                    <a:pt x="75" y="200"/>
                  </a:lnTo>
                  <a:lnTo>
                    <a:pt x="67" y="202"/>
                  </a:lnTo>
                  <a:lnTo>
                    <a:pt x="56" y="204"/>
                  </a:lnTo>
                  <a:lnTo>
                    <a:pt x="43" y="202"/>
                  </a:lnTo>
                  <a:lnTo>
                    <a:pt x="35" y="200"/>
                  </a:lnTo>
                  <a:lnTo>
                    <a:pt x="29" y="197"/>
                  </a:lnTo>
                  <a:lnTo>
                    <a:pt x="23" y="193"/>
                  </a:lnTo>
                  <a:lnTo>
                    <a:pt x="18" y="188"/>
                  </a:lnTo>
                  <a:lnTo>
                    <a:pt x="14" y="182"/>
                  </a:lnTo>
                  <a:lnTo>
                    <a:pt x="11" y="176"/>
                  </a:lnTo>
                  <a:lnTo>
                    <a:pt x="9" y="168"/>
                  </a:lnTo>
                  <a:lnTo>
                    <a:pt x="8" y="161"/>
                  </a:lnTo>
                  <a:lnTo>
                    <a:pt x="8" y="158"/>
                  </a:lnTo>
                  <a:lnTo>
                    <a:pt x="6" y="158"/>
                  </a:lnTo>
                  <a:lnTo>
                    <a:pt x="5" y="156"/>
                  </a:lnTo>
                  <a:lnTo>
                    <a:pt x="3" y="158"/>
                  </a:lnTo>
                  <a:lnTo>
                    <a:pt x="1" y="159"/>
                  </a:lnTo>
                  <a:lnTo>
                    <a:pt x="1" y="164"/>
                  </a:lnTo>
                  <a:lnTo>
                    <a:pt x="0" y="178"/>
                  </a:lnTo>
                  <a:lnTo>
                    <a:pt x="0" y="200"/>
                  </a:lnTo>
                  <a:lnTo>
                    <a:pt x="0" y="204"/>
                  </a:lnTo>
                  <a:lnTo>
                    <a:pt x="1" y="207"/>
                  </a:lnTo>
                  <a:lnTo>
                    <a:pt x="3" y="208"/>
                  </a:lnTo>
                  <a:lnTo>
                    <a:pt x="6" y="210"/>
                  </a:lnTo>
                  <a:lnTo>
                    <a:pt x="17" y="213"/>
                  </a:lnTo>
                  <a:lnTo>
                    <a:pt x="27" y="214"/>
                  </a:lnTo>
                  <a:lnTo>
                    <a:pt x="40" y="216"/>
                  </a:lnTo>
                  <a:lnTo>
                    <a:pt x="53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0" name="Freeform 9">
              <a:extLst>
                <a:ext uri="{FF2B5EF4-FFF2-40B4-BE49-F238E27FC236}">
                  <a16:creationId xmlns:a16="http://schemas.microsoft.com/office/drawing/2014/main" id="{060B6620-F22E-4299-B759-D0FFF5C890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94" y="4043"/>
              <a:ext cx="311" cy="108"/>
            </a:xfrm>
            <a:custGeom>
              <a:avLst/>
              <a:gdLst>
                <a:gd name="T0" fmla="*/ 300 w 621"/>
                <a:gd name="T1" fmla="*/ 99 h 214"/>
                <a:gd name="T2" fmla="*/ 291 w 621"/>
                <a:gd name="T3" fmla="*/ 3 h 214"/>
                <a:gd name="T4" fmla="*/ 285 w 621"/>
                <a:gd name="T5" fmla="*/ 3 h 214"/>
                <a:gd name="T6" fmla="*/ 213 w 621"/>
                <a:gd name="T7" fmla="*/ 100 h 214"/>
                <a:gd name="T8" fmla="*/ 202 w 621"/>
                <a:gd name="T9" fmla="*/ 103 h 214"/>
                <a:gd name="T10" fmla="*/ 198 w 621"/>
                <a:gd name="T11" fmla="*/ 67 h 214"/>
                <a:gd name="T12" fmla="*/ 204 w 621"/>
                <a:gd name="T13" fmla="*/ 10 h 214"/>
                <a:gd name="T14" fmla="*/ 220 w 621"/>
                <a:gd name="T15" fmla="*/ 14 h 214"/>
                <a:gd name="T16" fmla="*/ 227 w 621"/>
                <a:gd name="T17" fmla="*/ 35 h 214"/>
                <a:gd name="T18" fmla="*/ 215 w 621"/>
                <a:gd name="T19" fmla="*/ 57 h 214"/>
                <a:gd name="T20" fmla="*/ 204 w 621"/>
                <a:gd name="T21" fmla="*/ 60 h 214"/>
                <a:gd name="T22" fmla="*/ 212 w 621"/>
                <a:gd name="T23" fmla="*/ 61 h 214"/>
                <a:gd name="T24" fmla="*/ 243 w 621"/>
                <a:gd name="T25" fmla="*/ 42 h 214"/>
                <a:gd name="T26" fmla="*/ 241 w 621"/>
                <a:gd name="T27" fmla="*/ 14 h 214"/>
                <a:gd name="T28" fmla="*/ 209 w 621"/>
                <a:gd name="T29" fmla="*/ 3 h 214"/>
                <a:gd name="T30" fmla="*/ 155 w 621"/>
                <a:gd name="T31" fmla="*/ 3 h 214"/>
                <a:gd name="T32" fmla="*/ 137 w 621"/>
                <a:gd name="T33" fmla="*/ 4 h 214"/>
                <a:gd name="T34" fmla="*/ 146 w 621"/>
                <a:gd name="T35" fmla="*/ 6 h 214"/>
                <a:gd name="T36" fmla="*/ 150 w 621"/>
                <a:gd name="T37" fmla="*/ 72 h 214"/>
                <a:gd name="T38" fmla="*/ 83 w 621"/>
                <a:gd name="T39" fmla="*/ 1 h 214"/>
                <a:gd name="T40" fmla="*/ 24 w 621"/>
                <a:gd name="T41" fmla="*/ 2 h 214"/>
                <a:gd name="T42" fmla="*/ 12 w 621"/>
                <a:gd name="T43" fmla="*/ 92 h 214"/>
                <a:gd name="T44" fmla="*/ 6 w 621"/>
                <a:gd name="T45" fmla="*/ 104 h 214"/>
                <a:gd name="T46" fmla="*/ 0 w 621"/>
                <a:gd name="T47" fmla="*/ 105 h 214"/>
                <a:gd name="T48" fmla="*/ 34 w 621"/>
                <a:gd name="T49" fmla="*/ 106 h 214"/>
                <a:gd name="T50" fmla="*/ 33 w 621"/>
                <a:gd name="T51" fmla="*/ 104 h 214"/>
                <a:gd name="T52" fmla="*/ 24 w 621"/>
                <a:gd name="T53" fmla="*/ 100 h 214"/>
                <a:gd name="T54" fmla="*/ 24 w 621"/>
                <a:gd name="T55" fmla="*/ 72 h 214"/>
                <a:gd name="T56" fmla="*/ 76 w 621"/>
                <a:gd name="T57" fmla="*/ 99 h 214"/>
                <a:gd name="T58" fmla="*/ 75 w 621"/>
                <a:gd name="T59" fmla="*/ 103 h 214"/>
                <a:gd name="T60" fmla="*/ 68 w 621"/>
                <a:gd name="T61" fmla="*/ 105 h 214"/>
                <a:gd name="T62" fmla="*/ 96 w 621"/>
                <a:gd name="T63" fmla="*/ 106 h 214"/>
                <a:gd name="T64" fmla="*/ 113 w 621"/>
                <a:gd name="T65" fmla="*/ 105 h 214"/>
                <a:gd name="T66" fmla="*/ 108 w 621"/>
                <a:gd name="T67" fmla="*/ 103 h 214"/>
                <a:gd name="T68" fmla="*/ 89 w 621"/>
                <a:gd name="T69" fmla="*/ 35 h 214"/>
                <a:gd name="T70" fmla="*/ 157 w 621"/>
                <a:gd name="T71" fmla="*/ 107 h 214"/>
                <a:gd name="T72" fmla="*/ 160 w 621"/>
                <a:gd name="T73" fmla="*/ 10 h 214"/>
                <a:gd name="T74" fmla="*/ 171 w 621"/>
                <a:gd name="T75" fmla="*/ 6 h 214"/>
                <a:gd name="T76" fmla="*/ 177 w 621"/>
                <a:gd name="T77" fmla="*/ 42 h 214"/>
                <a:gd name="T78" fmla="*/ 176 w 621"/>
                <a:gd name="T79" fmla="*/ 101 h 214"/>
                <a:gd name="T80" fmla="*/ 166 w 621"/>
                <a:gd name="T81" fmla="*/ 104 h 214"/>
                <a:gd name="T82" fmla="*/ 187 w 621"/>
                <a:gd name="T83" fmla="*/ 106 h 214"/>
                <a:gd name="T84" fmla="*/ 230 w 621"/>
                <a:gd name="T85" fmla="*/ 107 h 214"/>
                <a:gd name="T86" fmla="*/ 233 w 621"/>
                <a:gd name="T87" fmla="*/ 105 h 214"/>
                <a:gd name="T88" fmla="*/ 227 w 621"/>
                <a:gd name="T89" fmla="*/ 102 h 214"/>
                <a:gd name="T90" fmla="*/ 275 w 621"/>
                <a:gd name="T91" fmla="*/ 71 h 214"/>
                <a:gd name="T92" fmla="*/ 277 w 621"/>
                <a:gd name="T93" fmla="*/ 102 h 214"/>
                <a:gd name="T94" fmla="*/ 273 w 621"/>
                <a:gd name="T95" fmla="*/ 105 h 214"/>
                <a:gd name="T96" fmla="*/ 291 w 621"/>
                <a:gd name="T97" fmla="*/ 106 h 214"/>
                <a:gd name="T98" fmla="*/ 311 w 621"/>
                <a:gd name="T99" fmla="*/ 105 h 214"/>
                <a:gd name="T100" fmla="*/ 25 w 621"/>
                <a:gd name="T101" fmla="*/ 65 h 214"/>
                <a:gd name="T102" fmla="*/ 25 w 621"/>
                <a:gd name="T103" fmla="*/ 35 h 214"/>
                <a:gd name="T104" fmla="*/ 48 w 621"/>
                <a:gd name="T105" fmla="*/ 64 h 214"/>
                <a:gd name="T106" fmla="*/ 253 w 621"/>
                <a:gd name="T107" fmla="*/ 64 h 214"/>
                <a:gd name="T108" fmla="*/ 274 w 621"/>
                <a:gd name="T109" fmla="*/ 32 h 214"/>
                <a:gd name="T110" fmla="*/ 275 w 621"/>
                <a:gd name="T111" fmla="*/ 64 h 2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21" h="214">
                  <a:moveTo>
                    <a:pt x="618" y="205"/>
                  </a:moveTo>
                  <a:lnTo>
                    <a:pt x="618" y="205"/>
                  </a:lnTo>
                  <a:lnTo>
                    <a:pt x="605" y="204"/>
                  </a:lnTo>
                  <a:lnTo>
                    <a:pt x="602" y="202"/>
                  </a:lnTo>
                  <a:lnTo>
                    <a:pt x="599" y="197"/>
                  </a:lnTo>
                  <a:lnTo>
                    <a:pt x="596" y="188"/>
                  </a:lnTo>
                  <a:lnTo>
                    <a:pt x="593" y="173"/>
                  </a:lnTo>
                  <a:lnTo>
                    <a:pt x="587" y="80"/>
                  </a:lnTo>
                  <a:lnTo>
                    <a:pt x="581" y="5"/>
                  </a:lnTo>
                  <a:lnTo>
                    <a:pt x="579" y="2"/>
                  </a:lnTo>
                  <a:lnTo>
                    <a:pt x="578" y="0"/>
                  </a:lnTo>
                  <a:lnTo>
                    <a:pt x="575" y="0"/>
                  </a:lnTo>
                  <a:lnTo>
                    <a:pt x="572" y="2"/>
                  </a:lnTo>
                  <a:lnTo>
                    <a:pt x="569" y="6"/>
                  </a:lnTo>
                  <a:lnTo>
                    <a:pt x="564" y="12"/>
                  </a:lnTo>
                  <a:lnTo>
                    <a:pt x="439" y="182"/>
                  </a:lnTo>
                  <a:lnTo>
                    <a:pt x="433" y="191"/>
                  </a:lnTo>
                  <a:lnTo>
                    <a:pt x="425" y="199"/>
                  </a:lnTo>
                  <a:lnTo>
                    <a:pt x="422" y="202"/>
                  </a:lnTo>
                  <a:lnTo>
                    <a:pt x="418" y="204"/>
                  </a:lnTo>
                  <a:lnTo>
                    <a:pt x="413" y="205"/>
                  </a:lnTo>
                  <a:lnTo>
                    <a:pt x="407" y="205"/>
                  </a:lnTo>
                  <a:lnTo>
                    <a:pt x="403" y="205"/>
                  </a:lnTo>
                  <a:lnTo>
                    <a:pt x="399" y="200"/>
                  </a:lnTo>
                  <a:lnTo>
                    <a:pt x="398" y="196"/>
                  </a:lnTo>
                  <a:lnTo>
                    <a:pt x="396" y="191"/>
                  </a:lnTo>
                  <a:lnTo>
                    <a:pt x="395" y="167"/>
                  </a:lnTo>
                  <a:lnTo>
                    <a:pt x="395" y="133"/>
                  </a:lnTo>
                  <a:lnTo>
                    <a:pt x="395" y="25"/>
                  </a:lnTo>
                  <a:lnTo>
                    <a:pt x="395" y="22"/>
                  </a:lnTo>
                  <a:lnTo>
                    <a:pt x="396" y="20"/>
                  </a:lnTo>
                  <a:lnTo>
                    <a:pt x="407" y="19"/>
                  </a:lnTo>
                  <a:lnTo>
                    <a:pt x="413" y="19"/>
                  </a:lnTo>
                  <a:lnTo>
                    <a:pt x="422" y="20"/>
                  </a:lnTo>
                  <a:lnTo>
                    <a:pt x="432" y="23"/>
                  </a:lnTo>
                  <a:lnTo>
                    <a:pt x="439" y="28"/>
                  </a:lnTo>
                  <a:lnTo>
                    <a:pt x="444" y="34"/>
                  </a:lnTo>
                  <a:lnTo>
                    <a:pt x="448" y="38"/>
                  </a:lnTo>
                  <a:lnTo>
                    <a:pt x="453" y="51"/>
                  </a:lnTo>
                  <a:lnTo>
                    <a:pt x="454" y="61"/>
                  </a:lnTo>
                  <a:lnTo>
                    <a:pt x="454" y="69"/>
                  </a:lnTo>
                  <a:lnTo>
                    <a:pt x="453" y="78"/>
                  </a:lnTo>
                  <a:lnTo>
                    <a:pt x="451" y="87"/>
                  </a:lnTo>
                  <a:lnTo>
                    <a:pt x="447" y="95"/>
                  </a:lnTo>
                  <a:lnTo>
                    <a:pt x="442" y="103"/>
                  </a:lnTo>
                  <a:lnTo>
                    <a:pt x="436" y="107"/>
                  </a:lnTo>
                  <a:lnTo>
                    <a:pt x="430" y="112"/>
                  </a:lnTo>
                  <a:lnTo>
                    <a:pt x="424" y="113"/>
                  </a:lnTo>
                  <a:lnTo>
                    <a:pt x="418" y="115"/>
                  </a:lnTo>
                  <a:lnTo>
                    <a:pt x="410" y="115"/>
                  </a:lnTo>
                  <a:lnTo>
                    <a:pt x="407" y="116"/>
                  </a:lnTo>
                  <a:lnTo>
                    <a:pt x="407" y="118"/>
                  </a:lnTo>
                  <a:lnTo>
                    <a:pt x="409" y="119"/>
                  </a:lnTo>
                  <a:lnTo>
                    <a:pt x="410" y="119"/>
                  </a:lnTo>
                  <a:lnTo>
                    <a:pt x="424" y="121"/>
                  </a:lnTo>
                  <a:lnTo>
                    <a:pt x="438" y="119"/>
                  </a:lnTo>
                  <a:lnTo>
                    <a:pt x="451" y="116"/>
                  </a:lnTo>
                  <a:lnTo>
                    <a:pt x="462" y="110"/>
                  </a:lnTo>
                  <a:lnTo>
                    <a:pt x="471" y="104"/>
                  </a:lnTo>
                  <a:lnTo>
                    <a:pt x="480" y="95"/>
                  </a:lnTo>
                  <a:lnTo>
                    <a:pt x="485" y="83"/>
                  </a:lnTo>
                  <a:lnTo>
                    <a:pt x="489" y="71"/>
                  </a:lnTo>
                  <a:lnTo>
                    <a:pt x="491" y="55"/>
                  </a:lnTo>
                  <a:lnTo>
                    <a:pt x="489" y="45"/>
                  </a:lnTo>
                  <a:lnTo>
                    <a:pt x="486" y="35"/>
                  </a:lnTo>
                  <a:lnTo>
                    <a:pt x="482" y="28"/>
                  </a:lnTo>
                  <a:lnTo>
                    <a:pt x="477" y="23"/>
                  </a:lnTo>
                  <a:lnTo>
                    <a:pt x="470" y="17"/>
                  </a:lnTo>
                  <a:lnTo>
                    <a:pt x="457" y="12"/>
                  </a:lnTo>
                  <a:lnTo>
                    <a:pt x="441" y="8"/>
                  </a:lnTo>
                  <a:lnTo>
                    <a:pt x="418" y="6"/>
                  </a:lnTo>
                  <a:lnTo>
                    <a:pt x="380" y="8"/>
                  </a:lnTo>
                  <a:lnTo>
                    <a:pt x="334" y="6"/>
                  </a:lnTo>
                  <a:lnTo>
                    <a:pt x="310" y="6"/>
                  </a:lnTo>
                  <a:lnTo>
                    <a:pt x="281" y="6"/>
                  </a:lnTo>
                  <a:lnTo>
                    <a:pt x="276" y="6"/>
                  </a:lnTo>
                  <a:lnTo>
                    <a:pt x="274" y="6"/>
                  </a:lnTo>
                  <a:lnTo>
                    <a:pt x="274" y="8"/>
                  </a:lnTo>
                  <a:lnTo>
                    <a:pt x="274" y="9"/>
                  </a:lnTo>
                  <a:lnTo>
                    <a:pt x="277" y="11"/>
                  </a:lnTo>
                  <a:lnTo>
                    <a:pt x="284" y="11"/>
                  </a:lnTo>
                  <a:lnTo>
                    <a:pt x="291" y="12"/>
                  </a:lnTo>
                  <a:lnTo>
                    <a:pt x="294" y="16"/>
                  </a:lnTo>
                  <a:lnTo>
                    <a:pt x="297" y="20"/>
                  </a:lnTo>
                  <a:lnTo>
                    <a:pt x="299" y="26"/>
                  </a:lnTo>
                  <a:lnTo>
                    <a:pt x="299" y="37"/>
                  </a:lnTo>
                  <a:lnTo>
                    <a:pt x="300" y="142"/>
                  </a:lnTo>
                  <a:lnTo>
                    <a:pt x="236" y="72"/>
                  </a:lnTo>
                  <a:lnTo>
                    <a:pt x="172" y="2"/>
                  </a:lnTo>
                  <a:lnTo>
                    <a:pt x="169" y="0"/>
                  </a:lnTo>
                  <a:lnTo>
                    <a:pt x="166" y="2"/>
                  </a:lnTo>
                  <a:lnTo>
                    <a:pt x="163" y="3"/>
                  </a:lnTo>
                  <a:lnTo>
                    <a:pt x="163" y="6"/>
                  </a:lnTo>
                  <a:lnTo>
                    <a:pt x="159" y="142"/>
                  </a:lnTo>
                  <a:lnTo>
                    <a:pt x="47" y="3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2"/>
                  </a:lnTo>
                  <a:lnTo>
                    <a:pt x="37" y="6"/>
                  </a:lnTo>
                  <a:lnTo>
                    <a:pt x="24" y="182"/>
                  </a:lnTo>
                  <a:lnTo>
                    <a:pt x="24" y="191"/>
                  </a:lnTo>
                  <a:lnTo>
                    <a:pt x="21" y="199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11" y="207"/>
                  </a:lnTo>
                  <a:lnTo>
                    <a:pt x="1" y="207"/>
                  </a:lnTo>
                  <a:lnTo>
                    <a:pt x="0" y="207"/>
                  </a:lnTo>
                  <a:lnTo>
                    <a:pt x="0" y="208"/>
                  </a:lnTo>
                  <a:lnTo>
                    <a:pt x="1" y="211"/>
                  </a:lnTo>
                  <a:lnTo>
                    <a:pt x="6" y="211"/>
                  </a:lnTo>
                  <a:lnTo>
                    <a:pt x="38" y="211"/>
                  </a:lnTo>
                  <a:lnTo>
                    <a:pt x="67" y="211"/>
                  </a:lnTo>
                  <a:lnTo>
                    <a:pt x="70" y="211"/>
                  </a:lnTo>
                  <a:lnTo>
                    <a:pt x="72" y="208"/>
                  </a:lnTo>
                  <a:lnTo>
                    <a:pt x="70" y="207"/>
                  </a:lnTo>
                  <a:lnTo>
                    <a:pt x="66" y="207"/>
                  </a:lnTo>
                  <a:lnTo>
                    <a:pt x="62" y="207"/>
                  </a:lnTo>
                  <a:lnTo>
                    <a:pt x="56" y="207"/>
                  </a:lnTo>
                  <a:lnTo>
                    <a:pt x="52" y="204"/>
                  </a:lnTo>
                  <a:lnTo>
                    <a:pt x="50" y="202"/>
                  </a:lnTo>
                  <a:lnTo>
                    <a:pt x="47" y="199"/>
                  </a:lnTo>
                  <a:lnTo>
                    <a:pt x="46" y="191"/>
                  </a:lnTo>
                  <a:lnTo>
                    <a:pt x="46" y="182"/>
                  </a:lnTo>
                  <a:lnTo>
                    <a:pt x="46" y="144"/>
                  </a:lnTo>
                  <a:lnTo>
                    <a:pt x="47" y="142"/>
                  </a:lnTo>
                  <a:lnTo>
                    <a:pt x="47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10" y="144"/>
                  </a:lnTo>
                  <a:lnTo>
                    <a:pt x="152" y="196"/>
                  </a:lnTo>
                  <a:lnTo>
                    <a:pt x="154" y="199"/>
                  </a:lnTo>
                  <a:lnTo>
                    <a:pt x="152" y="202"/>
                  </a:lnTo>
                  <a:lnTo>
                    <a:pt x="149" y="204"/>
                  </a:lnTo>
                  <a:lnTo>
                    <a:pt x="143" y="205"/>
                  </a:lnTo>
                  <a:lnTo>
                    <a:pt x="137" y="205"/>
                  </a:lnTo>
                  <a:lnTo>
                    <a:pt x="136" y="207"/>
                  </a:lnTo>
                  <a:lnTo>
                    <a:pt x="136" y="208"/>
                  </a:lnTo>
                  <a:lnTo>
                    <a:pt x="136" y="210"/>
                  </a:lnTo>
                  <a:lnTo>
                    <a:pt x="137" y="211"/>
                  </a:lnTo>
                  <a:lnTo>
                    <a:pt x="140" y="211"/>
                  </a:lnTo>
                  <a:lnTo>
                    <a:pt x="166" y="211"/>
                  </a:lnTo>
                  <a:lnTo>
                    <a:pt x="192" y="211"/>
                  </a:lnTo>
                  <a:lnTo>
                    <a:pt x="213" y="211"/>
                  </a:lnTo>
                  <a:lnTo>
                    <a:pt x="224" y="211"/>
                  </a:lnTo>
                  <a:lnTo>
                    <a:pt x="226" y="210"/>
                  </a:lnTo>
                  <a:lnTo>
                    <a:pt x="226" y="208"/>
                  </a:lnTo>
                  <a:lnTo>
                    <a:pt x="226" y="207"/>
                  </a:lnTo>
                  <a:lnTo>
                    <a:pt x="224" y="205"/>
                  </a:lnTo>
                  <a:lnTo>
                    <a:pt x="215" y="205"/>
                  </a:lnTo>
                  <a:lnTo>
                    <a:pt x="210" y="204"/>
                  </a:lnTo>
                  <a:lnTo>
                    <a:pt x="204" y="197"/>
                  </a:lnTo>
                  <a:lnTo>
                    <a:pt x="181" y="171"/>
                  </a:lnTo>
                  <a:lnTo>
                    <a:pt x="178" y="167"/>
                  </a:lnTo>
                  <a:lnTo>
                    <a:pt x="177" y="69"/>
                  </a:lnTo>
                  <a:lnTo>
                    <a:pt x="305" y="208"/>
                  </a:lnTo>
                  <a:lnTo>
                    <a:pt x="308" y="213"/>
                  </a:lnTo>
                  <a:lnTo>
                    <a:pt x="313" y="214"/>
                  </a:lnTo>
                  <a:lnTo>
                    <a:pt x="314" y="213"/>
                  </a:lnTo>
                  <a:lnTo>
                    <a:pt x="316" y="211"/>
                  </a:lnTo>
                  <a:lnTo>
                    <a:pt x="316" y="205"/>
                  </a:lnTo>
                  <a:lnTo>
                    <a:pt x="319" y="34"/>
                  </a:lnTo>
                  <a:lnTo>
                    <a:pt x="319" y="25"/>
                  </a:lnTo>
                  <a:lnTo>
                    <a:pt x="320" y="19"/>
                  </a:lnTo>
                  <a:lnTo>
                    <a:pt x="323" y="14"/>
                  </a:lnTo>
                  <a:lnTo>
                    <a:pt x="328" y="11"/>
                  </a:lnTo>
                  <a:lnTo>
                    <a:pt x="334" y="11"/>
                  </a:lnTo>
                  <a:lnTo>
                    <a:pt x="342" y="12"/>
                  </a:lnTo>
                  <a:lnTo>
                    <a:pt x="348" y="14"/>
                  </a:lnTo>
                  <a:lnTo>
                    <a:pt x="351" y="17"/>
                  </a:lnTo>
                  <a:lnTo>
                    <a:pt x="354" y="22"/>
                  </a:lnTo>
                  <a:lnTo>
                    <a:pt x="354" y="28"/>
                  </a:lnTo>
                  <a:lnTo>
                    <a:pt x="354" y="84"/>
                  </a:lnTo>
                  <a:lnTo>
                    <a:pt x="354" y="133"/>
                  </a:lnTo>
                  <a:lnTo>
                    <a:pt x="354" y="167"/>
                  </a:lnTo>
                  <a:lnTo>
                    <a:pt x="354" y="190"/>
                  </a:lnTo>
                  <a:lnTo>
                    <a:pt x="351" y="200"/>
                  </a:lnTo>
                  <a:lnTo>
                    <a:pt x="349" y="204"/>
                  </a:lnTo>
                  <a:lnTo>
                    <a:pt x="345" y="205"/>
                  </a:lnTo>
                  <a:lnTo>
                    <a:pt x="335" y="207"/>
                  </a:lnTo>
                  <a:lnTo>
                    <a:pt x="332" y="207"/>
                  </a:lnTo>
                  <a:lnTo>
                    <a:pt x="331" y="208"/>
                  </a:lnTo>
                  <a:lnTo>
                    <a:pt x="332" y="211"/>
                  </a:lnTo>
                  <a:lnTo>
                    <a:pt x="337" y="211"/>
                  </a:lnTo>
                  <a:lnTo>
                    <a:pt x="374" y="210"/>
                  </a:lnTo>
                  <a:lnTo>
                    <a:pt x="407" y="211"/>
                  </a:lnTo>
                  <a:lnTo>
                    <a:pt x="432" y="211"/>
                  </a:lnTo>
                  <a:lnTo>
                    <a:pt x="448" y="211"/>
                  </a:lnTo>
                  <a:lnTo>
                    <a:pt x="460" y="213"/>
                  </a:lnTo>
                  <a:lnTo>
                    <a:pt x="464" y="211"/>
                  </a:lnTo>
                  <a:lnTo>
                    <a:pt x="465" y="211"/>
                  </a:lnTo>
                  <a:lnTo>
                    <a:pt x="465" y="210"/>
                  </a:lnTo>
                  <a:lnTo>
                    <a:pt x="465" y="208"/>
                  </a:lnTo>
                  <a:lnTo>
                    <a:pt x="462" y="207"/>
                  </a:lnTo>
                  <a:lnTo>
                    <a:pt x="459" y="207"/>
                  </a:lnTo>
                  <a:lnTo>
                    <a:pt x="454" y="207"/>
                  </a:lnTo>
                  <a:lnTo>
                    <a:pt x="451" y="205"/>
                  </a:lnTo>
                  <a:lnTo>
                    <a:pt x="453" y="202"/>
                  </a:lnTo>
                  <a:lnTo>
                    <a:pt x="454" y="199"/>
                  </a:lnTo>
                  <a:lnTo>
                    <a:pt x="493" y="144"/>
                  </a:lnTo>
                  <a:lnTo>
                    <a:pt x="494" y="141"/>
                  </a:lnTo>
                  <a:lnTo>
                    <a:pt x="496" y="141"/>
                  </a:lnTo>
                  <a:lnTo>
                    <a:pt x="550" y="141"/>
                  </a:lnTo>
                  <a:lnTo>
                    <a:pt x="552" y="141"/>
                  </a:lnTo>
                  <a:lnTo>
                    <a:pt x="552" y="142"/>
                  </a:lnTo>
                  <a:lnTo>
                    <a:pt x="554" y="199"/>
                  </a:lnTo>
                  <a:lnTo>
                    <a:pt x="554" y="202"/>
                  </a:lnTo>
                  <a:lnTo>
                    <a:pt x="554" y="204"/>
                  </a:lnTo>
                  <a:lnTo>
                    <a:pt x="550" y="205"/>
                  </a:lnTo>
                  <a:lnTo>
                    <a:pt x="546" y="207"/>
                  </a:lnTo>
                  <a:lnTo>
                    <a:pt x="546" y="208"/>
                  </a:lnTo>
                  <a:lnTo>
                    <a:pt x="546" y="210"/>
                  </a:lnTo>
                  <a:lnTo>
                    <a:pt x="547" y="211"/>
                  </a:lnTo>
                  <a:lnTo>
                    <a:pt x="552" y="211"/>
                  </a:lnTo>
                  <a:lnTo>
                    <a:pt x="581" y="211"/>
                  </a:lnTo>
                  <a:lnTo>
                    <a:pt x="607" y="211"/>
                  </a:lnTo>
                  <a:lnTo>
                    <a:pt x="616" y="211"/>
                  </a:lnTo>
                  <a:lnTo>
                    <a:pt x="619" y="210"/>
                  </a:lnTo>
                  <a:lnTo>
                    <a:pt x="621" y="208"/>
                  </a:lnTo>
                  <a:lnTo>
                    <a:pt x="619" y="207"/>
                  </a:lnTo>
                  <a:lnTo>
                    <a:pt x="618" y="205"/>
                  </a:lnTo>
                  <a:close/>
                  <a:moveTo>
                    <a:pt x="94" y="129"/>
                  </a:moveTo>
                  <a:lnTo>
                    <a:pt x="49" y="129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9" y="72"/>
                  </a:lnTo>
                  <a:lnTo>
                    <a:pt x="49" y="71"/>
                  </a:lnTo>
                  <a:lnTo>
                    <a:pt x="49" y="69"/>
                  </a:lnTo>
                  <a:lnTo>
                    <a:pt x="50" y="69"/>
                  </a:lnTo>
                  <a:lnTo>
                    <a:pt x="50" y="71"/>
                  </a:lnTo>
                  <a:lnTo>
                    <a:pt x="96" y="126"/>
                  </a:lnTo>
                  <a:lnTo>
                    <a:pt x="96" y="127"/>
                  </a:lnTo>
                  <a:lnTo>
                    <a:pt x="94" y="129"/>
                  </a:lnTo>
                  <a:close/>
                  <a:moveTo>
                    <a:pt x="549" y="127"/>
                  </a:moveTo>
                  <a:lnTo>
                    <a:pt x="505" y="127"/>
                  </a:lnTo>
                  <a:lnTo>
                    <a:pt x="505" y="126"/>
                  </a:lnTo>
                  <a:lnTo>
                    <a:pt x="546" y="66"/>
                  </a:lnTo>
                  <a:lnTo>
                    <a:pt x="547" y="64"/>
                  </a:lnTo>
                  <a:lnTo>
                    <a:pt x="547" y="66"/>
                  </a:lnTo>
                  <a:lnTo>
                    <a:pt x="550" y="126"/>
                  </a:lnTo>
                  <a:lnTo>
                    <a:pt x="550" y="127"/>
                  </a:lnTo>
                  <a:lnTo>
                    <a:pt x="549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1" name="Freeform 10">
              <a:extLst>
                <a:ext uri="{FF2B5EF4-FFF2-40B4-BE49-F238E27FC236}">
                  <a16:creationId xmlns:a16="http://schemas.microsoft.com/office/drawing/2014/main" id="{7E34683F-F382-41F8-A295-0E982965CF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7" y="4043"/>
              <a:ext cx="164" cy="108"/>
            </a:xfrm>
            <a:custGeom>
              <a:avLst/>
              <a:gdLst>
                <a:gd name="T0" fmla="*/ 107 w 328"/>
                <a:gd name="T1" fmla="*/ 1 h 216"/>
                <a:gd name="T2" fmla="*/ 90 w 328"/>
                <a:gd name="T3" fmla="*/ 6 h 216"/>
                <a:gd name="T4" fmla="*/ 77 w 328"/>
                <a:gd name="T5" fmla="*/ 15 h 216"/>
                <a:gd name="T6" fmla="*/ 69 w 328"/>
                <a:gd name="T7" fmla="*/ 27 h 216"/>
                <a:gd name="T8" fmla="*/ 62 w 328"/>
                <a:gd name="T9" fmla="*/ 55 h 216"/>
                <a:gd name="T10" fmla="*/ 64 w 328"/>
                <a:gd name="T11" fmla="*/ 72 h 216"/>
                <a:gd name="T12" fmla="*/ 73 w 328"/>
                <a:gd name="T13" fmla="*/ 88 h 216"/>
                <a:gd name="T14" fmla="*/ 69 w 328"/>
                <a:gd name="T15" fmla="*/ 95 h 216"/>
                <a:gd name="T16" fmla="*/ 61 w 328"/>
                <a:gd name="T17" fmla="*/ 98 h 216"/>
                <a:gd name="T18" fmla="*/ 50 w 328"/>
                <a:gd name="T19" fmla="*/ 99 h 216"/>
                <a:gd name="T20" fmla="*/ 38 w 328"/>
                <a:gd name="T21" fmla="*/ 97 h 216"/>
                <a:gd name="T22" fmla="*/ 35 w 328"/>
                <a:gd name="T23" fmla="*/ 94 h 216"/>
                <a:gd name="T24" fmla="*/ 34 w 328"/>
                <a:gd name="T25" fmla="*/ 67 h 216"/>
                <a:gd name="T26" fmla="*/ 34 w 328"/>
                <a:gd name="T27" fmla="*/ 14 h 216"/>
                <a:gd name="T28" fmla="*/ 35 w 328"/>
                <a:gd name="T29" fmla="*/ 9 h 216"/>
                <a:gd name="T30" fmla="*/ 39 w 328"/>
                <a:gd name="T31" fmla="*/ 6 h 216"/>
                <a:gd name="T32" fmla="*/ 46 w 328"/>
                <a:gd name="T33" fmla="*/ 6 h 216"/>
                <a:gd name="T34" fmla="*/ 46 w 328"/>
                <a:gd name="T35" fmla="*/ 3 h 216"/>
                <a:gd name="T36" fmla="*/ 22 w 328"/>
                <a:gd name="T37" fmla="*/ 4 h 216"/>
                <a:gd name="T38" fmla="*/ 3 w 328"/>
                <a:gd name="T39" fmla="*/ 3 h 216"/>
                <a:gd name="T40" fmla="*/ 0 w 328"/>
                <a:gd name="T41" fmla="*/ 5 h 216"/>
                <a:gd name="T42" fmla="*/ 3 w 328"/>
                <a:gd name="T43" fmla="*/ 6 h 216"/>
                <a:gd name="T44" fmla="*/ 10 w 328"/>
                <a:gd name="T45" fmla="*/ 7 h 216"/>
                <a:gd name="T46" fmla="*/ 13 w 328"/>
                <a:gd name="T47" fmla="*/ 14 h 216"/>
                <a:gd name="T48" fmla="*/ 13 w 328"/>
                <a:gd name="T49" fmla="*/ 67 h 216"/>
                <a:gd name="T50" fmla="*/ 13 w 328"/>
                <a:gd name="T51" fmla="*/ 96 h 216"/>
                <a:gd name="T52" fmla="*/ 10 w 328"/>
                <a:gd name="T53" fmla="*/ 102 h 216"/>
                <a:gd name="T54" fmla="*/ 4 w 328"/>
                <a:gd name="T55" fmla="*/ 104 h 216"/>
                <a:gd name="T56" fmla="*/ 2 w 328"/>
                <a:gd name="T57" fmla="*/ 104 h 216"/>
                <a:gd name="T58" fmla="*/ 5 w 328"/>
                <a:gd name="T59" fmla="*/ 106 h 216"/>
                <a:gd name="T60" fmla="*/ 22 w 328"/>
                <a:gd name="T61" fmla="*/ 106 h 216"/>
                <a:gd name="T62" fmla="*/ 64 w 328"/>
                <a:gd name="T63" fmla="*/ 107 h 216"/>
                <a:gd name="T64" fmla="*/ 73 w 328"/>
                <a:gd name="T65" fmla="*/ 104 h 216"/>
                <a:gd name="T66" fmla="*/ 75 w 328"/>
                <a:gd name="T67" fmla="*/ 91 h 216"/>
                <a:gd name="T68" fmla="*/ 82 w 328"/>
                <a:gd name="T69" fmla="*/ 98 h 216"/>
                <a:gd name="T70" fmla="*/ 96 w 328"/>
                <a:gd name="T71" fmla="*/ 106 h 216"/>
                <a:gd name="T72" fmla="*/ 112 w 328"/>
                <a:gd name="T73" fmla="*/ 108 h 216"/>
                <a:gd name="T74" fmla="*/ 124 w 328"/>
                <a:gd name="T75" fmla="*/ 107 h 216"/>
                <a:gd name="T76" fmla="*/ 138 w 328"/>
                <a:gd name="T77" fmla="*/ 101 h 216"/>
                <a:gd name="T78" fmla="*/ 151 w 328"/>
                <a:gd name="T79" fmla="*/ 92 h 216"/>
                <a:gd name="T80" fmla="*/ 159 w 328"/>
                <a:gd name="T81" fmla="*/ 79 h 216"/>
                <a:gd name="T82" fmla="*/ 163 w 328"/>
                <a:gd name="T83" fmla="*/ 63 h 216"/>
                <a:gd name="T84" fmla="*/ 164 w 328"/>
                <a:gd name="T85" fmla="*/ 52 h 216"/>
                <a:gd name="T86" fmla="*/ 163 w 328"/>
                <a:gd name="T87" fmla="*/ 36 h 216"/>
                <a:gd name="T88" fmla="*/ 157 w 328"/>
                <a:gd name="T89" fmla="*/ 22 h 216"/>
                <a:gd name="T90" fmla="*/ 147 w 328"/>
                <a:gd name="T91" fmla="*/ 11 h 216"/>
                <a:gd name="T92" fmla="*/ 135 w 328"/>
                <a:gd name="T93" fmla="*/ 4 h 216"/>
                <a:gd name="T94" fmla="*/ 119 w 328"/>
                <a:gd name="T95" fmla="*/ 0 h 216"/>
                <a:gd name="T96" fmla="*/ 118 w 328"/>
                <a:gd name="T97" fmla="*/ 101 h 216"/>
                <a:gd name="T98" fmla="*/ 109 w 328"/>
                <a:gd name="T99" fmla="*/ 100 h 216"/>
                <a:gd name="T100" fmla="*/ 99 w 328"/>
                <a:gd name="T101" fmla="*/ 95 h 216"/>
                <a:gd name="T102" fmla="*/ 86 w 328"/>
                <a:gd name="T103" fmla="*/ 78 h 216"/>
                <a:gd name="T104" fmla="*/ 81 w 328"/>
                <a:gd name="T105" fmla="*/ 50 h 216"/>
                <a:gd name="T106" fmla="*/ 83 w 328"/>
                <a:gd name="T107" fmla="*/ 29 h 216"/>
                <a:gd name="T108" fmla="*/ 95 w 328"/>
                <a:gd name="T109" fmla="*/ 12 h 216"/>
                <a:gd name="T110" fmla="*/ 110 w 328"/>
                <a:gd name="T111" fmla="*/ 7 h 216"/>
                <a:gd name="T112" fmla="*/ 124 w 328"/>
                <a:gd name="T113" fmla="*/ 11 h 216"/>
                <a:gd name="T114" fmla="*/ 139 w 328"/>
                <a:gd name="T115" fmla="*/ 28 h 216"/>
                <a:gd name="T116" fmla="*/ 145 w 328"/>
                <a:gd name="T117" fmla="*/ 57 h 216"/>
                <a:gd name="T118" fmla="*/ 144 w 328"/>
                <a:gd name="T119" fmla="*/ 70 h 216"/>
                <a:gd name="T120" fmla="*/ 141 w 328"/>
                <a:gd name="T121" fmla="*/ 84 h 216"/>
                <a:gd name="T122" fmla="*/ 130 w 328"/>
                <a:gd name="T123" fmla="*/ 97 h 216"/>
                <a:gd name="T124" fmla="*/ 118 w 328"/>
                <a:gd name="T125" fmla="*/ 101 h 2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28" h="216">
                  <a:moveTo>
                    <a:pt x="227" y="0"/>
                  </a:moveTo>
                  <a:lnTo>
                    <a:pt x="227" y="0"/>
                  </a:lnTo>
                  <a:lnTo>
                    <a:pt x="214" y="2"/>
                  </a:lnTo>
                  <a:lnTo>
                    <a:pt x="201" y="3"/>
                  </a:lnTo>
                  <a:lnTo>
                    <a:pt x="189" y="6"/>
                  </a:lnTo>
                  <a:lnTo>
                    <a:pt x="180" y="11"/>
                  </a:lnTo>
                  <a:lnTo>
                    <a:pt x="169" y="16"/>
                  </a:lnTo>
                  <a:lnTo>
                    <a:pt x="162" y="22"/>
                  </a:lnTo>
                  <a:lnTo>
                    <a:pt x="154" y="29"/>
                  </a:lnTo>
                  <a:lnTo>
                    <a:pt x="148" y="37"/>
                  </a:lnTo>
                  <a:lnTo>
                    <a:pt x="142" y="45"/>
                  </a:lnTo>
                  <a:lnTo>
                    <a:pt x="137" y="54"/>
                  </a:lnTo>
                  <a:lnTo>
                    <a:pt x="130" y="72"/>
                  </a:lnTo>
                  <a:lnTo>
                    <a:pt x="125" y="90"/>
                  </a:lnTo>
                  <a:lnTo>
                    <a:pt x="124" y="109"/>
                  </a:lnTo>
                  <a:lnTo>
                    <a:pt x="125" y="126"/>
                  </a:lnTo>
                  <a:lnTo>
                    <a:pt x="128" y="144"/>
                  </a:lnTo>
                  <a:lnTo>
                    <a:pt x="136" y="161"/>
                  </a:lnTo>
                  <a:lnTo>
                    <a:pt x="145" y="176"/>
                  </a:lnTo>
                  <a:lnTo>
                    <a:pt x="142" y="184"/>
                  </a:lnTo>
                  <a:lnTo>
                    <a:pt x="137" y="190"/>
                  </a:lnTo>
                  <a:lnTo>
                    <a:pt x="134" y="191"/>
                  </a:lnTo>
                  <a:lnTo>
                    <a:pt x="131" y="194"/>
                  </a:lnTo>
                  <a:lnTo>
                    <a:pt x="122" y="196"/>
                  </a:lnTo>
                  <a:lnTo>
                    <a:pt x="111" y="197"/>
                  </a:lnTo>
                  <a:lnTo>
                    <a:pt x="99" y="197"/>
                  </a:lnTo>
                  <a:lnTo>
                    <a:pt x="87" y="197"/>
                  </a:lnTo>
                  <a:lnTo>
                    <a:pt x="79" y="196"/>
                  </a:lnTo>
                  <a:lnTo>
                    <a:pt x="76" y="194"/>
                  </a:lnTo>
                  <a:lnTo>
                    <a:pt x="73" y="191"/>
                  </a:lnTo>
                  <a:lnTo>
                    <a:pt x="70" y="188"/>
                  </a:lnTo>
                  <a:lnTo>
                    <a:pt x="69" y="185"/>
                  </a:lnTo>
                  <a:lnTo>
                    <a:pt x="67" y="173"/>
                  </a:lnTo>
                  <a:lnTo>
                    <a:pt x="67" y="133"/>
                  </a:lnTo>
                  <a:lnTo>
                    <a:pt x="67" y="86"/>
                  </a:lnTo>
                  <a:lnTo>
                    <a:pt x="67" y="28"/>
                  </a:lnTo>
                  <a:lnTo>
                    <a:pt x="69" y="22"/>
                  </a:lnTo>
                  <a:lnTo>
                    <a:pt x="70" y="17"/>
                  </a:lnTo>
                  <a:lnTo>
                    <a:pt x="73" y="14"/>
                  </a:lnTo>
                  <a:lnTo>
                    <a:pt x="78" y="12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93" y="9"/>
                  </a:lnTo>
                  <a:lnTo>
                    <a:pt x="92" y="6"/>
                  </a:lnTo>
                  <a:lnTo>
                    <a:pt x="87" y="6"/>
                  </a:lnTo>
                  <a:lnTo>
                    <a:pt x="44" y="8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14" y="12"/>
                  </a:lnTo>
                  <a:lnTo>
                    <a:pt x="20" y="14"/>
                  </a:lnTo>
                  <a:lnTo>
                    <a:pt x="23" y="17"/>
                  </a:lnTo>
                  <a:lnTo>
                    <a:pt x="25" y="22"/>
                  </a:lnTo>
                  <a:lnTo>
                    <a:pt x="26" y="28"/>
                  </a:lnTo>
                  <a:lnTo>
                    <a:pt x="26" y="86"/>
                  </a:lnTo>
                  <a:lnTo>
                    <a:pt x="26" y="133"/>
                  </a:lnTo>
                  <a:lnTo>
                    <a:pt x="26" y="167"/>
                  </a:lnTo>
                  <a:lnTo>
                    <a:pt x="25" y="191"/>
                  </a:lnTo>
                  <a:lnTo>
                    <a:pt x="23" y="200"/>
                  </a:lnTo>
                  <a:lnTo>
                    <a:pt x="20" y="204"/>
                  </a:lnTo>
                  <a:lnTo>
                    <a:pt x="17" y="205"/>
                  </a:lnTo>
                  <a:lnTo>
                    <a:pt x="8" y="207"/>
                  </a:lnTo>
                  <a:lnTo>
                    <a:pt x="5" y="207"/>
                  </a:lnTo>
                  <a:lnTo>
                    <a:pt x="3" y="208"/>
                  </a:lnTo>
                  <a:lnTo>
                    <a:pt x="5" y="211"/>
                  </a:lnTo>
                  <a:lnTo>
                    <a:pt x="9" y="211"/>
                  </a:lnTo>
                  <a:lnTo>
                    <a:pt x="43" y="211"/>
                  </a:lnTo>
                  <a:lnTo>
                    <a:pt x="79" y="211"/>
                  </a:lnTo>
                  <a:lnTo>
                    <a:pt x="128" y="213"/>
                  </a:lnTo>
                  <a:lnTo>
                    <a:pt x="137" y="213"/>
                  </a:lnTo>
                  <a:lnTo>
                    <a:pt x="142" y="211"/>
                  </a:lnTo>
                  <a:lnTo>
                    <a:pt x="145" y="208"/>
                  </a:lnTo>
                  <a:lnTo>
                    <a:pt x="147" y="205"/>
                  </a:lnTo>
                  <a:lnTo>
                    <a:pt x="150" y="182"/>
                  </a:lnTo>
                  <a:lnTo>
                    <a:pt x="156" y="190"/>
                  </a:lnTo>
                  <a:lnTo>
                    <a:pt x="163" y="196"/>
                  </a:lnTo>
                  <a:lnTo>
                    <a:pt x="171" y="202"/>
                  </a:lnTo>
                  <a:lnTo>
                    <a:pt x="180" y="207"/>
                  </a:lnTo>
                  <a:lnTo>
                    <a:pt x="191" y="211"/>
                  </a:lnTo>
                  <a:lnTo>
                    <a:pt x="201" y="214"/>
                  </a:lnTo>
                  <a:lnTo>
                    <a:pt x="212" y="216"/>
                  </a:lnTo>
                  <a:lnTo>
                    <a:pt x="224" y="216"/>
                  </a:lnTo>
                  <a:lnTo>
                    <a:pt x="237" y="216"/>
                  </a:lnTo>
                  <a:lnTo>
                    <a:pt x="247" y="214"/>
                  </a:lnTo>
                  <a:lnTo>
                    <a:pt x="258" y="211"/>
                  </a:lnTo>
                  <a:lnTo>
                    <a:pt x="267" y="207"/>
                  </a:lnTo>
                  <a:lnTo>
                    <a:pt x="276" y="202"/>
                  </a:lnTo>
                  <a:lnTo>
                    <a:pt x="285" y="197"/>
                  </a:lnTo>
                  <a:lnTo>
                    <a:pt x="293" y="190"/>
                  </a:lnTo>
                  <a:lnTo>
                    <a:pt x="301" y="184"/>
                  </a:lnTo>
                  <a:lnTo>
                    <a:pt x="307" y="176"/>
                  </a:lnTo>
                  <a:lnTo>
                    <a:pt x="313" y="167"/>
                  </a:lnTo>
                  <a:lnTo>
                    <a:pt x="317" y="158"/>
                  </a:lnTo>
                  <a:lnTo>
                    <a:pt x="320" y="147"/>
                  </a:lnTo>
                  <a:lnTo>
                    <a:pt x="323" y="138"/>
                  </a:lnTo>
                  <a:lnTo>
                    <a:pt x="326" y="126"/>
                  </a:lnTo>
                  <a:lnTo>
                    <a:pt x="328" y="115"/>
                  </a:lnTo>
                  <a:lnTo>
                    <a:pt x="328" y="103"/>
                  </a:lnTo>
                  <a:lnTo>
                    <a:pt x="328" y="92"/>
                  </a:lnTo>
                  <a:lnTo>
                    <a:pt x="326" y="81"/>
                  </a:lnTo>
                  <a:lnTo>
                    <a:pt x="325" y="71"/>
                  </a:lnTo>
                  <a:lnTo>
                    <a:pt x="322" y="61"/>
                  </a:lnTo>
                  <a:lnTo>
                    <a:pt x="317" y="52"/>
                  </a:lnTo>
                  <a:lnTo>
                    <a:pt x="313" y="43"/>
                  </a:lnTo>
                  <a:lnTo>
                    <a:pt x="307" y="35"/>
                  </a:lnTo>
                  <a:lnTo>
                    <a:pt x="301" y="28"/>
                  </a:lnTo>
                  <a:lnTo>
                    <a:pt x="294" y="22"/>
                  </a:lnTo>
                  <a:lnTo>
                    <a:pt x="287" y="17"/>
                  </a:lnTo>
                  <a:lnTo>
                    <a:pt x="278" y="11"/>
                  </a:lnTo>
                  <a:lnTo>
                    <a:pt x="270" y="8"/>
                  </a:lnTo>
                  <a:lnTo>
                    <a:pt x="259" y="5"/>
                  </a:lnTo>
                  <a:lnTo>
                    <a:pt x="249" y="2"/>
                  </a:lnTo>
                  <a:lnTo>
                    <a:pt x="238" y="0"/>
                  </a:lnTo>
                  <a:lnTo>
                    <a:pt x="227" y="0"/>
                  </a:lnTo>
                  <a:close/>
                  <a:moveTo>
                    <a:pt x="235" y="202"/>
                  </a:moveTo>
                  <a:lnTo>
                    <a:pt x="235" y="202"/>
                  </a:lnTo>
                  <a:lnTo>
                    <a:pt x="226" y="200"/>
                  </a:lnTo>
                  <a:lnTo>
                    <a:pt x="218" y="199"/>
                  </a:lnTo>
                  <a:lnTo>
                    <a:pt x="211" y="197"/>
                  </a:lnTo>
                  <a:lnTo>
                    <a:pt x="204" y="193"/>
                  </a:lnTo>
                  <a:lnTo>
                    <a:pt x="197" y="190"/>
                  </a:lnTo>
                  <a:lnTo>
                    <a:pt x="191" y="184"/>
                  </a:lnTo>
                  <a:lnTo>
                    <a:pt x="182" y="171"/>
                  </a:lnTo>
                  <a:lnTo>
                    <a:pt x="172" y="156"/>
                  </a:lnTo>
                  <a:lnTo>
                    <a:pt x="166" y="139"/>
                  </a:lnTo>
                  <a:lnTo>
                    <a:pt x="163" y="121"/>
                  </a:lnTo>
                  <a:lnTo>
                    <a:pt x="162" y="100"/>
                  </a:lnTo>
                  <a:lnTo>
                    <a:pt x="163" y="77"/>
                  </a:lnTo>
                  <a:lnTo>
                    <a:pt x="166" y="58"/>
                  </a:lnTo>
                  <a:lnTo>
                    <a:pt x="172" y="43"/>
                  </a:lnTo>
                  <a:lnTo>
                    <a:pt x="180" y="32"/>
                  </a:lnTo>
                  <a:lnTo>
                    <a:pt x="189" y="23"/>
                  </a:lnTo>
                  <a:lnTo>
                    <a:pt x="200" y="19"/>
                  </a:lnTo>
                  <a:lnTo>
                    <a:pt x="209" y="16"/>
                  </a:lnTo>
                  <a:lnTo>
                    <a:pt x="220" y="14"/>
                  </a:lnTo>
                  <a:lnTo>
                    <a:pt x="235" y="16"/>
                  </a:lnTo>
                  <a:lnTo>
                    <a:pt x="247" y="22"/>
                  </a:lnTo>
                  <a:lnTo>
                    <a:pt x="259" y="29"/>
                  </a:lnTo>
                  <a:lnTo>
                    <a:pt x="270" y="41"/>
                  </a:lnTo>
                  <a:lnTo>
                    <a:pt x="278" y="55"/>
                  </a:lnTo>
                  <a:lnTo>
                    <a:pt x="284" y="72"/>
                  </a:lnTo>
                  <a:lnTo>
                    <a:pt x="288" y="92"/>
                  </a:lnTo>
                  <a:lnTo>
                    <a:pt x="290" y="113"/>
                  </a:lnTo>
                  <a:lnTo>
                    <a:pt x="290" y="127"/>
                  </a:lnTo>
                  <a:lnTo>
                    <a:pt x="288" y="139"/>
                  </a:lnTo>
                  <a:lnTo>
                    <a:pt x="285" y="150"/>
                  </a:lnTo>
                  <a:lnTo>
                    <a:pt x="284" y="161"/>
                  </a:lnTo>
                  <a:lnTo>
                    <a:pt x="281" y="168"/>
                  </a:lnTo>
                  <a:lnTo>
                    <a:pt x="276" y="176"/>
                  </a:lnTo>
                  <a:lnTo>
                    <a:pt x="269" y="187"/>
                  </a:lnTo>
                  <a:lnTo>
                    <a:pt x="259" y="194"/>
                  </a:lnTo>
                  <a:lnTo>
                    <a:pt x="250" y="199"/>
                  </a:lnTo>
                  <a:lnTo>
                    <a:pt x="241" y="200"/>
                  </a:lnTo>
                  <a:lnTo>
                    <a:pt x="235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B620F788-B5D4-4CCC-A565-36D3E9F080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64" y="4043"/>
              <a:ext cx="435" cy="108"/>
            </a:xfrm>
            <a:custGeom>
              <a:avLst/>
              <a:gdLst>
                <a:gd name="T0" fmla="*/ 421 w 869"/>
                <a:gd name="T1" fmla="*/ 88 h 216"/>
                <a:gd name="T2" fmla="*/ 409 w 869"/>
                <a:gd name="T3" fmla="*/ 5 h 216"/>
                <a:gd name="T4" fmla="*/ 344 w 869"/>
                <a:gd name="T5" fmla="*/ 51 h 216"/>
                <a:gd name="T6" fmla="*/ 312 w 869"/>
                <a:gd name="T7" fmla="*/ 18 h 216"/>
                <a:gd name="T8" fmla="*/ 337 w 869"/>
                <a:gd name="T9" fmla="*/ 7 h 216"/>
                <a:gd name="T10" fmla="*/ 352 w 869"/>
                <a:gd name="T11" fmla="*/ 24 h 216"/>
                <a:gd name="T12" fmla="*/ 355 w 869"/>
                <a:gd name="T13" fmla="*/ 4 h 216"/>
                <a:gd name="T14" fmla="*/ 317 w 869"/>
                <a:gd name="T15" fmla="*/ 3 h 216"/>
                <a:gd name="T16" fmla="*/ 298 w 869"/>
                <a:gd name="T17" fmla="*/ 35 h 216"/>
                <a:gd name="T18" fmla="*/ 336 w 869"/>
                <a:gd name="T19" fmla="*/ 70 h 216"/>
                <a:gd name="T20" fmla="*/ 341 w 869"/>
                <a:gd name="T21" fmla="*/ 94 h 216"/>
                <a:gd name="T22" fmla="*/ 310 w 869"/>
                <a:gd name="T23" fmla="*/ 99 h 216"/>
                <a:gd name="T24" fmla="*/ 298 w 869"/>
                <a:gd name="T25" fmla="*/ 79 h 216"/>
                <a:gd name="T26" fmla="*/ 295 w 869"/>
                <a:gd name="T27" fmla="*/ 88 h 216"/>
                <a:gd name="T28" fmla="*/ 276 w 869"/>
                <a:gd name="T29" fmla="*/ 99 h 216"/>
                <a:gd name="T30" fmla="*/ 251 w 869"/>
                <a:gd name="T31" fmla="*/ 67 h 216"/>
                <a:gd name="T32" fmla="*/ 283 w 869"/>
                <a:gd name="T33" fmla="*/ 57 h 216"/>
                <a:gd name="T34" fmla="*/ 288 w 869"/>
                <a:gd name="T35" fmla="*/ 66 h 216"/>
                <a:gd name="T36" fmla="*/ 289 w 869"/>
                <a:gd name="T37" fmla="*/ 44 h 216"/>
                <a:gd name="T38" fmla="*/ 252 w 869"/>
                <a:gd name="T39" fmla="*/ 48 h 216"/>
                <a:gd name="T40" fmla="*/ 278 w 869"/>
                <a:gd name="T41" fmla="*/ 10 h 216"/>
                <a:gd name="T42" fmla="*/ 288 w 869"/>
                <a:gd name="T43" fmla="*/ 20 h 216"/>
                <a:gd name="T44" fmla="*/ 292 w 869"/>
                <a:gd name="T45" fmla="*/ 5 h 216"/>
                <a:gd name="T46" fmla="*/ 283 w 869"/>
                <a:gd name="T47" fmla="*/ 3 h 216"/>
                <a:gd name="T48" fmla="*/ 224 w 869"/>
                <a:gd name="T49" fmla="*/ 2 h 216"/>
                <a:gd name="T50" fmla="*/ 146 w 869"/>
                <a:gd name="T51" fmla="*/ 1 h 216"/>
                <a:gd name="T52" fmla="*/ 131 w 869"/>
                <a:gd name="T53" fmla="*/ 3 h 216"/>
                <a:gd name="T54" fmla="*/ 115 w 869"/>
                <a:gd name="T55" fmla="*/ 6 h 216"/>
                <a:gd name="T56" fmla="*/ 126 w 869"/>
                <a:gd name="T57" fmla="*/ 71 h 216"/>
                <a:gd name="T58" fmla="*/ 55 w 869"/>
                <a:gd name="T59" fmla="*/ 86 h 216"/>
                <a:gd name="T60" fmla="*/ 44 w 869"/>
                <a:gd name="T61" fmla="*/ 104 h 216"/>
                <a:gd name="T62" fmla="*/ 29 w 869"/>
                <a:gd name="T63" fmla="*/ 84 h 216"/>
                <a:gd name="T64" fmla="*/ 34 w 869"/>
                <a:gd name="T65" fmla="*/ 6 h 216"/>
                <a:gd name="T66" fmla="*/ 38 w 869"/>
                <a:gd name="T67" fmla="*/ 3 h 216"/>
                <a:gd name="T68" fmla="*/ 3 w 869"/>
                <a:gd name="T69" fmla="*/ 6 h 216"/>
                <a:gd name="T70" fmla="*/ 12 w 869"/>
                <a:gd name="T71" fmla="*/ 42 h 216"/>
                <a:gd name="T72" fmla="*/ 8 w 869"/>
                <a:gd name="T73" fmla="*/ 103 h 216"/>
                <a:gd name="T74" fmla="*/ 3 w 869"/>
                <a:gd name="T75" fmla="*/ 106 h 216"/>
                <a:gd name="T76" fmla="*/ 79 w 869"/>
                <a:gd name="T77" fmla="*/ 106 h 216"/>
                <a:gd name="T78" fmla="*/ 70 w 869"/>
                <a:gd name="T79" fmla="*/ 103 h 216"/>
                <a:gd name="T80" fmla="*/ 128 w 869"/>
                <a:gd name="T81" fmla="*/ 104 h 216"/>
                <a:gd name="T82" fmla="*/ 136 w 869"/>
                <a:gd name="T83" fmla="*/ 14 h 216"/>
                <a:gd name="T84" fmla="*/ 144 w 869"/>
                <a:gd name="T85" fmla="*/ 6 h 216"/>
                <a:gd name="T86" fmla="*/ 147 w 869"/>
                <a:gd name="T87" fmla="*/ 17 h 216"/>
                <a:gd name="T88" fmla="*/ 176 w 869"/>
                <a:gd name="T89" fmla="*/ 66 h 216"/>
                <a:gd name="T90" fmla="*/ 163 w 869"/>
                <a:gd name="T91" fmla="*/ 104 h 216"/>
                <a:gd name="T92" fmla="*/ 184 w 869"/>
                <a:gd name="T93" fmla="*/ 105 h 216"/>
                <a:gd name="T94" fmla="*/ 198 w 869"/>
                <a:gd name="T95" fmla="*/ 103 h 216"/>
                <a:gd name="T96" fmla="*/ 192 w 869"/>
                <a:gd name="T97" fmla="*/ 10 h 216"/>
                <a:gd name="T98" fmla="*/ 223 w 869"/>
                <a:gd name="T99" fmla="*/ 22 h 216"/>
                <a:gd name="T100" fmla="*/ 228 w 869"/>
                <a:gd name="T101" fmla="*/ 6 h 216"/>
                <a:gd name="T102" fmla="*/ 234 w 869"/>
                <a:gd name="T103" fmla="*/ 84 h 216"/>
                <a:gd name="T104" fmla="*/ 223 w 869"/>
                <a:gd name="T105" fmla="*/ 104 h 216"/>
                <a:gd name="T106" fmla="*/ 242 w 869"/>
                <a:gd name="T107" fmla="*/ 106 h 216"/>
                <a:gd name="T108" fmla="*/ 295 w 869"/>
                <a:gd name="T109" fmla="*/ 103 h 216"/>
                <a:gd name="T110" fmla="*/ 321 w 869"/>
                <a:gd name="T111" fmla="*/ 108 h 216"/>
                <a:gd name="T112" fmla="*/ 357 w 869"/>
                <a:gd name="T113" fmla="*/ 107 h 216"/>
                <a:gd name="T114" fmla="*/ 350 w 869"/>
                <a:gd name="T115" fmla="*/ 103 h 216"/>
                <a:gd name="T116" fmla="*/ 401 w 869"/>
                <a:gd name="T117" fmla="*/ 74 h 216"/>
                <a:gd name="T118" fmla="*/ 397 w 869"/>
                <a:gd name="T119" fmla="*/ 107 h 216"/>
                <a:gd name="T120" fmla="*/ 433 w 869"/>
                <a:gd name="T121" fmla="*/ 107 h 216"/>
                <a:gd name="T122" fmla="*/ 377 w 869"/>
                <a:gd name="T123" fmla="*/ 66 h 216"/>
                <a:gd name="T124" fmla="*/ 400 w 869"/>
                <a:gd name="T125" fmla="*/ 65 h 2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69" h="216">
                  <a:moveTo>
                    <a:pt x="866" y="210"/>
                  </a:moveTo>
                  <a:lnTo>
                    <a:pt x="866" y="210"/>
                  </a:lnTo>
                  <a:lnTo>
                    <a:pt x="854" y="208"/>
                  </a:lnTo>
                  <a:lnTo>
                    <a:pt x="851" y="205"/>
                  </a:lnTo>
                  <a:lnTo>
                    <a:pt x="848" y="200"/>
                  </a:lnTo>
                  <a:lnTo>
                    <a:pt x="845" y="191"/>
                  </a:lnTo>
                  <a:lnTo>
                    <a:pt x="842" y="176"/>
                  </a:lnTo>
                  <a:lnTo>
                    <a:pt x="834" y="83"/>
                  </a:lnTo>
                  <a:lnTo>
                    <a:pt x="830" y="9"/>
                  </a:lnTo>
                  <a:lnTo>
                    <a:pt x="828" y="6"/>
                  </a:lnTo>
                  <a:lnTo>
                    <a:pt x="827" y="5"/>
                  </a:lnTo>
                  <a:lnTo>
                    <a:pt x="823" y="5"/>
                  </a:lnTo>
                  <a:lnTo>
                    <a:pt x="820" y="5"/>
                  </a:lnTo>
                  <a:lnTo>
                    <a:pt x="817" y="9"/>
                  </a:lnTo>
                  <a:lnTo>
                    <a:pt x="813" y="17"/>
                  </a:lnTo>
                  <a:lnTo>
                    <a:pt x="718" y="144"/>
                  </a:lnTo>
                  <a:lnTo>
                    <a:pt x="715" y="136"/>
                  </a:lnTo>
                  <a:lnTo>
                    <a:pt x="712" y="130"/>
                  </a:lnTo>
                  <a:lnTo>
                    <a:pt x="708" y="123"/>
                  </a:lnTo>
                  <a:lnTo>
                    <a:pt x="703" y="116"/>
                  </a:lnTo>
                  <a:lnTo>
                    <a:pt x="688" y="101"/>
                  </a:lnTo>
                  <a:lnTo>
                    <a:pt x="666" y="87"/>
                  </a:lnTo>
                  <a:lnTo>
                    <a:pt x="657" y="81"/>
                  </a:lnTo>
                  <a:lnTo>
                    <a:pt x="640" y="69"/>
                  </a:lnTo>
                  <a:lnTo>
                    <a:pt x="630" y="60"/>
                  </a:lnTo>
                  <a:lnTo>
                    <a:pt x="625" y="51"/>
                  </a:lnTo>
                  <a:lnTo>
                    <a:pt x="622" y="41"/>
                  </a:lnTo>
                  <a:lnTo>
                    <a:pt x="624" y="35"/>
                  </a:lnTo>
                  <a:lnTo>
                    <a:pt x="625" y="29"/>
                  </a:lnTo>
                  <a:lnTo>
                    <a:pt x="628" y="25"/>
                  </a:lnTo>
                  <a:lnTo>
                    <a:pt x="633" y="22"/>
                  </a:lnTo>
                  <a:lnTo>
                    <a:pt x="637" y="17"/>
                  </a:lnTo>
                  <a:lnTo>
                    <a:pt x="644" y="16"/>
                  </a:lnTo>
                  <a:lnTo>
                    <a:pt x="651" y="14"/>
                  </a:lnTo>
                  <a:lnTo>
                    <a:pt x="659" y="12"/>
                  </a:lnTo>
                  <a:lnTo>
                    <a:pt x="673" y="14"/>
                  </a:lnTo>
                  <a:lnTo>
                    <a:pt x="683" y="17"/>
                  </a:lnTo>
                  <a:lnTo>
                    <a:pt x="689" y="22"/>
                  </a:lnTo>
                  <a:lnTo>
                    <a:pt x="694" y="26"/>
                  </a:lnTo>
                  <a:lnTo>
                    <a:pt x="698" y="32"/>
                  </a:lnTo>
                  <a:lnTo>
                    <a:pt x="701" y="37"/>
                  </a:lnTo>
                  <a:lnTo>
                    <a:pt x="703" y="45"/>
                  </a:lnTo>
                  <a:lnTo>
                    <a:pt x="703" y="48"/>
                  </a:lnTo>
                  <a:lnTo>
                    <a:pt x="706" y="49"/>
                  </a:lnTo>
                  <a:lnTo>
                    <a:pt x="708" y="49"/>
                  </a:lnTo>
                  <a:lnTo>
                    <a:pt x="709" y="48"/>
                  </a:lnTo>
                  <a:lnTo>
                    <a:pt x="709" y="41"/>
                  </a:lnTo>
                  <a:lnTo>
                    <a:pt x="709" y="19"/>
                  </a:lnTo>
                  <a:lnTo>
                    <a:pt x="709" y="8"/>
                  </a:lnTo>
                  <a:lnTo>
                    <a:pt x="709" y="6"/>
                  </a:lnTo>
                  <a:lnTo>
                    <a:pt x="705" y="5"/>
                  </a:lnTo>
                  <a:lnTo>
                    <a:pt x="689" y="2"/>
                  </a:lnTo>
                  <a:lnTo>
                    <a:pt x="677" y="0"/>
                  </a:lnTo>
                  <a:lnTo>
                    <a:pt x="663" y="0"/>
                  </a:lnTo>
                  <a:lnTo>
                    <a:pt x="648" y="2"/>
                  </a:lnTo>
                  <a:lnTo>
                    <a:pt x="633" y="5"/>
                  </a:lnTo>
                  <a:lnTo>
                    <a:pt x="621" y="9"/>
                  </a:lnTo>
                  <a:lnTo>
                    <a:pt x="612" y="16"/>
                  </a:lnTo>
                  <a:lnTo>
                    <a:pt x="602" y="23"/>
                  </a:lnTo>
                  <a:lnTo>
                    <a:pt x="596" y="31"/>
                  </a:lnTo>
                  <a:lnTo>
                    <a:pt x="593" y="41"/>
                  </a:lnTo>
                  <a:lnTo>
                    <a:pt x="592" y="52"/>
                  </a:lnTo>
                  <a:lnTo>
                    <a:pt x="593" y="60"/>
                  </a:lnTo>
                  <a:lnTo>
                    <a:pt x="595" y="69"/>
                  </a:lnTo>
                  <a:lnTo>
                    <a:pt x="598" y="77"/>
                  </a:lnTo>
                  <a:lnTo>
                    <a:pt x="604" y="84"/>
                  </a:lnTo>
                  <a:lnTo>
                    <a:pt x="610" y="92"/>
                  </a:lnTo>
                  <a:lnTo>
                    <a:pt x="618" y="101"/>
                  </a:lnTo>
                  <a:lnTo>
                    <a:pt x="628" y="109"/>
                  </a:lnTo>
                  <a:lnTo>
                    <a:pt x="640" y="118"/>
                  </a:lnTo>
                  <a:lnTo>
                    <a:pt x="656" y="127"/>
                  </a:lnTo>
                  <a:lnTo>
                    <a:pt x="671" y="139"/>
                  </a:lnTo>
                  <a:lnTo>
                    <a:pt x="677" y="145"/>
                  </a:lnTo>
                  <a:lnTo>
                    <a:pt x="682" y="152"/>
                  </a:lnTo>
                  <a:lnTo>
                    <a:pt x="685" y="156"/>
                  </a:lnTo>
                  <a:lnTo>
                    <a:pt x="686" y="161"/>
                  </a:lnTo>
                  <a:lnTo>
                    <a:pt x="688" y="171"/>
                  </a:lnTo>
                  <a:lnTo>
                    <a:pt x="686" y="178"/>
                  </a:lnTo>
                  <a:lnTo>
                    <a:pt x="685" y="182"/>
                  </a:lnTo>
                  <a:lnTo>
                    <a:pt x="682" y="188"/>
                  </a:lnTo>
                  <a:lnTo>
                    <a:pt x="677" y="193"/>
                  </a:lnTo>
                  <a:lnTo>
                    <a:pt x="673" y="197"/>
                  </a:lnTo>
                  <a:lnTo>
                    <a:pt x="665" y="200"/>
                  </a:lnTo>
                  <a:lnTo>
                    <a:pt x="656" y="202"/>
                  </a:lnTo>
                  <a:lnTo>
                    <a:pt x="647" y="204"/>
                  </a:lnTo>
                  <a:lnTo>
                    <a:pt x="631" y="202"/>
                  </a:lnTo>
                  <a:lnTo>
                    <a:pt x="625" y="199"/>
                  </a:lnTo>
                  <a:lnTo>
                    <a:pt x="619" y="197"/>
                  </a:lnTo>
                  <a:lnTo>
                    <a:pt x="613" y="193"/>
                  </a:lnTo>
                  <a:lnTo>
                    <a:pt x="608" y="188"/>
                  </a:lnTo>
                  <a:lnTo>
                    <a:pt x="604" y="182"/>
                  </a:lnTo>
                  <a:lnTo>
                    <a:pt x="601" y="175"/>
                  </a:lnTo>
                  <a:lnTo>
                    <a:pt x="598" y="168"/>
                  </a:lnTo>
                  <a:lnTo>
                    <a:pt x="598" y="161"/>
                  </a:lnTo>
                  <a:lnTo>
                    <a:pt x="596" y="158"/>
                  </a:lnTo>
                  <a:lnTo>
                    <a:pt x="595" y="156"/>
                  </a:lnTo>
                  <a:lnTo>
                    <a:pt x="593" y="156"/>
                  </a:lnTo>
                  <a:lnTo>
                    <a:pt x="592" y="158"/>
                  </a:lnTo>
                  <a:lnTo>
                    <a:pt x="592" y="159"/>
                  </a:lnTo>
                  <a:lnTo>
                    <a:pt x="590" y="164"/>
                  </a:lnTo>
                  <a:lnTo>
                    <a:pt x="589" y="175"/>
                  </a:lnTo>
                  <a:lnTo>
                    <a:pt x="587" y="182"/>
                  </a:lnTo>
                  <a:lnTo>
                    <a:pt x="584" y="188"/>
                  </a:lnTo>
                  <a:lnTo>
                    <a:pt x="581" y="191"/>
                  </a:lnTo>
                  <a:lnTo>
                    <a:pt x="576" y="194"/>
                  </a:lnTo>
                  <a:lnTo>
                    <a:pt x="570" y="196"/>
                  </a:lnTo>
                  <a:lnTo>
                    <a:pt x="564" y="197"/>
                  </a:lnTo>
                  <a:lnTo>
                    <a:pt x="551" y="197"/>
                  </a:lnTo>
                  <a:lnTo>
                    <a:pt x="531" y="197"/>
                  </a:lnTo>
                  <a:lnTo>
                    <a:pt x="523" y="196"/>
                  </a:lnTo>
                  <a:lnTo>
                    <a:pt x="515" y="194"/>
                  </a:lnTo>
                  <a:lnTo>
                    <a:pt x="511" y="191"/>
                  </a:lnTo>
                  <a:lnTo>
                    <a:pt x="506" y="187"/>
                  </a:lnTo>
                  <a:lnTo>
                    <a:pt x="503" y="182"/>
                  </a:lnTo>
                  <a:lnTo>
                    <a:pt x="502" y="175"/>
                  </a:lnTo>
                  <a:lnTo>
                    <a:pt x="502" y="133"/>
                  </a:lnTo>
                  <a:lnTo>
                    <a:pt x="502" y="110"/>
                  </a:lnTo>
                  <a:lnTo>
                    <a:pt x="502" y="109"/>
                  </a:lnTo>
                  <a:lnTo>
                    <a:pt x="503" y="109"/>
                  </a:lnTo>
                  <a:lnTo>
                    <a:pt x="554" y="109"/>
                  </a:lnTo>
                  <a:lnTo>
                    <a:pt x="561" y="110"/>
                  </a:lnTo>
                  <a:lnTo>
                    <a:pt x="566" y="113"/>
                  </a:lnTo>
                  <a:lnTo>
                    <a:pt x="567" y="116"/>
                  </a:lnTo>
                  <a:lnTo>
                    <a:pt x="570" y="119"/>
                  </a:lnTo>
                  <a:lnTo>
                    <a:pt x="570" y="130"/>
                  </a:lnTo>
                  <a:lnTo>
                    <a:pt x="572" y="132"/>
                  </a:lnTo>
                  <a:lnTo>
                    <a:pt x="573" y="132"/>
                  </a:lnTo>
                  <a:lnTo>
                    <a:pt x="575" y="132"/>
                  </a:lnTo>
                  <a:lnTo>
                    <a:pt x="575" y="130"/>
                  </a:lnTo>
                  <a:lnTo>
                    <a:pt x="575" y="127"/>
                  </a:lnTo>
                  <a:lnTo>
                    <a:pt x="576" y="109"/>
                  </a:lnTo>
                  <a:lnTo>
                    <a:pt x="578" y="93"/>
                  </a:lnTo>
                  <a:lnTo>
                    <a:pt x="579" y="89"/>
                  </a:lnTo>
                  <a:lnTo>
                    <a:pt x="578" y="87"/>
                  </a:lnTo>
                  <a:lnTo>
                    <a:pt x="576" y="86"/>
                  </a:lnTo>
                  <a:lnTo>
                    <a:pt x="575" y="87"/>
                  </a:lnTo>
                  <a:lnTo>
                    <a:pt x="572" y="90"/>
                  </a:lnTo>
                  <a:lnTo>
                    <a:pt x="567" y="92"/>
                  </a:lnTo>
                  <a:lnTo>
                    <a:pt x="560" y="93"/>
                  </a:lnTo>
                  <a:lnTo>
                    <a:pt x="503" y="95"/>
                  </a:lnTo>
                  <a:lnTo>
                    <a:pt x="502" y="93"/>
                  </a:lnTo>
                  <a:lnTo>
                    <a:pt x="502" y="92"/>
                  </a:lnTo>
                  <a:lnTo>
                    <a:pt x="502" y="22"/>
                  </a:lnTo>
                  <a:lnTo>
                    <a:pt x="502" y="20"/>
                  </a:lnTo>
                  <a:lnTo>
                    <a:pt x="503" y="20"/>
                  </a:lnTo>
                  <a:lnTo>
                    <a:pt x="555" y="20"/>
                  </a:lnTo>
                  <a:lnTo>
                    <a:pt x="563" y="22"/>
                  </a:lnTo>
                  <a:lnTo>
                    <a:pt x="569" y="25"/>
                  </a:lnTo>
                  <a:lnTo>
                    <a:pt x="572" y="26"/>
                  </a:lnTo>
                  <a:lnTo>
                    <a:pt x="573" y="31"/>
                  </a:lnTo>
                  <a:lnTo>
                    <a:pt x="575" y="35"/>
                  </a:lnTo>
                  <a:lnTo>
                    <a:pt x="575" y="40"/>
                  </a:lnTo>
                  <a:lnTo>
                    <a:pt x="575" y="43"/>
                  </a:lnTo>
                  <a:lnTo>
                    <a:pt x="576" y="45"/>
                  </a:lnTo>
                  <a:lnTo>
                    <a:pt x="579" y="43"/>
                  </a:lnTo>
                  <a:lnTo>
                    <a:pt x="579" y="41"/>
                  </a:lnTo>
                  <a:lnTo>
                    <a:pt x="581" y="23"/>
                  </a:lnTo>
                  <a:lnTo>
                    <a:pt x="583" y="9"/>
                  </a:lnTo>
                  <a:lnTo>
                    <a:pt x="583" y="5"/>
                  </a:lnTo>
                  <a:lnTo>
                    <a:pt x="583" y="3"/>
                  </a:lnTo>
                  <a:lnTo>
                    <a:pt x="581" y="3"/>
                  </a:lnTo>
                  <a:lnTo>
                    <a:pt x="578" y="3"/>
                  </a:lnTo>
                  <a:lnTo>
                    <a:pt x="566" y="5"/>
                  </a:lnTo>
                  <a:lnTo>
                    <a:pt x="485" y="6"/>
                  </a:lnTo>
                  <a:lnTo>
                    <a:pt x="468" y="5"/>
                  </a:lnTo>
                  <a:lnTo>
                    <a:pt x="450" y="5"/>
                  </a:lnTo>
                  <a:lnTo>
                    <a:pt x="450" y="3"/>
                  </a:lnTo>
                  <a:lnTo>
                    <a:pt x="448" y="3"/>
                  </a:lnTo>
                  <a:lnTo>
                    <a:pt x="441" y="5"/>
                  </a:lnTo>
                  <a:lnTo>
                    <a:pt x="433" y="5"/>
                  </a:lnTo>
                  <a:lnTo>
                    <a:pt x="422" y="6"/>
                  </a:lnTo>
                  <a:lnTo>
                    <a:pt x="329" y="6"/>
                  </a:lnTo>
                  <a:lnTo>
                    <a:pt x="303" y="5"/>
                  </a:lnTo>
                  <a:lnTo>
                    <a:pt x="296" y="3"/>
                  </a:lnTo>
                  <a:lnTo>
                    <a:pt x="291" y="2"/>
                  </a:lnTo>
                  <a:lnTo>
                    <a:pt x="290" y="3"/>
                  </a:lnTo>
                  <a:lnTo>
                    <a:pt x="288" y="5"/>
                  </a:lnTo>
                  <a:lnTo>
                    <a:pt x="285" y="5"/>
                  </a:lnTo>
                  <a:lnTo>
                    <a:pt x="274" y="6"/>
                  </a:lnTo>
                  <a:lnTo>
                    <a:pt x="261" y="6"/>
                  </a:lnTo>
                  <a:lnTo>
                    <a:pt x="233" y="5"/>
                  </a:lnTo>
                  <a:lnTo>
                    <a:pt x="229" y="6"/>
                  </a:lnTo>
                  <a:lnTo>
                    <a:pt x="227" y="6"/>
                  </a:lnTo>
                  <a:lnTo>
                    <a:pt x="226" y="8"/>
                  </a:lnTo>
                  <a:lnTo>
                    <a:pt x="227" y="9"/>
                  </a:lnTo>
                  <a:lnTo>
                    <a:pt x="230" y="11"/>
                  </a:lnTo>
                  <a:lnTo>
                    <a:pt x="236" y="11"/>
                  </a:lnTo>
                  <a:lnTo>
                    <a:pt x="242" y="12"/>
                  </a:lnTo>
                  <a:lnTo>
                    <a:pt x="247" y="14"/>
                  </a:lnTo>
                  <a:lnTo>
                    <a:pt x="249" y="19"/>
                  </a:lnTo>
                  <a:lnTo>
                    <a:pt x="250" y="23"/>
                  </a:lnTo>
                  <a:lnTo>
                    <a:pt x="252" y="32"/>
                  </a:lnTo>
                  <a:lnTo>
                    <a:pt x="252" y="142"/>
                  </a:lnTo>
                  <a:lnTo>
                    <a:pt x="188" y="71"/>
                  </a:lnTo>
                  <a:lnTo>
                    <a:pt x="125" y="2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3"/>
                  </a:lnTo>
                  <a:lnTo>
                    <a:pt x="116" y="6"/>
                  </a:lnTo>
                  <a:lnTo>
                    <a:pt x="113" y="77"/>
                  </a:lnTo>
                  <a:lnTo>
                    <a:pt x="110" y="171"/>
                  </a:lnTo>
                  <a:lnTo>
                    <a:pt x="110" y="185"/>
                  </a:lnTo>
                  <a:lnTo>
                    <a:pt x="107" y="194"/>
                  </a:lnTo>
                  <a:lnTo>
                    <a:pt x="104" y="200"/>
                  </a:lnTo>
                  <a:lnTo>
                    <a:pt x="99" y="204"/>
                  </a:lnTo>
                  <a:lnTo>
                    <a:pt x="93" y="205"/>
                  </a:lnTo>
                  <a:lnTo>
                    <a:pt x="88" y="207"/>
                  </a:lnTo>
                  <a:lnTo>
                    <a:pt x="81" y="207"/>
                  </a:lnTo>
                  <a:lnTo>
                    <a:pt x="70" y="205"/>
                  </a:lnTo>
                  <a:lnTo>
                    <a:pt x="66" y="204"/>
                  </a:lnTo>
                  <a:lnTo>
                    <a:pt x="63" y="200"/>
                  </a:lnTo>
                  <a:lnTo>
                    <a:pt x="59" y="196"/>
                  </a:lnTo>
                  <a:lnTo>
                    <a:pt x="58" y="191"/>
                  </a:lnTo>
                  <a:lnTo>
                    <a:pt x="58" y="167"/>
                  </a:lnTo>
                  <a:lnTo>
                    <a:pt x="56" y="132"/>
                  </a:lnTo>
                  <a:lnTo>
                    <a:pt x="56" y="84"/>
                  </a:lnTo>
                  <a:lnTo>
                    <a:pt x="58" y="26"/>
                  </a:lnTo>
                  <a:lnTo>
                    <a:pt x="58" y="20"/>
                  </a:lnTo>
                  <a:lnTo>
                    <a:pt x="59" y="16"/>
                  </a:lnTo>
                  <a:lnTo>
                    <a:pt x="63" y="12"/>
                  </a:lnTo>
                  <a:lnTo>
                    <a:pt x="67" y="11"/>
                  </a:lnTo>
                  <a:lnTo>
                    <a:pt x="76" y="11"/>
                  </a:lnTo>
                  <a:lnTo>
                    <a:pt x="79" y="9"/>
                  </a:lnTo>
                  <a:lnTo>
                    <a:pt x="81" y="8"/>
                  </a:lnTo>
                  <a:lnTo>
                    <a:pt x="79" y="6"/>
                  </a:lnTo>
                  <a:lnTo>
                    <a:pt x="75" y="5"/>
                  </a:lnTo>
                  <a:lnTo>
                    <a:pt x="41" y="6"/>
                  </a:lnTo>
                  <a:lnTo>
                    <a:pt x="6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1" y="16"/>
                  </a:lnTo>
                  <a:lnTo>
                    <a:pt x="23" y="20"/>
                  </a:lnTo>
                  <a:lnTo>
                    <a:pt x="23" y="26"/>
                  </a:lnTo>
                  <a:lnTo>
                    <a:pt x="24" y="84"/>
                  </a:lnTo>
                  <a:lnTo>
                    <a:pt x="24" y="132"/>
                  </a:lnTo>
                  <a:lnTo>
                    <a:pt x="23" y="167"/>
                  </a:lnTo>
                  <a:lnTo>
                    <a:pt x="23" y="191"/>
                  </a:lnTo>
                  <a:lnTo>
                    <a:pt x="21" y="196"/>
                  </a:lnTo>
                  <a:lnTo>
                    <a:pt x="20" y="200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5" y="207"/>
                  </a:lnTo>
                  <a:lnTo>
                    <a:pt x="2" y="207"/>
                  </a:lnTo>
                  <a:lnTo>
                    <a:pt x="0" y="208"/>
                  </a:lnTo>
                  <a:lnTo>
                    <a:pt x="2" y="210"/>
                  </a:lnTo>
                  <a:lnTo>
                    <a:pt x="6" y="211"/>
                  </a:lnTo>
                  <a:lnTo>
                    <a:pt x="40" y="210"/>
                  </a:lnTo>
                  <a:lnTo>
                    <a:pt x="88" y="211"/>
                  </a:lnTo>
                  <a:lnTo>
                    <a:pt x="119" y="211"/>
                  </a:lnTo>
                  <a:lnTo>
                    <a:pt x="152" y="211"/>
                  </a:lnTo>
                  <a:lnTo>
                    <a:pt x="157" y="211"/>
                  </a:lnTo>
                  <a:lnTo>
                    <a:pt x="159" y="210"/>
                  </a:lnTo>
                  <a:lnTo>
                    <a:pt x="159" y="208"/>
                  </a:lnTo>
                  <a:lnTo>
                    <a:pt x="159" y="207"/>
                  </a:lnTo>
                  <a:lnTo>
                    <a:pt x="154" y="207"/>
                  </a:lnTo>
                  <a:lnTo>
                    <a:pt x="148" y="207"/>
                  </a:lnTo>
                  <a:lnTo>
                    <a:pt x="140" y="205"/>
                  </a:lnTo>
                  <a:lnTo>
                    <a:pt x="137" y="202"/>
                  </a:lnTo>
                  <a:lnTo>
                    <a:pt x="134" y="197"/>
                  </a:lnTo>
                  <a:lnTo>
                    <a:pt x="133" y="188"/>
                  </a:lnTo>
                  <a:lnTo>
                    <a:pt x="131" y="175"/>
                  </a:lnTo>
                  <a:lnTo>
                    <a:pt x="130" y="121"/>
                  </a:lnTo>
                  <a:lnTo>
                    <a:pt x="130" y="67"/>
                  </a:lnTo>
                  <a:lnTo>
                    <a:pt x="256" y="208"/>
                  </a:lnTo>
                  <a:lnTo>
                    <a:pt x="261" y="211"/>
                  </a:lnTo>
                  <a:lnTo>
                    <a:pt x="265" y="214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8" y="205"/>
                  </a:lnTo>
                  <a:lnTo>
                    <a:pt x="270" y="34"/>
                  </a:lnTo>
                  <a:lnTo>
                    <a:pt x="271" y="28"/>
                  </a:lnTo>
                  <a:lnTo>
                    <a:pt x="271" y="22"/>
                  </a:lnTo>
                  <a:lnTo>
                    <a:pt x="273" y="17"/>
                  </a:lnTo>
                  <a:lnTo>
                    <a:pt x="276" y="14"/>
                  </a:lnTo>
                  <a:lnTo>
                    <a:pt x="279" y="12"/>
                  </a:lnTo>
                  <a:lnTo>
                    <a:pt x="284" y="11"/>
                  </a:lnTo>
                  <a:lnTo>
                    <a:pt x="288" y="11"/>
                  </a:lnTo>
                  <a:lnTo>
                    <a:pt x="288" y="37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38"/>
                  </a:lnTo>
                  <a:lnTo>
                    <a:pt x="294" y="34"/>
                  </a:lnTo>
                  <a:lnTo>
                    <a:pt x="297" y="29"/>
                  </a:lnTo>
                  <a:lnTo>
                    <a:pt x="302" y="25"/>
                  </a:lnTo>
                  <a:lnTo>
                    <a:pt x="307" y="23"/>
                  </a:lnTo>
                  <a:lnTo>
                    <a:pt x="314" y="22"/>
                  </a:lnTo>
                  <a:lnTo>
                    <a:pt x="323" y="22"/>
                  </a:lnTo>
                  <a:lnTo>
                    <a:pt x="351" y="20"/>
                  </a:lnTo>
                  <a:lnTo>
                    <a:pt x="351" y="132"/>
                  </a:lnTo>
                  <a:lnTo>
                    <a:pt x="351" y="167"/>
                  </a:lnTo>
                  <a:lnTo>
                    <a:pt x="349" y="190"/>
                  </a:lnTo>
                  <a:lnTo>
                    <a:pt x="349" y="196"/>
                  </a:lnTo>
                  <a:lnTo>
                    <a:pt x="346" y="200"/>
                  </a:lnTo>
                  <a:lnTo>
                    <a:pt x="345" y="204"/>
                  </a:lnTo>
                  <a:lnTo>
                    <a:pt x="340" y="205"/>
                  </a:lnTo>
                  <a:lnTo>
                    <a:pt x="325" y="207"/>
                  </a:lnTo>
                  <a:lnTo>
                    <a:pt x="322" y="207"/>
                  </a:lnTo>
                  <a:lnTo>
                    <a:pt x="320" y="208"/>
                  </a:lnTo>
                  <a:lnTo>
                    <a:pt x="322" y="211"/>
                  </a:lnTo>
                  <a:lnTo>
                    <a:pt x="326" y="211"/>
                  </a:lnTo>
                  <a:lnTo>
                    <a:pt x="368" y="210"/>
                  </a:lnTo>
                  <a:lnTo>
                    <a:pt x="410" y="211"/>
                  </a:lnTo>
                  <a:lnTo>
                    <a:pt x="413" y="211"/>
                  </a:lnTo>
                  <a:lnTo>
                    <a:pt x="415" y="208"/>
                  </a:lnTo>
                  <a:lnTo>
                    <a:pt x="415" y="207"/>
                  </a:lnTo>
                  <a:lnTo>
                    <a:pt x="410" y="207"/>
                  </a:lnTo>
                  <a:lnTo>
                    <a:pt x="396" y="205"/>
                  </a:lnTo>
                  <a:lnTo>
                    <a:pt x="392" y="204"/>
                  </a:lnTo>
                  <a:lnTo>
                    <a:pt x="389" y="200"/>
                  </a:lnTo>
                  <a:lnTo>
                    <a:pt x="387" y="196"/>
                  </a:lnTo>
                  <a:lnTo>
                    <a:pt x="386" y="190"/>
                  </a:lnTo>
                  <a:lnTo>
                    <a:pt x="386" y="167"/>
                  </a:lnTo>
                  <a:lnTo>
                    <a:pt x="384" y="132"/>
                  </a:lnTo>
                  <a:lnTo>
                    <a:pt x="384" y="20"/>
                  </a:lnTo>
                  <a:lnTo>
                    <a:pt x="412" y="22"/>
                  </a:lnTo>
                  <a:lnTo>
                    <a:pt x="427" y="23"/>
                  </a:lnTo>
                  <a:lnTo>
                    <a:pt x="438" y="26"/>
                  </a:lnTo>
                  <a:lnTo>
                    <a:pt x="442" y="31"/>
                  </a:lnTo>
                  <a:lnTo>
                    <a:pt x="445" y="37"/>
                  </a:lnTo>
                  <a:lnTo>
                    <a:pt x="445" y="40"/>
                  </a:lnTo>
                  <a:lnTo>
                    <a:pt x="445" y="43"/>
                  </a:lnTo>
                  <a:lnTo>
                    <a:pt x="448" y="45"/>
                  </a:lnTo>
                  <a:lnTo>
                    <a:pt x="450" y="43"/>
                  </a:lnTo>
                  <a:lnTo>
                    <a:pt x="450" y="40"/>
                  </a:lnTo>
                  <a:lnTo>
                    <a:pt x="450" y="9"/>
                  </a:lnTo>
                  <a:lnTo>
                    <a:pt x="456" y="11"/>
                  </a:lnTo>
                  <a:lnTo>
                    <a:pt x="461" y="12"/>
                  </a:lnTo>
                  <a:lnTo>
                    <a:pt x="464" y="16"/>
                  </a:lnTo>
                  <a:lnTo>
                    <a:pt x="467" y="20"/>
                  </a:lnTo>
                  <a:lnTo>
                    <a:pt x="467" y="26"/>
                  </a:lnTo>
                  <a:lnTo>
                    <a:pt x="468" y="84"/>
                  </a:lnTo>
                  <a:lnTo>
                    <a:pt x="468" y="133"/>
                  </a:lnTo>
                  <a:lnTo>
                    <a:pt x="467" y="167"/>
                  </a:lnTo>
                  <a:lnTo>
                    <a:pt x="467" y="191"/>
                  </a:lnTo>
                  <a:lnTo>
                    <a:pt x="464" y="200"/>
                  </a:lnTo>
                  <a:lnTo>
                    <a:pt x="462" y="204"/>
                  </a:lnTo>
                  <a:lnTo>
                    <a:pt x="459" y="207"/>
                  </a:lnTo>
                  <a:lnTo>
                    <a:pt x="448" y="207"/>
                  </a:lnTo>
                  <a:lnTo>
                    <a:pt x="445" y="208"/>
                  </a:lnTo>
                  <a:lnTo>
                    <a:pt x="444" y="210"/>
                  </a:lnTo>
                  <a:lnTo>
                    <a:pt x="445" y="211"/>
                  </a:lnTo>
                  <a:lnTo>
                    <a:pt x="450" y="213"/>
                  </a:lnTo>
                  <a:lnTo>
                    <a:pt x="468" y="211"/>
                  </a:lnTo>
                  <a:lnTo>
                    <a:pt x="483" y="211"/>
                  </a:lnTo>
                  <a:lnTo>
                    <a:pt x="512" y="213"/>
                  </a:lnTo>
                  <a:lnTo>
                    <a:pt x="575" y="213"/>
                  </a:lnTo>
                  <a:lnTo>
                    <a:pt x="583" y="213"/>
                  </a:lnTo>
                  <a:lnTo>
                    <a:pt x="586" y="211"/>
                  </a:lnTo>
                  <a:lnTo>
                    <a:pt x="589" y="210"/>
                  </a:lnTo>
                  <a:lnTo>
                    <a:pt x="590" y="205"/>
                  </a:lnTo>
                  <a:lnTo>
                    <a:pt x="592" y="207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4"/>
                  </a:lnTo>
                  <a:lnTo>
                    <a:pt x="630" y="216"/>
                  </a:lnTo>
                  <a:lnTo>
                    <a:pt x="642" y="216"/>
                  </a:lnTo>
                  <a:lnTo>
                    <a:pt x="660" y="216"/>
                  </a:lnTo>
                  <a:lnTo>
                    <a:pt x="680" y="214"/>
                  </a:lnTo>
                  <a:lnTo>
                    <a:pt x="709" y="214"/>
                  </a:lnTo>
                  <a:lnTo>
                    <a:pt x="712" y="214"/>
                  </a:lnTo>
                  <a:lnTo>
                    <a:pt x="714" y="214"/>
                  </a:lnTo>
                  <a:lnTo>
                    <a:pt x="714" y="213"/>
                  </a:lnTo>
                  <a:lnTo>
                    <a:pt x="714" y="211"/>
                  </a:lnTo>
                  <a:lnTo>
                    <a:pt x="711" y="211"/>
                  </a:lnTo>
                  <a:lnTo>
                    <a:pt x="706" y="211"/>
                  </a:lnTo>
                  <a:lnTo>
                    <a:pt x="701" y="210"/>
                  </a:lnTo>
                  <a:lnTo>
                    <a:pt x="700" y="208"/>
                  </a:lnTo>
                  <a:lnTo>
                    <a:pt x="700" y="205"/>
                  </a:lnTo>
                  <a:lnTo>
                    <a:pt x="703" y="202"/>
                  </a:lnTo>
                  <a:lnTo>
                    <a:pt x="741" y="147"/>
                  </a:lnTo>
                  <a:lnTo>
                    <a:pt x="743" y="145"/>
                  </a:lnTo>
                  <a:lnTo>
                    <a:pt x="744" y="145"/>
                  </a:lnTo>
                  <a:lnTo>
                    <a:pt x="799" y="144"/>
                  </a:lnTo>
                  <a:lnTo>
                    <a:pt x="801" y="145"/>
                  </a:lnTo>
                  <a:lnTo>
                    <a:pt x="801" y="147"/>
                  </a:lnTo>
                  <a:lnTo>
                    <a:pt x="802" y="204"/>
                  </a:lnTo>
                  <a:lnTo>
                    <a:pt x="802" y="205"/>
                  </a:lnTo>
                  <a:lnTo>
                    <a:pt x="801" y="207"/>
                  </a:lnTo>
                  <a:lnTo>
                    <a:pt x="798" y="210"/>
                  </a:lnTo>
                  <a:lnTo>
                    <a:pt x="795" y="210"/>
                  </a:lnTo>
                  <a:lnTo>
                    <a:pt x="793" y="213"/>
                  </a:lnTo>
                  <a:lnTo>
                    <a:pt x="795" y="214"/>
                  </a:lnTo>
                  <a:lnTo>
                    <a:pt x="796" y="214"/>
                  </a:lnTo>
                  <a:lnTo>
                    <a:pt x="801" y="214"/>
                  </a:lnTo>
                  <a:lnTo>
                    <a:pt x="830" y="214"/>
                  </a:lnTo>
                  <a:lnTo>
                    <a:pt x="854" y="216"/>
                  </a:lnTo>
                  <a:lnTo>
                    <a:pt x="865" y="214"/>
                  </a:lnTo>
                  <a:lnTo>
                    <a:pt x="868" y="213"/>
                  </a:lnTo>
                  <a:lnTo>
                    <a:pt x="869" y="211"/>
                  </a:lnTo>
                  <a:lnTo>
                    <a:pt x="868" y="210"/>
                  </a:lnTo>
                  <a:lnTo>
                    <a:pt x="866" y="210"/>
                  </a:lnTo>
                  <a:close/>
                  <a:moveTo>
                    <a:pt x="798" y="132"/>
                  </a:moveTo>
                  <a:lnTo>
                    <a:pt x="753" y="132"/>
                  </a:lnTo>
                  <a:lnTo>
                    <a:pt x="753" y="130"/>
                  </a:lnTo>
                  <a:lnTo>
                    <a:pt x="753" y="129"/>
                  </a:lnTo>
                  <a:lnTo>
                    <a:pt x="795" y="69"/>
                  </a:lnTo>
                  <a:lnTo>
                    <a:pt x="796" y="69"/>
                  </a:lnTo>
                  <a:lnTo>
                    <a:pt x="799" y="130"/>
                  </a:lnTo>
                  <a:lnTo>
                    <a:pt x="799" y="132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46159415-77A2-4CD1-AE84-8088FC92C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0" y="4063"/>
              <a:ext cx="114" cy="5"/>
            </a:xfrm>
            <a:custGeom>
              <a:avLst/>
              <a:gdLst>
                <a:gd name="T0" fmla="*/ 114 w 232"/>
                <a:gd name="T1" fmla="*/ 2 h 11"/>
                <a:gd name="T2" fmla="*/ 114 w 232"/>
                <a:gd name="T3" fmla="*/ 2 h 11"/>
                <a:gd name="T4" fmla="*/ 112 w 232"/>
                <a:gd name="T5" fmla="*/ 1 h 11"/>
                <a:gd name="T6" fmla="*/ 110 w 232"/>
                <a:gd name="T7" fmla="*/ 1 h 11"/>
                <a:gd name="T8" fmla="*/ 93 w 232"/>
                <a:gd name="T9" fmla="*/ 1 h 11"/>
                <a:gd name="T10" fmla="*/ 93 w 232"/>
                <a:gd name="T11" fmla="*/ 1 h 11"/>
                <a:gd name="T12" fmla="*/ 85 w 232"/>
                <a:gd name="T13" fmla="*/ 1 h 11"/>
                <a:gd name="T14" fmla="*/ 60 w 232"/>
                <a:gd name="T15" fmla="*/ 0 h 11"/>
                <a:gd name="T16" fmla="*/ 43 w 232"/>
                <a:gd name="T17" fmla="*/ 0 h 11"/>
                <a:gd name="T18" fmla="*/ 29 w 232"/>
                <a:gd name="T19" fmla="*/ 1 h 11"/>
                <a:gd name="T20" fmla="*/ 7 w 232"/>
                <a:gd name="T21" fmla="*/ 1 h 11"/>
                <a:gd name="T22" fmla="*/ 1 w 232"/>
                <a:gd name="T23" fmla="*/ 1 h 11"/>
                <a:gd name="T24" fmla="*/ 0 w 232"/>
                <a:gd name="T25" fmla="*/ 2 h 11"/>
                <a:gd name="T26" fmla="*/ 0 w 232"/>
                <a:gd name="T27" fmla="*/ 3 h 11"/>
                <a:gd name="T28" fmla="*/ 1 w 232"/>
                <a:gd name="T29" fmla="*/ 4 h 11"/>
                <a:gd name="T30" fmla="*/ 13 w 232"/>
                <a:gd name="T31" fmla="*/ 4 h 11"/>
                <a:gd name="T32" fmla="*/ 20 w 232"/>
                <a:gd name="T33" fmla="*/ 4 h 11"/>
                <a:gd name="T34" fmla="*/ 24 w 232"/>
                <a:gd name="T35" fmla="*/ 4 h 11"/>
                <a:gd name="T36" fmla="*/ 31 w 232"/>
                <a:gd name="T37" fmla="*/ 4 h 11"/>
                <a:gd name="T38" fmla="*/ 40 w 232"/>
                <a:gd name="T39" fmla="*/ 3 h 11"/>
                <a:gd name="T40" fmla="*/ 40 w 232"/>
                <a:gd name="T41" fmla="*/ 3 h 11"/>
                <a:gd name="T42" fmla="*/ 51 w 232"/>
                <a:gd name="T43" fmla="*/ 3 h 11"/>
                <a:gd name="T44" fmla="*/ 53 w 232"/>
                <a:gd name="T45" fmla="*/ 3 h 11"/>
                <a:gd name="T46" fmla="*/ 53 w 232"/>
                <a:gd name="T47" fmla="*/ 3 h 11"/>
                <a:gd name="T48" fmla="*/ 54 w 232"/>
                <a:gd name="T49" fmla="*/ 3 h 11"/>
                <a:gd name="T50" fmla="*/ 57 w 232"/>
                <a:gd name="T51" fmla="*/ 3 h 11"/>
                <a:gd name="T52" fmla="*/ 59 w 232"/>
                <a:gd name="T53" fmla="*/ 3 h 11"/>
                <a:gd name="T54" fmla="*/ 60 w 232"/>
                <a:gd name="T55" fmla="*/ 3 h 11"/>
                <a:gd name="T56" fmla="*/ 62 w 232"/>
                <a:gd name="T57" fmla="*/ 3 h 11"/>
                <a:gd name="T58" fmla="*/ 62 w 232"/>
                <a:gd name="T59" fmla="*/ 3 h 11"/>
                <a:gd name="T60" fmla="*/ 63 w 232"/>
                <a:gd name="T61" fmla="*/ 4 h 11"/>
                <a:gd name="T62" fmla="*/ 74 w 232"/>
                <a:gd name="T63" fmla="*/ 4 h 11"/>
                <a:gd name="T64" fmla="*/ 87 w 232"/>
                <a:gd name="T65" fmla="*/ 5 h 11"/>
                <a:gd name="T66" fmla="*/ 91 w 232"/>
                <a:gd name="T67" fmla="*/ 5 h 11"/>
                <a:gd name="T68" fmla="*/ 91 w 232"/>
                <a:gd name="T69" fmla="*/ 5 h 11"/>
                <a:gd name="T70" fmla="*/ 91 w 232"/>
                <a:gd name="T71" fmla="*/ 5 h 11"/>
                <a:gd name="T72" fmla="*/ 103 w 232"/>
                <a:gd name="T73" fmla="*/ 5 h 11"/>
                <a:gd name="T74" fmla="*/ 103 w 232"/>
                <a:gd name="T75" fmla="*/ 5 h 11"/>
                <a:gd name="T76" fmla="*/ 112 w 232"/>
                <a:gd name="T77" fmla="*/ 5 h 11"/>
                <a:gd name="T78" fmla="*/ 112 w 232"/>
                <a:gd name="T79" fmla="*/ 5 h 11"/>
                <a:gd name="T80" fmla="*/ 114 w 232"/>
                <a:gd name="T81" fmla="*/ 4 h 11"/>
                <a:gd name="T82" fmla="*/ 114 w 232"/>
                <a:gd name="T83" fmla="*/ 4 h 11"/>
                <a:gd name="T84" fmla="*/ 114 w 232"/>
                <a:gd name="T85" fmla="*/ 4 h 11"/>
                <a:gd name="T86" fmla="*/ 114 w 232"/>
                <a:gd name="T87" fmla="*/ 2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2" h="11">
                  <a:moveTo>
                    <a:pt x="232" y="4"/>
                  </a:moveTo>
                  <a:lnTo>
                    <a:pt x="232" y="4"/>
                  </a:lnTo>
                  <a:lnTo>
                    <a:pt x="227" y="2"/>
                  </a:lnTo>
                  <a:lnTo>
                    <a:pt x="224" y="2"/>
                  </a:lnTo>
                  <a:lnTo>
                    <a:pt x="207" y="2"/>
                  </a:lnTo>
                  <a:lnTo>
                    <a:pt x="190" y="2"/>
                  </a:lnTo>
                  <a:lnTo>
                    <a:pt x="172" y="2"/>
                  </a:lnTo>
                  <a:lnTo>
                    <a:pt x="123" y="0"/>
                  </a:lnTo>
                  <a:lnTo>
                    <a:pt x="87" y="0"/>
                  </a:lnTo>
                  <a:lnTo>
                    <a:pt x="59" y="2"/>
                  </a:lnTo>
                  <a:lnTo>
                    <a:pt x="15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3" y="8"/>
                  </a:lnTo>
                  <a:lnTo>
                    <a:pt x="26" y="8"/>
                  </a:lnTo>
                  <a:lnTo>
                    <a:pt x="41" y="8"/>
                  </a:lnTo>
                  <a:lnTo>
                    <a:pt x="49" y="8"/>
                  </a:lnTo>
                  <a:lnTo>
                    <a:pt x="64" y="8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103" y="7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6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6" y="7"/>
                  </a:lnTo>
                  <a:lnTo>
                    <a:pt x="128" y="8"/>
                  </a:lnTo>
                  <a:lnTo>
                    <a:pt x="151" y="8"/>
                  </a:lnTo>
                  <a:lnTo>
                    <a:pt x="177" y="10"/>
                  </a:lnTo>
                  <a:lnTo>
                    <a:pt x="186" y="10"/>
                  </a:lnTo>
                  <a:lnTo>
                    <a:pt x="198" y="10"/>
                  </a:lnTo>
                  <a:lnTo>
                    <a:pt x="210" y="11"/>
                  </a:lnTo>
                  <a:lnTo>
                    <a:pt x="228" y="11"/>
                  </a:lnTo>
                  <a:lnTo>
                    <a:pt x="232" y="8"/>
                  </a:lnTo>
                  <a:lnTo>
                    <a:pt x="232" y="7"/>
                  </a:lnTo>
                  <a:lnTo>
                    <a:pt x="23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8A46DFC3-3C95-4140-AD5E-B86262F520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" y="4077"/>
              <a:ext cx="33" cy="53"/>
            </a:xfrm>
            <a:custGeom>
              <a:avLst/>
              <a:gdLst>
                <a:gd name="T0" fmla="*/ 32 w 67"/>
                <a:gd name="T1" fmla="*/ 25 h 107"/>
                <a:gd name="T2" fmla="*/ 31 w 67"/>
                <a:gd name="T3" fmla="*/ 10 h 107"/>
                <a:gd name="T4" fmla="*/ 26 w 67"/>
                <a:gd name="T5" fmla="*/ 3 h 107"/>
                <a:gd name="T6" fmla="*/ 23 w 67"/>
                <a:gd name="T7" fmla="*/ 1 h 107"/>
                <a:gd name="T8" fmla="*/ 19 w 67"/>
                <a:gd name="T9" fmla="*/ 1 h 107"/>
                <a:gd name="T10" fmla="*/ 16 w 67"/>
                <a:gd name="T11" fmla="*/ 0 h 107"/>
                <a:gd name="T12" fmla="*/ 13 w 67"/>
                <a:gd name="T13" fmla="*/ 1 h 107"/>
                <a:gd name="T14" fmla="*/ 10 w 67"/>
                <a:gd name="T15" fmla="*/ 2 h 107"/>
                <a:gd name="T16" fmla="*/ 8 w 67"/>
                <a:gd name="T17" fmla="*/ 3 h 107"/>
                <a:gd name="T18" fmla="*/ 6 w 67"/>
                <a:gd name="T19" fmla="*/ 4 h 107"/>
                <a:gd name="T20" fmla="*/ 3 w 67"/>
                <a:gd name="T21" fmla="*/ 9 h 107"/>
                <a:gd name="T22" fmla="*/ 1 w 67"/>
                <a:gd name="T23" fmla="*/ 11 h 107"/>
                <a:gd name="T24" fmla="*/ 1 w 67"/>
                <a:gd name="T25" fmla="*/ 14 h 107"/>
                <a:gd name="T26" fmla="*/ 0 w 67"/>
                <a:gd name="T27" fmla="*/ 19 h 107"/>
                <a:gd name="T28" fmla="*/ 0 w 67"/>
                <a:gd name="T29" fmla="*/ 23 h 107"/>
                <a:gd name="T30" fmla="*/ 0 w 67"/>
                <a:gd name="T31" fmla="*/ 24 h 107"/>
                <a:gd name="T32" fmla="*/ 0 w 67"/>
                <a:gd name="T33" fmla="*/ 27 h 107"/>
                <a:gd name="T34" fmla="*/ 0 w 67"/>
                <a:gd name="T35" fmla="*/ 29 h 107"/>
                <a:gd name="T36" fmla="*/ 0 w 67"/>
                <a:gd name="T37" fmla="*/ 32 h 107"/>
                <a:gd name="T38" fmla="*/ 0 w 67"/>
                <a:gd name="T39" fmla="*/ 36 h 107"/>
                <a:gd name="T40" fmla="*/ 0 w 67"/>
                <a:gd name="T41" fmla="*/ 36 h 107"/>
                <a:gd name="T42" fmla="*/ 0 w 67"/>
                <a:gd name="T43" fmla="*/ 40 h 107"/>
                <a:gd name="T44" fmla="*/ 0 w 67"/>
                <a:gd name="T45" fmla="*/ 43 h 107"/>
                <a:gd name="T46" fmla="*/ 0 w 67"/>
                <a:gd name="T47" fmla="*/ 46 h 107"/>
                <a:gd name="T48" fmla="*/ 2 w 67"/>
                <a:gd name="T49" fmla="*/ 53 h 107"/>
                <a:gd name="T50" fmla="*/ 3 w 67"/>
                <a:gd name="T51" fmla="*/ 51 h 107"/>
                <a:gd name="T52" fmla="*/ 3 w 67"/>
                <a:gd name="T53" fmla="*/ 46 h 107"/>
                <a:gd name="T54" fmla="*/ 3 w 67"/>
                <a:gd name="T55" fmla="*/ 33 h 107"/>
                <a:gd name="T56" fmla="*/ 3 w 67"/>
                <a:gd name="T57" fmla="*/ 23 h 107"/>
                <a:gd name="T58" fmla="*/ 3 w 67"/>
                <a:gd name="T59" fmla="*/ 20 h 107"/>
                <a:gd name="T60" fmla="*/ 3 w 67"/>
                <a:gd name="T61" fmla="*/ 17 h 107"/>
                <a:gd name="T62" fmla="*/ 4 w 67"/>
                <a:gd name="T63" fmla="*/ 12 h 107"/>
                <a:gd name="T64" fmla="*/ 6 w 67"/>
                <a:gd name="T65" fmla="*/ 9 h 107"/>
                <a:gd name="T66" fmla="*/ 8 w 67"/>
                <a:gd name="T67" fmla="*/ 7 h 107"/>
                <a:gd name="T68" fmla="*/ 12 w 67"/>
                <a:gd name="T69" fmla="*/ 4 h 107"/>
                <a:gd name="T70" fmla="*/ 13 w 67"/>
                <a:gd name="T71" fmla="*/ 4 h 107"/>
                <a:gd name="T72" fmla="*/ 16 w 67"/>
                <a:gd name="T73" fmla="*/ 3 h 107"/>
                <a:gd name="T74" fmla="*/ 21 w 67"/>
                <a:gd name="T75" fmla="*/ 4 h 107"/>
                <a:gd name="T76" fmla="*/ 23 w 67"/>
                <a:gd name="T77" fmla="*/ 4 h 107"/>
                <a:gd name="T78" fmla="*/ 26 w 67"/>
                <a:gd name="T79" fmla="*/ 9 h 107"/>
                <a:gd name="T80" fmla="*/ 27 w 67"/>
                <a:gd name="T81" fmla="*/ 12 h 107"/>
                <a:gd name="T82" fmla="*/ 28 w 67"/>
                <a:gd name="T83" fmla="*/ 14 h 107"/>
                <a:gd name="T84" fmla="*/ 29 w 67"/>
                <a:gd name="T85" fmla="*/ 17 h 107"/>
                <a:gd name="T86" fmla="*/ 29 w 67"/>
                <a:gd name="T87" fmla="*/ 18 h 107"/>
                <a:gd name="T88" fmla="*/ 29 w 67"/>
                <a:gd name="T89" fmla="*/ 20 h 107"/>
                <a:gd name="T90" fmla="*/ 29 w 67"/>
                <a:gd name="T91" fmla="*/ 23 h 107"/>
                <a:gd name="T92" fmla="*/ 29 w 67"/>
                <a:gd name="T93" fmla="*/ 25 h 107"/>
                <a:gd name="T94" fmla="*/ 29 w 67"/>
                <a:gd name="T95" fmla="*/ 28 h 107"/>
                <a:gd name="T96" fmla="*/ 29 w 67"/>
                <a:gd name="T97" fmla="*/ 30 h 107"/>
                <a:gd name="T98" fmla="*/ 29 w 67"/>
                <a:gd name="T99" fmla="*/ 31 h 107"/>
                <a:gd name="T100" fmla="*/ 30 w 67"/>
                <a:gd name="T101" fmla="*/ 34 h 107"/>
                <a:gd name="T102" fmla="*/ 29 w 67"/>
                <a:gd name="T103" fmla="*/ 36 h 107"/>
                <a:gd name="T104" fmla="*/ 29 w 67"/>
                <a:gd name="T105" fmla="*/ 38 h 107"/>
                <a:gd name="T106" fmla="*/ 29 w 67"/>
                <a:gd name="T107" fmla="*/ 39 h 107"/>
                <a:gd name="T108" fmla="*/ 29 w 67"/>
                <a:gd name="T109" fmla="*/ 40 h 107"/>
                <a:gd name="T110" fmla="*/ 29 w 67"/>
                <a:gd name="T111" fmla="*/ 43 h 107"/>
                <a:gd name="T112" fmla="*/ 29 w 67"/>
                <a:gd name="T113" fmla="*/ 45 h 107"/>
                <a:gd name="T114" fmla="*/ 29 w 67"/>
                <a:gd name="T115" fmla="*/ 46 h 107"/>
                <a:gd name="T116" fmla="*/ 29 w 67"/>
                <a:gd name="T117" fmla="*/ 48 h 107"/>
                <a:gd name="T118" fmla="*/ 29 w 67"/>
                <a:gd name="T119" fmla="*/ 50 h 107"/>
                <a:gd name="T120" fmla="*/ 30 w 67"/>
                <a:gd name="T121" fmla="*/ 53 h 107"/>
                <a:gd name="T122" fmla="*/ 33 w 67"/>
                <a:gd name="T123" fmla="*/ 46 h 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" h="107">
                  <a:moveTo>
                    <a:pt x="67" y="80"/>
                  </a:moveTo>
                  <a:lnTo>
                    <a:pt x="67" y="80"/>
                  </a:lnTo>
                  <a:lnTo>
                    <a:pt x="67" y="78"/>
                  </a:lnTo>
                  <a:lnTo>
                    <a:pt x="67" y="60"/>
                  </a:lnTo>
                  <a:lnTo>
                    <a:pt x="65" y="50"/>
                  </a:lnTo>
                  <a:lnTo>
                    <a:pt x="65" y="38"/>
                  </a:lnTo>
                  <a:lnTo>
                    <a:pt x="64" y="23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4"/>
                  </a:lnTo>
                  <a:lnTo>
                    <a:pt x="54" y="8"/>
                  </a:lnTo>
                  <a:lnTo>
                    <a:pt x="53" y="6"/>
                  </a:lnTo>
                  <a:lnTo>
                    <a:pt x="51" y="5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3" y="28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1" y="84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3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07"/>
                  </a:lnTo>
                  <a:lnTo>
                    <a:pt x="6" y="106"/>
                  </a:lnTo>
                  <a:lnTo>
                    <a:pt x="7" y="104"/>
                  </a:lnTo>
                  <a:lnTo>
                    <a:pt x="7" y="102"/>
                  </a:lnTo>
                  <a:lnTo>
                    <a:pt x="6" y="95"/>
                  </a:lnTo>
                  <a:lnTo>
                    <a:pt x="7" y="93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6" y="21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40"/>
                  </a:lnTo>
                  <a:lnTo>
                    <a:pt x="58" y="43"/>
                  </a:lnTo>
                  <a:lnTo>
                    <a:pt x="59" y="46"/>
                  </a:lnTo>
                  <a:lnTo>
                    <a:pt x="59" y="47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7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9" y="63"/>
                  </a:lnTo>
                  <a:lnTo>
                    <a:pt x="58" y="64"/>
                  </a:lnTo>
                  <a:lnTo>
                    <a:pt x="59" y="64"/>
                  </a:lnTo>
                  <a:lnTo>
                    <a:pt x="59" y="67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59" y="73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6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58" y="89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8" y="92"/>
                  </a:lnTo>
                  <a:lnTo>
                    <a:pt x="59" y="93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8" y="98"/>
                  </a:lnTo>
                  <a:lnTo>
                    <a:pt x="59" y="99"/>
                  </a:lnTo>
                  <a:lnTo>
                    <a:pt x="58" y="99"/>
                  </a:lnTo>
                  <a:lnTo>
                    <a:pt x="58" y="101"/>
                  </a:lnTo>
                  <a:lnTo>
                    <a:pt x="58" y="104"/>
                  </a:lnTo>
                  <a:lnTo>
                    <a:pt x="59" y="104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92"/>
                  </a:lnTo>
                  <a:lnTo>
                    <a:pt x="67" y="81"/>
                  </a:lnTo>
                  <a:lnTo>
                    <a:pt x="67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B26A5208-F6FE-460F-B07C-63748B371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0" y="4077"/>
              <a:ext cx="33" cy="53"/>
            </a:xfrm>
            <a:custGeom>
              <a:avLst/>
              <a:gdLst>
                <a:gd name="T0" fmla="*/ 32 w 67"/>
                <a:gd name="T1" fmla="*/ 25 h 107"/>
                <a:gd name="T2" fmla="*/ 31 w 67"/>
                <a:gd name="T3" fmla="*/ 10 h 107"/>
                <a:gd name="T4" fmla="*/ 26 w 67"/>
                <a:gd name="T5" fmla="*/ 3 h 107"/>
                <a:gd name="T6" fmla="*/ 23 w 67"/>
                <a:gd name="T7" fmla="*/ 1 h 107"/>
                <a:gd name="T8" fmla="*/ 19 w 67"/>
                <a:gd name="T9" fmla="*/ 1 h 107"/>
                <a:gd name="T10" fmla="*/ 16 w 67"/>
                <a:gd name="T11" fmla="*/ 0 h 107"/>
                <a:gd name="T12" fmla="*/ 13 w 67"/>
                <a:gd name="T13" fmla="*/ 1 h 107"/>
                <a:gd name="T14" fmla="*/ 10 w 67"/>
                <a:gd name="T15" fmla="*/ 2 h 107"/>
                <a:gd name="T16" fmla="*/ 8 w 67"/>
                <a:gd name="T17" fmla="*/ 3 h 107"/>
                <a:gd name="T18" fmla="*/ 6 w 67"/>
                <a:gd name="T19" fmla="*/ 4 h 107"/>
                <a:gd name="T20" fmla="*/ 3 w 67"/>
                <a:gd name="T21" fmla="*/ 9 h 107"/>
                <a:gd name="T22" fmla="*/ 1 w 67"/>
                <a:gd name="T23" fmla="*/ 11 h 107"/>
                <a:gd name="T24" fmla="*/ 1 w 67"/>
                <a:gd name="T25" fmla="*/ 14 h 107"/>
                <a:gd name="T26" fmla="*/ 0 w 67"/>
                <a:gd name="T27" fmla="*/ 19 h 107"/>
                <a:gd name="T28" fmla="*/ 0 w 67"/>
                <a:gd name="T29" fmla="*/ 23 h 107"/>
                <a:gd name="T30" fmla="*/ 0 w 67"/>
                <a:gd name="T31" fmla="*/ 24 h 107"/>
                <a:gd name="T32" fmla="*/ 0 w 67"/>
                <a:gd name="T33" fmla="*/ 27 h 107"/>
                <a:gd name="T34" fmla="*/ 0 w 67"/>
                <a:gd name="T35" fmla="*/ 29 h 107"/>
                <a:gd name="T36" fmla="*/ 0 w 67"/>
                <a:gd name="T37" fmla="*/ 32 h 107"/>
                <a:gd name="T38" fmla="*/ 0 w 67"/>
                <a:gd name="T39" fmla="*/ 36 h 107"/>
                <a:gd name="T40" fmla="*/ 0 w 67"/>
                <a:gd name="T41" fmla="*/ 36 h 107"/>
                <a:gd name="T42" fmla="*/ 0 w 67"/>
                <a:gd name="T43" fmla="*/ 40 h 107"/>
                <a:gd name="T44" fmla="*/ 0 w 67"/>
                <a:gd name="T45" fmla="*/ 43 h 107"/>
                <a:gd name="T46" fmla="*/ 0 w 67"/>
                <a:gd name="T47" fmla="*/ 46 h 107"/>
                <a:gd name="T48" fmla="*/ 2 w 67"/>
                <a:gd name="T49" fmla="*/ 53 h 107"/>
                <a:gd name="T50" fmla="*/ 3 w 67"/>
                <a:gd name="T51" fmla="*/ 51 h 107"/>
                <a:gd name="T52" fmla="*/ 3 w 67"/>
                <a:gd name="T53" fmla="*/ 46 h 107"/>
                <a:gd name="T54" fmla="*/ 3 w 67"/>
                <a:gd name="T55" fmla="*/ 33 h 107"/>
                <a:gd name="T56" fmla="*/ 3 w 67"/>
                <a:gd name="T57" fmla="*/ 23 h 107"/>
                <a:gd name="T58" fmla="*/ 3 w 67"/>
                <a:gd name="T59" fmla="*/ 20 h 107"/>
                <a:gd name="T60" fmla="*/ 3 w 67"/>
                <a:gd name="T61" fmla="*/ 17 h 107"/>
                <a:gd name="T62" fmla="*/ 4 w 67"/>
                <a:gd name="T63" fmla="*/ 12 h 107"/>
                <a:gd name="T64" fmla="*/ 6 w 67"/>
                <a:gd name="T65" fmla="*/ 9 h 107"/>
                <a:gd name="T66" fmla="*/ 8 w 67"/>
                <a:gd name="T67" fmla="*/ 7 h 107"/>
                <a:gd name="T68" fmla="*/ 12 w 67"/>
                <a:gd name="T69" fmla="*/ 4 h 107"/>
                <a:gd name="T70" fmla="*/ 13 w 67"/>
                <a:gd name="T71" fmla="*/ 4 h 107"/>
                <a:gd name="T72" fmla="*/ 16 w 67"/>
                <a:gd name="T73" fmla="*/ 3 h 107"/>
                <a:gd name="T74" fmla="*/ 21 w 67"/>
                <a:gd name="T75" fmla="*/ 4 h 107"/>
                <a:gd name="T76" fmla="*/ 23 w 67"/>
                <a:gd name="T77" fmla="*/ 4 h 107"/>
                <a:gd name="T78" fmla="*/ 26 w 67"/>
                <a:gd name="T79" fmla="*/ 9 h 107"/>
                <a:gd name="T80" fmla="*/ 27 w 67"/>
                <a:gd name="T81" fmla="*/ 12 h 107"/>
                <a:gd name="T82" fmla="*/ 28 w 67"/>
                <a:gd name="T83" fmla="*/ 14 h 107"/>
                <a:gd name="T84" fmla="*/ 29 w 67"/>
                <a:gd name="T85" fmla="*/ 17 h 107"/>
                <a:gd name="T86" fmla="*/ 29 w 67"/>
                <a:gd name="T87" fmla="*/ 18 h 107"/>
                <a:gd name="T88" fmla="*/ 29 w 67"/>
                <a:gd name="T89" fmla="*/ 20 h 107"/>
                <a:gd name="T90" fmla="*/ 29 w 67"/>
                <a:gd name="T91" fmla="*/ 23 h 107"/>
                <a:gd name="T92" fmla="*/ 29 w 67"/>
                <a:gd name="T93" fmla="*/ 25 h 107"/>
                <a:gd name="T94" fmla="*/ 29 w 67"/>
                <a:gd name="T95" fmla="*/ 28 h 107"/>
                <a:gd name="T96" fmla="*/ 29 w 67"/>
                <a:gd name="T97" fmla="*/ 30 h 107"/>
                <a:gd name="T98" fmla="*/ 29 w 67"/>
                <a:gd name="T99" fmla="*/ 31 h 107"/>
                <a:gd name="T100" fmla="*/ 29 w 67"/>
                <a:gd name="T101" fmla="*/ 34 h 107"/>
                <a:gd name="T102" fmla="*/ 29 w 67"/>
                <a:gd name="T103" fmla="*/ 36 h 107"/>
                <a:gd name="T104" fmla="*/ 29 w 67"/>
                <a:gd name="T105" fmla="*/ 38 h 107"/>
                <a:gd name="T106" fmla="*/ 29 w 67"/>
                <a:gd name="T107" fmla="*/ 39 h 107"/>
                <a:gd name="T108" fmla="*/ 29 w 67"/>
                <a:gd name="T109" fmla="*/ 40 h 107"/>
                <a:gd name="T110" fmla="*/ 29 w 67"/>
                <a:gd name="T111" fmla="*/ 43 h 107"/>
                <a:gd name="T112" fmla="*/ 29 w 67"/>
                <a:gd name="T113" fmla="*/ 45 h 107"/>
                <a:gd name="T114" fmla="*/ 29 w 67"/>
                <a:gd name="T115" fmla="*/ 46 h 107"/>
                <a:gd name="T116" fmla="*/ 29 w 67"/>
                <a:gd name="T117" fmla="*/ 48 h 107"/>
                <a:gd name="T118" fmla="*/ 29 w 67"/>
                <a:gd name="T119" fmla="*/ 49 h 107"/>
                <a:gd name="T120" fmla="*/ 30 w 67"/>
                <a:gd name="T121" fmla="*/ 53 h 107"/>
                <a:gd name="T122" fmla="*/ 33 w 67"/>
                <a:gd name="T123" fmla="*/ 46 h 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" h="107">
                  <a:moveTo>
                    <a:pt x="67" y="80"/>
                  </a:moveTo>
                  <a:lnTo>
                    <a:pt x="67" y="80"/>
                  </a:lnTo>
                  <a:lnTo>
                    <a:pt x="67" y="78"/>
                  </a:lnTo>
                  <a:lnTo>
                    <a:pt x="67" y="60"/>
                  </a:lnTo>
                  <a:lnTo>
                    <a:pt x="65" y="50"/>
                  </a:lnTo>
                  <a:lnTo>
                    <a:pt x="65" y="38"/>
                  </a:lnTo>
                  <a:lnTo>
                    <a:pt x="64" y="23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4"/>
                  </a:lnTo>
                  <a:lnTo>
                    <a:pt x="55" y="8"/>
                  </a:lnTo>
                  <a:lnTo>
                    <a:pt x="53" y="6"/>
                  </a:lnTo>
                  <a:lnTo>
                    <a:pt x="52" y="5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1" y="84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3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07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6" y="95"/>
                  </a:lnTo>
                  <a:lnTo>
                    <a:pt x="7" y="93"/>
                  </a:lnTo>
                  <a:lnTo>
                    <a:pt x="6" y="93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5" y="21"/>
                  </a:lnTo>
                  <a:lnTo>
                    <a:pt x="55" y="24"/>
                  </a:lnTo>
                  <a:lnTo>
                    <a:pt x="56" y="24"/>
                  </a:lnTo>
                  <a:lnTo>
                    <a:pt x="55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40"/>
                  </a:lnTo>
                  <a:lnTo>
                    <a:pt x="58" y="43"/>
                  </a:lnTo>
                  <a:lnTo>
                    <a:pt x="59" y="46"/>
                  </a:lnTo>
                  <a:lnTo>
                    <a:pt x="58" y="47"/>
                  </a:lnTo>
                  <a:lnTo>
                    <a:pt x="59" y="47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7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9" y="63"/>
                  </a:lnTo>
                  <a:lnTo>
                    <a:pt x="58" y="64"/>
                  </a:lnTo>
                  <a:lnTo>
                    <a:pt x="59" y="64"/>
                  </a:lnTo>
                  <a:lnTo>
                    <a:pt x="59" y="67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59" y="73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6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58" y="89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8" y="92"/>
                  </a:lnTo>
                  <a:lnTo>
                    <a:pt x="59" y="93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8" y="98"/>
                  </a:lnTo>
                  <a:lnTo>
                    <a:pt x="58" y="99"/>
                  </a:lnTo>
                  <a:lnTo>
                    <a:pt x="58" y="101"/>
                  </a:lnTo>
                  <a:lnTo>
                    <a:pt x="58" y="104"/>
                  </a:lnTo>
                  <a:lnTo>
                    <a:pt x="59" y="104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92"/>
                  </a:lnTo>
                  <a:lnTo>
                    <a:pt x="67" y="81"/>
                  </a:lnTo>
                  <a:lnTo>
                    <a:pt x="67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3C38D119-B5CB-412B-913E-37CDC5DB7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0" y="4077"/>
              <a:ext cx="35" cy="53"/>
            </a:xfrm>
            <a:custGeom>
              <a:avLst/>
              <a:gdLst>
                <a:gd name="T0" fmla="*/ 35 w 67"/>
                <a:gd name="T1" fmla="*/ 25 h 107"/>
                <a:gd name="T2" fmla="*/ 32 w 67"/>
                <a:gd name="T3" fmla="*/ 9 h 107"/>
                <a:gd name="T4" fmla="*/ 28 w 67"/>
                <a:gd name="T5" fmla="*/ 3 h 107"/>
                <a:gd name="T6" fmla="*/ 25 w 67"/>
                <a:gd name="T7" fmla="*/ 1 h 107"/>
                <a:gd name="T8" fmla="*/ 20 w 67"/>
                <a:gd name="T9" fmla="*/ 0 h 107"/>
                <a:gd name="T10" fmla="*/ 17 w 67"/>
                <a:gd name="T11" fmla="*/ 0 h 107"/>
                <a:gd name="T12" fmla="*/ 14 w 67"/>
                <a:gd name="T13" fmla="*/ 0 h 107"/>
                <a:gd name="T14" fmla="*/ 11 w 67"/>
                <a:gd name="T15" fmla="*/ 2 h 107"/>
                <a:gd name="T16" fmla="*/ 9 w 67"/>
                <a:gd name="T17" fmla="*/ 3 h 107"/>
                <a:gd name="T18" fmla="*/ 8 w 67"/>
                <a:gd name="T19" fmla="*/ 3 h 107"/>
                <a:gd name="T20" fmla="*/ 3 w 67"/>
                <a:gd name="T21" fmla="*/ 8 h 107"/>
                <a:gd name="T22" fmla="*/ 2 w 67"/>
                <a:gd name="T23" fmla="*/ 10 h 107"/>
                <a:gd name="T24" fmla="*/ 2 w 67"/>
                <a:gd name="T25" fmla="*/ 13 h 107"/>
                <a:gd name="T26" fmla="*/ 1 w 67"/>
                <a:gd name="T27" fmla="*/ 17 h 107"/>
                <a:gd name="T28" fmla="*/ 1 w 67"/>
                <a:gd name="T29" fmla="*/ 21 h 107"/>
                <a:gd name="T30" fmla="*/ 0 w 67"/>
                <a:gd name="T31" fmla="*/ 24 h 107"/>
                <a:gd name="T32" fmla="*/ 1 w 67"/>
                <a:gd name="T33" fmla="*/ 27 h 107"/>
                <a:gd name="T34" fmla="*/ 1 w 67"/>
                <a:gd name="T35" fmla="*/ 29 h 107"/>
                <a:gd name="T36" fmla="*/ 1 w 67"/>
                <a:gd name="T37" fmla="*/ 32 h 107"/>
                <a:gd name="T38" fmla="*/ 1 w 67"/>
                <a:gd name="T39" fmla="*/ 35 h 107"/>
                <a:gd name="T40" fmla="*/ 1 w 67"/>
                <a:gd name="T41" fmla="*/ 36 h 107"/>
                <a:gd name="T42" fmla="*/ 1 w 67"/>
                <a:gd name="T43" fmla="*/ 39 h 107"/>
                <a:gd name="T44" fmla="*/ 1 w 67"/>
                <a:gd name="T45" fmla="*/ 42 h 107"/>
                <a:gd name="T46" fmla="*/ 1 w 67"/>
                <a:gd name="T47" fmla="*/ 46 h 107"/>
                <a:gd name="T48" fmla="*/ 2 w 67"/>
                <a:gd name="T49" fmla="*/ 51 h 107"/>
                <a:gd name="T50" fmla="*/ 4 w 67"/>
                <a:gd name="T51" fmla="*/ 51 h 107"/>
                <a:gd name="T52" fmla="*/ 4 w 67"/>
                <a:gd name="T53" fmla="*/ 46 h 107"/>
                <a:gd name="T54" fmla="*/ 3 w 67"/>
                <a:gd name="T55" fmla="*/ 33 h 107"/>
                <a:gd name="T56" fmla="*/ 3 w 67"/>
                <a:gd name="T57" fmla="*/ 23 h 107"/>
                <a:gd name="T58" fmla="*/ 4 w 67"/>
                <a:gd name="T59" fmla="*/ 20 h 107"/>
                <a:gd name="T60" fmla="*/ 4 w 67"/>
                <a:gd name="T61" fmla="*/ 17 h 107"/>
                <a:gd name="T62" fmla="*/ 5 w 67"/>
                <a:gd name="T63" fmla="*/ 12 h 107"/>
                <a:gd name="T64" fmla="*/ 6 w 67"/>
                <a:gd name="T65" fmla="*/ 9 h 107"/>
                <a:gd name="T66" fmla="*/ 9 w 67"/>
                <a:gd name="T67" fmla="*/ 6 h 107"/>
                <a:gd name="T68" fmla="*/ 13 w 67"/>
                <a:gd name="T69" fmla="*/ 4 h 107"/>
                <a:gd name="T70" fmla="*/ 15 w 67"/>
                <a:gd name="T71" fmla="*/ 3 h 107"/>
                <a:gd name="T72" fmla="*/ 16 w 67"/>
                <a:gd name="T73" fmla="*/ 3 h 107"/>
                <a:gd name="T74" fmla="*/ 22 w 67"/>
                <a:gd name="T75" fmla="*/ 3 h 107"/>
                <a:gd name="T76" fmla="*/ 25 w 67"/>
                <a:gd name="T77" fmla="*/ 4 h 107"/>
                <a:gd name="T78" fmla="*/ 28 w 67"/>
                <a:gd name="T79" fmla="*/ 9 h 107"/>
                <a:gd name="T80" fmla="*/ 29 w 67"/>
                <a:gd name="T81" fmla="*/ 12 h 107"/>
                <a:gd name="T82" fmla="*/ 30 w 67"/>
                <a:gd name="T83" fmla="*/ 14 h 107"/>
                <a:gd name="T84" fmla="*/ 30 w 67"/>
                <a:gd name="T85" fmla="*/ 17 h 107"/>
                <a:gd name="T86" fmla="*/ 30 w 67"/>
                <a:gd name="T87" fmla="*/ 19 h 107"/>
                <a:gd name="T88" fmla="*/ 31 w 67"/>
                <a:gd name="T89" fmla="*/ 21 h 107"/>
                <a:gd name="T90" fmla="*/ 31 w 67"/>
                <a:gd name="T91" fmla="*/ 24 h 107"/>
                <a:gd name="T92" fmla="*/ 31 w 67"/>
                <a:gd name="T93" fmla="*/ 26 h 107"/>
                <a:gd name="T94" fmla="*/ 31 w 67"/>
                <a:gd name="T95" fmla="*/ 28 h 107"/>
                <a:gd name="T96" fmla="*/ 31 w 67"/>
                <a:gd name="T97" fmla="*/ 29 h 107"/>
                <a:gd name="T98" fmla="*/ 31 w 67"/>
                <a:gd name="T99" fmla="*/ 31 h 107"/>
                <a:gd name="T100" fmla="*/ 32 w 67"/>
                <a:gd name="T101" fmla="*/ 34 h 107"/>
                <a:gd name="T102" fmla="*/ 31 w 67"/>
                <a:gd name="T103" fmla="*/ 35 h 107"/>
                <a:gd name="T104" fmla="*/ 32 w 67"/>
                <a:gd name="T105" fmla="*/ 38 h 107"/>
                <a:gd name="T106" fmla="*/ 32 w 67"/>
                <a:gd name="T107" fmla="*/ 39 h 107"/>
                <a:gd name="T108" fmla="*/ 31 w 67"/>
                <a:gd name="T109" fmla="*/ 40 h 107"/>
                <a:gd name="T110" fmla="*/ 31 w 67"/>
                <a:gd name="T111" fmla="*/ 42 h 107"/>
                <a:gd name="T112" fmla="*/ 31 w 67"/>
                <a:gd name="T113" fmla="*/ 45 h 107"/>
                <a:gd name="T114" fmla="*/ 32 w 67"/>
                <a:gd name="T115" fmla="*/ 46 h 107"/>
                <a:gd name="T116" fmla="*/ 31 w 67"/>
                <a:gd name="T117" fmla="*/ 48 h 107"/>
                <a:gd name="T118" fmla="*/ 31 w 67"/>
                <a:gd name="T119" fmla="*/ 52 h 107"/>
                <a:gd name="T120" fmla="*/ 32 w 67"/>
                <a:gd name="T121" fmla="*/ 52 h 107"/>
                <a:gd name="T122" fmla="*/ 35 w 67"/>
                <a:gd name="T123" fmla="*/ 40 h 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" h="107">
                  <a:moveTo>
                    <a:pt x="67" y="79"/>
                  </a:moveTo>
                  <a:lnTo>
                    <a:pt x="67" y="79"/>
                  </a:lnTo>
                  <a:lnTo>
                    <a:pt x="67" y="78"/>
                  </a:lnTo>
                  <a:lnTo>
                    <a:pt x="67" y="59"/>
                  </a:lnTo>
                  <a:lnTo>
                    <a:pt x="67" y="50"/>
                  </a:lnTo>
                  <a:lnTo>
                    <a:pt x="65" y="38"/>
                  </a:lnTo>
                  <a:lnTo>
                    <a:pt x="64" y="22"/>
                  </a:lnTo>
                  <a:lnTo>
                    <a:pt x="62" y="19"/>
                  </a:lnTo>
                  <a:lnTo>
                    <a:pt x="61" y="16"/>
                  </a:lnTo>
                  <a:lnTo>
                    <a:pt x="61" y="13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1" y="52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1" y="74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1" y="79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3" y="102"/>
                  </a:lnTo>
                  <a:lnTo>
                    <a:pt x="4" y="105"/>
                  </a:lnTo>
                  <a:lnTo>
                    <a:pt x="4" y="107"/>
                  </a:lnTo>
                  <a:lnTo>
                    <a:pt x="6" y="107"/>
                  </a:lnTo>
                  <a:lnTo>
                    <a:pt x="8" y="105"/>
                  </a:lnTo>
                  <a:lnTo>
                    <a:pt x="8" y="104"/>
                  </a:lnTo>
                  <a:lnTo>
                    <a:pt x="8" y="102"/>
                  </a:lnTo>
                  <a:lnTo>
                    <a:pt x="8" y="94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41" y="7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3" y="16"/>
                  </a:lnTo>
                  <a:lnTo>
                    <a:pt x="53" y="18"/>
                  </a:lnTo>
                  <a:lnTo>
                    <a:pt x="55" y="18"/>
                  </a:lnTo>
                  <a:lnTo>
                    <a:pt x="56" y="21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6" y="30"/>
                  </a:lnTo>
                  <a:lnTo>
                    <a:pt x="58" y="32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59" y="47"/>
                  </a:lnTo>
                  <a:lnTo>
                    <a:pt x="59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3"/>
                  </a:lnTo>
                  <a:lnTo>
                    <a:pt x="59" y="56"/>
                  </a:lnTo>
                  <a:lnTo>
                    <a:pt x="59" y="58"/>
                  </a:lnTo>
                  <a:lnTo>
                    <a:pt x="59" y="59"/>
                  </a:lnTo>
                  <a:lnTo>
                    <a:pt x="59" y="61"/>
                  </a:lnTo>
                  <a:lnTo>
                    <a:pt x="59" y="62"/>
                  </a:lnTo>
                  <a:lnTo>
                    <a:pt x="59" y="64"/>
                  </a:lnTo>
                  <a:lnTo>
                    <a:pt x="59" y="67"/>
                  </a:lnTo>
                  <a:lnTo>
                    <a:pt x="61" y="67"/>
                  </a:lnTo>
                  <a:lnTo>
                    <a:pt x="61" y="68"/>
                  </a:lnTo>
                  <a:lnTo>
                    <a:pt x="61" y="70"/>
                  </a:lnTo>
                  <a:lnTo>
                    <a:pt x="59" y="70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1" y="73"/>
                  </a:lnTo>
                  <a:lnTo>
                    <a:pt x="59" y="74"/>
                  </a:lnTo>
                  <a:lnTo>
                    <a:pt x="59" y="76"/>
                  </a:lnTo>
                  <a:lnTo>
                    <a:pt x="61" y="76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1" y="78"/>
                  </a:lnTo>
                  <a:lnTo>
                    <a:pt x="61" y="79"/>
                  </a:lnTo>
                  <a:lnTo>
                    <a:pt x="59" y="79"/>
                  </a:lnTo>
                  <a:lnTo>
                    <a:pt x="59" y="81"/>
                  </a:lnTo>
                  <a:lnTo>
                    <a:pt x="59" y="82"/>
                  </a:lnTo>
                  <a:lnTo>
                    <a:pt x="59" y="84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59" y="88"/>
                  </a:lnTo>
                  <a:lnTo>
                    <a:pt x="58" y="88"/>
                  </a:lnTo>
                  <a:lnTo>
                    <a:pt x="59" y="90"/>
                  </a:lnTo>
                  <a:lnTo>
                    <a:pt x="59" y="91"/>
                  </a:lnTo>
                  <a:lnTo>
                    <a:pt x="58" y="91"/>
                  </a:lnTo>
                  <a:lnTo>
                    <a:pt x="59" y="93"/>
                  </a:lnTo>
                  <a:lnTo>
                    <a:pt x="61" y="93"/>
                  </a:lnTo>
                  <a:lnTo>
                    <a:pt x="59" y="94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8" y="97"/>
                  </a:lnTo>
                  <a:lnTo>
                    <a:pt x="59" y="99"/>
                  </a:lnTo>
                  <a:lnTo>
                    <a:pt x="58" y="99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1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7" y="104"/>
                  </a:lnTo>
                  <a:lnTo>
                    <a:pt x="67" y="91"/>
                  </a:lnTo>
                  <a:lnTo>
                    <a:pt x="67" y="81"/>
                  </a:lnTo>
                  <a:lnTo>
                    <a:pt x="67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A941E299-BFDD-4762-B591-8779CD14E2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44" y="4023"/>
              <a:ext cx="146" cy="146"/>
            </a:xfrm>
            <a:custGeom>
              <a:avLst/>
              <a:gdLst>
                <a:gd name="T0" fmla="*/ 0 w 291"/>
                <a:gd name="T1" fmla="*/ 0 h 292"/>
                <a:gd name="T2" fmla="*/ 0 w 291"/>
                <a:gd name="T3" fmla="*/ 146 h 292"/>
                <a:gd name="T4" fmla="*/ 146 w 291"/>
                <a:gd name="T5" fmla="*/ 146 h 292"/>
                <a:gd name="T6" fmla="*/ 146 w 291"/>
                <a:gd name="T7" fmla="*/ 0 h 292"/>
                <a:gd name="T8" fmla="*/ 0 w 291"/>
                <a:gd name="T9" fmla="*/ 0 h 292"/>
                <a:gd name="T10" fmla="*/ 0 w 291"/>
                <a:gd name="T11" fmla="*/ 0 h 292"/>
                <a:gd name="T12" fmla="*/ 138 w 291"/>
                <a:gd name="T13" fmla="*/ 139 h 292"/>
                <a:gd name="T14" fmla="*/ 8 w 291"/>
                <a:gd name="T15" fmla="*/ 139 h 292"/>
                <a:gd name="T16" fmla="*/ 8 w 291"/>
                <a:gd name="T17" fmla="*/ 8 h 292"/>
                <a:gd name="T18" fmla="*/ 138 w 291"/>
                <a:gd name="T19" fmla="*/ 8 h 292"/>
                <a:gd name="T20" fmla="*/ 138 w 291"/>
                <a:gd name="T21" fmla="*/ 139 h 292"/>
                <a:gd name="T22" fmla="*/ 138 w 291"/>
                <a:gd name="T23" fmla="*/ 139 h 2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1" h="292">
                  <a:moveTo>
                    <a:pt x="0" y="0"/>
                  </a:moveTo>
                  <a:lnTo>
                    <a:pt x="0" y="292"/>
                  </a:lnTo>
                  <a:lnTo>
                    <a:pt x="291" y="292"/>
                  </a:lnTo>
                  <a:lnTo>
                    <a:pt x="291" y="0"/>
                  </a:lnTo>
                  <a:lnTo>
                    <a:pt x="0" y="0"/>
                  </a:lnTo>
                  <a:close/>
                  <a:moveTo>
                    <a:pt x="276" y="277"/>
                  </a:moveTo>
                  <a:lnTo>
                    <a:pt x="15" y="277"/>
                  </a:lnTo>
                  <a:lnTo>
                    <a:pt x="15" y="15"/>
                  </a:lnTo>
                  <a:lnTo>
                    <a:pt x="276" y="15"/>
                  </a:lnTo>
                  <a:lnTo>
                    <a:pt x="276" y="2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6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4343400" y="2480894"/>
            <a:ext cx="1206500" cy="561975"/>
          </a:xfrm>
          <a:prstGeom prst="flowChartTerminator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Правління**</a:t>
            </a:r>
            <a:endParaRPr lang="en-US" sz="800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Голова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800" i="1" u="sng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Дж</a:t>
            </a: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800" i="1" u="sng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Корріас</a:t>
            </a:r>
            <a:endParaRPr lang="uk-UA" sz="800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4343400" y="1124744"/>
            <a:ext cx="1206500" cy="561975"/>
          </a:xfrm>
          <a:prstGeom prst="flowChartTerminator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Наглядова</a:t>
            </a:r>
            <a:r>
              <a:rPr lang="ru-RU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Рада*</a:t>
            </a:r>
            <a:endParaRPr lang="en-US" sz="800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</a:t>
            </a: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800" i="1" u="sng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Педрацці</a:t>
            </a:r>
            <a:endParaRPr lang="ru-RU" sz="800" i="1" u="sng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AutoShape 16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946650" y="1686719"/>
            <a:ext cx="0" cy="79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5812631" y="3067918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AutoShape 27"/>
          <p:cNvSpPr>
            <a:spLocks noChangeArrowheads="1"/>
          </p:cNvSpPr>
          <p:nvPr/>
        </p:nvSpPr>
        <p:spPr bwMode="auto">
          <a:xfrm>
            <a:off x="2901524" y="2027329"/>
            <a:ext cx="1155700" cy="3683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70000"/>
              </a:lnSpc>
            </a:pP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управління персоналом та організаційними змінами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Г. М. Нестеренко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AutoShape 105"/>
          <p:cNvSpPr>
            <a:spLocks noChangeArrowheads="1"/>
          </p:cNvSpPr>
          <p:nvPr/>
        </p:nvSpPr>
        <p:spPr bwMode="auto">
          <a:xfrm>
            <a:off x="2901524" y="2484636"/>
            <a:ext cx="1157287" cy="3683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lvl="0">
              <a:lnSpc>
                <a:spcPct val="70000"/>
              </a:lnSpc>
            </a:pPr>
            <a:endParaRPr lang="ru-RU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70000"/>
              </a:lnSpc>
            </a:pP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6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</a:t>
            </a:r>
            <a:r>
              <a:rPr lang="uk-UA" sz="6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іння</a:t>
            </a: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70000"/>
              </a:lnSpc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інформаційною безпекою  </a:t>
            </a:r>
          </a:p>
          <a:p>
            <a:pPr lvl="0" algn="ctr">
              <a:lnSpc>
                <a:spcPct val="70000"/>
              </a:lnSpc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та безперервністю бізнесу</a:t>
            </a:r>
            <a:r>
              <a:rPr lang="uk-UA" sz="600" b="1" i="1" baseline="30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</a:p>
          <a:p>
            <a:pPr lvl="0" algn="ctr">
              <a:lnSpc>
                <a:spcPct val="70000"/>
              </a:lnSpc>
            </a:pP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О.М.Сіраков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</a:pPr>
            <a:endParaRPr lang="en-GB" sz="500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AutoShape 23"/>
          <p:cNvSpPr>
            <a:spLocks noChangeArrowheads="1"/>
          </p:cNvSpPr>
          <p:nvPr/>
        </p:nvSpPr>
        <p:spPr bwMode="auto">
          <a:xfrm>
            <a:off x="2901524" y="2924944"/>
            <a:ext cx="1157287" cy="3683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lvl="0" algn="ctr"/>
            <a:r>
              <a:rPr lang="ru-RU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5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юридичної</a:t>
            </a:r>
            <a:r>
              <a:rPr lang="ru-RU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5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генерального </a:t>
            </a:r>
            <a:r>
              <a:rPr lang="ru-RU" sz="5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секретаріату</a:t>
            </a:r>
            <a:endParaRPr lang="ru-RU" sz="5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С.В. </a:t>
            </a:r>
            <a:r>
              <a:rPr lang="ru-RU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Жадан</a:t>
            </a:r>
            <a:endParaRPr lang="ru-RU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AutoShape 10"/>
          <p:cNvSpPr>
            <a:spLocks noChangeArrowheads="1"/>
          </p:cNvSpPr>
          <p:nvPr/>
        </p:nvSpPr>
        <p:spPr bwMode="auto">
          <a:xfrm>
            <a:off x="2913162" y="1222375"/>
            <a:ext cx="1155700" cy="366712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внутрішнього</a:t>
            </a:r>
            <a:r>
              <a:rPr lang="ru-RU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аудиту</a:t>
            </a: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Т.С. Лисенко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ru-RU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Titolo 1"/>
          <p:cNvSpPr txBox="1">
            <a:spLocks/>
          </p:cNvSpPr>
          <p:nvPr/>
        </p:nvSpPr>
        <p:spPr bwMode="auto">
          <a:xfrm>
            <a:off x="107504" y="44624"/>
            <a:ext cx="90300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EC64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uk-UA" altLang="it-IT" sz="2700" dirty="0"/>
              <a:t>Організаційна</a:t>
            </a:r>
            <a:r>
              <a:rPr lang="ru-RU" altLang="it-IT" sz="2700" dirty="0"/>
              <a:t> структура АТ “ПРАВЕКС</a:t>
            </a:r>
            <a:r>
              <a:rPr lang="en-US" altLang="it-IT" sz="2700" dirty="0"/>
              <a:t> </a:t>
            </a:r>
            <a:r>
              <a:rPr lang="ru-RU" altLang="it-IT" sz="2700" dirty="0"/>
              <a:t>БАНК” </a:t>
            </a:r>
            <a:r>
              <a:rPr lang="uk-UA" altLang="it-IT" sz="2700" dirty="0"/>
              <a:t>станом на </a:t>
            </a:r>
            <a:r>
              <a:rPr lang="en-US" altLang="it-IT" sz="2700" dirty="0"/>
              <a:t>22</a:t>
            </a:r>
            <a:r>
              <a:rPr lang="uk-UA" altLang="it-IT" sz="2700" dirty="0"/>
              <a:t>.</a:t>
            </a:r>
            <a:r>
              <a:rPr lang="en-US" altLang="it-IT" sz="2700" dirty="0"/>
              <a:t>12</a:t>
            </a:r>
            <a:r>
              <a:rPr lang="uk-UA" altLang="it-IT" sz="2700" dirty="0"/>
              <a:t>.20</a:t>
            </a:r>
            <a:r>
              <a:rPr lang="en-US" altLang="it-IT" sz="2700" dirty="0"/>
              <a:t>23                   </a:t>
            </a:r>
            <a:r>
              <a:rPr lang="en-US" altLang="it-IT" sz="2700" b="0" dirty="0"/>
              <a:t>                         </a:t>
            </a:r>
            <a:r>
              <a:rPr lang="uk-UA" altLang="it-IT" sz="2700" dirty="0"/>
              <a:t>     </a:t>
            </a:r>
            <a:r>
              <a:rPr lang="en-US" altLang="it-IT" sz="2700" dirty="0"/>
              <a:t>1/</a:t>
            </a:r>
            <a:r>
              <a:rPr lang="uk-UA" altLang="it-IT" sz="2700" dirty="0"/>
              <a:t>3</a:t>
            </a:r>
            <a:endParaRPr lang="en-US" altLang="it-IT" sz="2700" dirty="0"/>
          </a:p>
        </p:txBody>
      </p:sp>
      <p:sp>
        <p:nvSpPr>
          <p:cNvPr id="133" name="Rectangle 25"/>
          <p:cNvSpPr>
            <a:spLocks noChangeArrowheads="1"/>
          </p:cNvSpPr>
          <p:nvPr/>
        </p:nvSpPr>
        <p:spPr bwMode="auto">
          <a:xfrm>
            <a:off x="5811045" y="2996952"/>
            <a:ext cx="972000" cy="3600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lvl="0" algn="ctr">
              <a:lnSpc>
                <a:spcPct val="75000"/>
              </a:lnSpc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Відділ зв’язків з громадськістю та маркетингу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75000"/>
              </a:lnSpc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І. Романова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AutoShape 15"/>
          <p:cNvSpPr>
            <a:spLocks noChangeArrowheads="1"/>
          </p:cNvSpPr>
          <p:nvPr/>
        </p:nvSpPr>
        <p:spPr bwMode="auto">
          <a:xfrm>
            <a:off x="4347592" y="620688"/>
            <a:ext cx="1206500" cy="345951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Загальні збори акціонерів</a:t>
            </a:r>
            <a:endParaRPr lang="ru-RU" sz="800" i="1" u="sng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136" idx="2"/>
            <a:endCxn id="37" idx="0"/>
          </p:cNvCxnSpPr>
          <p:nvPr/>
        </p:nvCxnSpPr>
        <p:spPr>
          <a:xfrm flipH="1">
            <a:off x="4946650" y="966639"/>
            <a:ext cx="4192" cy="1581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TextBox 139"/>
          <p:cNvSpPr txBox="1"/>
          <p:nvPr/>
        </p:nvSpPr>
        <p:spPr>
          <a:xfrm>
            <a:off x="271445" y="936049"/>
            <a:ext cx="237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" b="1" i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Комітети Правління: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Кредитний комітет</a:t>
            </a: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</a:t>
            </a:r>
            <a:r>
              <a:rPr lang="ru-RU" sz="600" b="1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непрацюючим</a:t>
            </a:r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и активами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кредитним ризиком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активами та пасивами 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операційним ризиком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Тендерний Комітет 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управління змінами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інформаційною безпекою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питань управління кризою</a:t>
            </a: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екологічних, соціальних та 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управлінських питань </a:t>
            </a:r>
          </a:p>
        </p:txBody>
      </p:sp>
      <p:cxnSp>
        <p:nvCxnSpPr>
          <p:cNvPr id="19" name="Соединительная линия уступом 18"/>
          <p:cNvCxnSpPr>
            <a:stCxn id="35" idx="1"/>
          </p:cNvCxnSpPr>
          <p:nvPr/>
        </p:nvCxnSpPr>
        <p:spPr>
          <a:xfrm rot="10800000">
            <a:off x="2341256" y="1860648"/>
            <a:ext cx="2002145" cy="901235"/>
          </a:xfrm>
          <a:prstGeom prst="bentConnector3">
            <a:avLst>
              <a:gd name="adj1" fmla="val 71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Rectangle 56"/>
          <p:cNvSpPr>
            <a:spLocks noChangeArrowheads="1"/>
          </p:cNvSpPr>
          <p:nvPr/>
        </p:nvSpPr>
        <p:spPr bwMode="auto">
          <a:xfrm>
            <a:off x="5898357" y="4573543"/>
            <a:ext cx="2444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 marL="100013" indent="-100013"/>
            <a:endParaRPr lang="uk-UA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03"/>
          <p:cNvSpPr>
            <a:spLocks noChangeArrowheads="1"/>
          </p:cNvSpPr>
          <p:nvPr/>
        </p:nvSpPr>
        <p:spPr bwMode="auto">
          <a:xfrm>
            <a:off x="4366449" y="4541279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3" name="AutoShape 57"/>
          <p:cNvCxnSpPr>
            <a:cxnSpLocks noChangeShapeType="1"/>
            <a:stCxn id="141" idx="2"/>
            <a:endCxn id="182" idx="1"/>
          </p:cNvCxnSpPr>
          <p:nvPr/>
        </p:nvCxnSpPr>
        <p:spPr bwMode="auto">
          <a:xfrm rot="16200000" flipH="1">
            <a:off x="6060632" y="4792268"/>
            <a:ext cx="18350" cy="984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AutoShape 58"/>
          <p:cNvCxnSpPr>
            <a:cxnSpLocks noChangeShapeType="1"/>
            <a:endCxn id="104" idx="1"/>
          </p:cNvCxnSpPr>
          <p:nvPr/>
        </p:nvCxnSpPr>
        <p:spPr bwMode="auto">
          <a:xfrm rot="16200000" flipH="1">
            <a:off x="5730903" y="4847635"/>
            <a:ext cx="695645" cy="11626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Rectangle 59"/>
          <p:cNvSpPr>
            <a:spLocks noChangeArrowheads="1"/>
          </p:cNvSpPr>
          <p:nvPr/>
        </p:nvSpPr>
        <p:spPr bwMode="auto">
          <a:xfrm>
            <a:off x="6365544" y="4803692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" name="Rectangle 71"/>
          <p:cNvSpPr>
            <a:spLocks noChangeArrowheads="1"/>
          </p:cNvSpPr>
          <p:nvPr/>
        </p:nvSpPr>
        <p:spPr bwMode="auto">
          <a:xfrm>
            <a:off x="2933065" y="4562823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7" name="AutoShape 112"/>
          <p:cNvCxnSpPr>
            <a:cxnSpLocks noChangeShapeType="1"/>
            <a:endCxn id="173" idx="1"/>
          </p:cNvCxnSpPr>
          <p:nvPr/>
        </p:nvCxnSpPr>
        <p:spPr bwMode="auto">
          <a:xfrm rot="16200000" flipH="1">
            <a:off x="2379984" y="5307419"/>
            <a:ext cx="1517218" cy="9175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AutoShape 115"/>
          <p:cNvSpPr>
            <a:spLocks noChangeArrowheads="1"/>
          </p:cNvSpPr>
          <p:nvPr/>
        </p:nvSpPr>
        <p:spPr bwMode="auto">
          <a:xfrm>
            <a:off x="7289834" y="4101509"/>
            <a:ext cx="1079500" cy="4159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808080"/>
          </a:solidFill>
          <a:ln w="9398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Інші підрозділи</a:t>
            </a:r>
            <a:r>
              <a:rPr lang="en-US" sz="700" baseline="30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</a:t>
            </a:r>
            <a:endParaRPr lang="ru-RU" sz="700" baseline="300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Rectangle 131"/>
          <p:cNvSpPr>
            <a:spLocks noChangeArrowheads="1"/>
          </p:cNvSpPr>
          <p:nvPr/>
        </p:nvSpPr>
        <p:spPr bwMode="auto">
          <a:xfrm>
            <a:off x="7203992" y="4716089"/>
            <a:ext cx="18855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управління інформаційною безпекою та безперервністю бізнесу включає Службу охорони праці</a:t>
            </a:r>
          </a:p>
          <a:p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400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2</a:t>
            </a:r>
            <a:r>
              <a:rPr lang="ru-RU" sz="400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Г.С. Барановська –  головний бухгалтер – директор департаменту бухгалтерського обліку</a:t>
            </a:r>
            <a:endParaRPr lang="en-US" sz="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 </a:t>
            </a:r>
            <a:r>
              <a:rPr lang="en-US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«Інші підрозділи»  Банку – це підрозділи, які відповідно до рішень Наглядової Ради були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ліквідовані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проте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не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закриті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повністю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оскільки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на посадах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перебувають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працівники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до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яких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не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можливо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застосувати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процедуру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скорочення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певному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проміжку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часу.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цьому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розділі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містяться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штатні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одиниці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на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яких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застосовується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надомна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праця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NB!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Короткий опис діяльності структурних підрозділів наведений в Організаційному Кодексі АТ «Правекс Банк», що є Додатком до організаційної структури. </a:t>
            </a:r>
          </a:p>
          <a:p>
            <a:pPr lvl="0"/>
            <a:endParaRPr lang="uk-UA" sz="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4" name="AutoShape 72"/>
          <p:cNvCxnSpPr>
            <a:cxnSpLocks noChangeShapeType="1"/>
            <a:endCxn id="170" idx="1"/>
          </p:cNvCxnSpPr>
          <p:nvPr/>
        </p:nvCxnSpPr>
        <p:spPr bwMode="auto">
          <a:xfrm rot="16200000" flipH="1">
            <a:off x="3004074" y="4687288"/>
            <a:ext cx="266574" cy="8137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AutoShape 73"/>
          <p:cNvCxnSpPr>
            <a:cxnSpLocks noChangeShapeType="1"/>
            <a:endCxn id="171" idx="1"/>
          </p:cNvCxnSpPr>
          <p:nvPr/>
        </p:nvCxnSpPr>
        <p:spPr bwMode="auto">
          <a:xfrm rot="16200000" flipH="1">
            <a:off x="2802331" y="4889031"/>
            <a:ext cx="671722" cy="8303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AutoShape 73"/>
          <p:cNvCxnSpPr>
            <a:cxnSpLocks noChangeShapeType="1"/>
            <a:endCxn id="172" idx="1"/>
          </p:cNvCxnSpPr>
          <p:nvPr/>
        </p:nvCxnSpPr>
        <p:spPr bwMode="auto">
          <a:xfrm rot="16200000" flipH="1">
            <a:off x="2579715" y="5083539"/>
            <a:ext cx="1114123" cy="8586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AutoShape 77"/>
          <p:cNvCxnSpPr>
            <a:cxnSpLocks noChangeShapeType="1"/>
            <a:endCxn id="177" idx="1"/>
          </p:cNvCxnSpPr>
          <p:nvPr/>
        </p:nvCxnSpPr>
        <p:spPr bwMode="auto">
          <a:xfrm rot="16200000" flipH="1">
            <a:off x="4216951" y="4890961"/>
            <a:ext cx="698284" cy="6960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AutoShape 102"/>
          <p:cNvCxnSpPr>
            <a:cxnSpLocks noChangeShapeType="1"/>
            <a:endCxn id="179" idx="1"/>
          </p:cNvCxnSpPr>
          <p:nvPr/>
        </p:nvCxnSpPr>
        <p:spPr bwMode="auto">
          <a:xfrm rot="16200000" flipH="1">
            <a:off x="3797119" y="5307260"/>
            <a:ext cx="1537127" cy="7584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AutoShape 102"/>
          <p:cNvCxnSpPr>
            <a:cxnSpLocks noChangeShapeType="1"/>
            <a:endCxn id="102" idx="1"/>
          </p:cNvCxnSpPr>
          <p:nvPr/>
        </p:nvCxnSpPr>
        <p:spPr bwMode="auto">
          <a:xfrm rot="16200000" flipH="1">
            <a:off x="4004016" y="5100367"/>
            <a:ext cx="1112381" cy="6488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AutoShape 58"/>
          <p:cNvCxnSpPr>
            <a:cxnSpLocks noChangeShapeType="1"/>
            <a:endCxn id="101" idx="1"/>
          </p:cNvCxnSpPr>
          <p:nvPr/>
        </p:nvCxnSpPr>
        <p:spPr bwMode="auto">
          <a:xfrm rot="16200000" flipH="1">
            <a:off x="5546485" y="5070391"/>
            <a:ext cx="1062046" cy="11382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AutoShape 86"/>
          <p:cNvSpPr>
            <a:spLocks noChangeArrowheads="1"/>
          </p:cNvSpPr>
          <p:nvPr/>
        </p:nvSpPr>
        <p:spPr bwMode="auto">
          <a:xfrm>
            <a:off x="1547664" y="4101509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6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управління</a:t>
            </a:r>
            <a:r>
              <a:rPr lang="en-US" sz="6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корпоративного бізнесу</a:t>
            </a: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6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в.о. А.О. </a:t>
            </a:r>
            <a:r>
              <a:rPr lang="uk-UA" sz="600" b="1" i="1" u="sng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Стригін</a:t>
            </a:r>
            <a:r>
              <a:rPr lang="uk-UA" sz="6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65" name="AutoShape 73"/>
          <p:cNvCxnSpPr>
            <a:cxnSpLocks noChangeShapeType="1"/>
          </p:cNvCxnSpPr>
          <p:nvPr/>
        </p:nvCxnSpPr>
        <p:spPr bwMode="auto">
          <a:xfrm rot="16200000" flipH="1">
            <a:off x="322513" y="4640258"/>
            <a:ext cx="292712" cy="12808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AutoShape 73"/>
          <p:cNvCxnSpPr>
            <a:cxnSpLocks noChangeShapeType="1"/>
            <a:endCxn id="187" idx="1"/>
          </p:cNvCxnSpPr>
          <p:nvPr/>
        </p:nvCxnSpPr>
        <p:spPr bwMode="auto">
          <a:xfrm rot="16200000" flipH="1">
            <a:off x="111631" y="4851132"/>
            <a:ext cx="722064" cy="13568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AutoShape 86"/>
          <p:cNvSpPr>
            <a:spLocks noChangeArrowheads="1"/>
          </p:cNvSpPr>
          <p:nvPr/>
        </p:nvSpPr>
        <p:spPr bwMode="auto">
          <a:xfrm>
            <a:off x="323528" y="4101509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6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управління роздрібного бізнесу</a:t>
            </a: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6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С.З. </a:t>
            </a:r>
            <a:r>
              <a:rPr lang="uk-UA" sz="600" b="1" i="1" u="sng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Бабаєв</a:t>
            </a:r>
            <a:endParaRPr lang="en-GB" sz="600" b="1" i="1" u="sng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9" name="AutoShape 86"/>
          <p:cNvSpPr>
            <a:spLocks noChangeArrowheads="1"/>
          </p:cNvSpPr>
          <p:nvPr/>
        </p:nvSpPr>
        <p:spPr bwMode="auto">
          <a:xfrm>
            <a:off x="2963960" y="4101509"/>
            <a:ext cx="1092099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фінансове управління</a:t>
            </a:r>
            <a:endParaRPr lang="en-US" sz="700" b="1" i="1" baseline="3000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С.М.</a:t>
            </a:r>
            <a:r>
              <a:rPr lang="en-US" sz="700" b="1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700" b="1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Крамарова</a:t>
            </a:r>
            <a:endParaRPr lang="ru-RU" sz="600" baseline="300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i="1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0" name="AutoShape 44"/>
          <p:cNvSpPr>
            <a:spLocks noChangeArrowheads="1"/>
          </p:cNvSpPr>
          <p:nvPr/>
        </p:nvSpPr>
        <p:spPr bwMode="auto">
          <a:xfrm>
            <a:off x="3178046" y="4681079"/>
            <a:ext cx="899280" cy="36036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бухгалтерського обліку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Г.С.Барановська</a:t>
            </a:r>
            <a:r>
              <a:rPr lang="en-US" sz="600" b="1" i="1" u="sng" baseline="30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endParaRPr lang="en-GB" sz="700" b="1" i="1" u="sng" baseline="3000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1" name="AutoShape 46"/>
          <p:cNvSpPr>
            <a:spLocks noChangeArrowheads="1"/>
          </p:cNvSpPr>
          <p:nvPr/>
        </p:nvSpPr>
        <p:spPr bwMode="auto">
          <a:xfrm>
            <a:off x="3179708" y="5086226"/>
            <a:ext cx="864000" cy="36036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планування і контролю</a:t>
            </a: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Баркар</a:t>
            </a:r>
            <a:endParaRPr lang="en-GB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2" name="AutoShape 45"/>
          <p:cNvSpPr>
            <a:spLocks noChangeArrowheads="1"/>
          </p:cNvSpPr>
          <p:nvPr/>
        </p:nvSpPr>
        <p:spPr bwMode="auto">
          <a:xfrm>
            <a:off x="3179708" y="5503352"/>
            <a:ext cx="864000" cy="360362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казначейства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та фондових ринків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А.В. </a:t>
            </a:r>
            <a:r>
              <a:rPr lang="uk-UA" sz="5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Красовський</a:t>
            </a:r>
            <a:endParaRPr lang="uk-UA" sz="5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3" name="Rectangle 100"/>
          <p:cNvSpPr>
            <a:spLocks noChangeArrowheads="1"/>
          </p:cNvSpPr>
          <p:nvPr/>
        </p:nvSpPr>
        <p:spPr bwMode="auto">
          <a:xfrm>
            <a:off x="3184470" y="5914489"/>
            <a:ext cx="869126" cy="394831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забезпечення</a:t>
            </a:r>
            <a: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та управління контрактами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Г. І. Єгоров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4" name="AutoShape 104"/>
          <p:cNvSpPr>
            <a:spLocks noChangeArrowheads="1"/>
          </p:cNvSpPr>
          <p:nvPr/>
        </p:nvSpPr>
        <p:spPr bwMode="auto">
          <a:xfrm>
            <a:off x="4427984" y="4101509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кредитне управління</a:t>
            </a:r>
            <a:endParaRPr lang="en-US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itchFamily="18" charset="0"/>
              </a:rPr>
              <a:t>Р.І. Лещенко</a:t>
            </a:r>
            <a:endParaRPr lang="en-US" sz="700" b="1" i="1" baseline="30000" dirty="0">
              <a:solidFill>
                <a:srgbClr val="FFFFFF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6" name="AutoShape 42"/>
          <p:cNvSpPr>
            <a:spLocks noChangeArrowheads="1"/>
          </p:cNvSpPr>
          <p:nvPr/>
        </p:nvSpPr>
        <p:spPr bwMode="auto">
          <a:xfrm>
            <a:off x="4598161" y="4677878"/>
            <a:ext cx="971998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 роздрібного кредитування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Н.А. Ємельянова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7" name="AutoShape 33"/>
          <p:cNvSpPr>
            <a:spLocks noChangeArrowheads="1"/>
          </p:cNvSpPr>
          <p:nvPr/>
        </p:nvSpPr>
        <p:spPr bwMode="auto">
          <a:xfrm>
            <a:off x="4600894" y="5094722"/>
            <a:ext cx="971998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 корпоративного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кредитування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О.П.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Якимовська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9" name="AutoShape 33"/>
          <p:cNvSpPr>
            <a:spLocks noChangeArrowheads="1"/>
          </p:cNvSpPr>
          <p:nvPr/>
        </p:nvSpPr>
        <p:spPr bwMode="auto">
          <a:xfrm>
            <a:off x="4603603" y="5933563"/>
            <a:ext cx="957836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кредитного адміністрування та аналізу кредитного портфеля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5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І.С. Герасименко</a:t>
            </a:r>
            <a:endParaRPr lang="uk-UA" sz="55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1" name="AutoShape 85"/>
          <p:cNvSpPr>
            <a:spLocks noChangeArrowheads="1"/>
          </p:cNvSpPr>
          <p:nvPr/>
        </p:nvSpPr>
        <p:spPr bwMode="auto">
          <a:xfrm>
            <a:off x="5925345" y="4101509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операційне управління</a:t>
            </a: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itchFamily="18" charset="0"/>
              </a:rPr>
              <a:t>Д. Д. </a:t>
            </a:r>
            <a:r>
              <a:rPr lang="uk-UA" sz="700" b="1" i="1" u="sng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 pitchFamily="18" charset="0"/>
              </a:rPr>
              <a:t>Капріолі</a:t>
            </a:r>
            <a:endParaRPr lang="ru-RU" sz="600" baseline="300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700" b="1" i="1" baseline="3000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2" name="AutoShape 39"/>
          <p:cNvSpPr>
            <a:spLocks noChangeArrowheads="1"/>
          </p:cNvSpPr>
          <p:nvPr/>
        </p:nvSpPr>
        <p:spPr bwMode="auto">
          <a:xfrm>
            <a:off x="6119020" y="4670656"/>
            <a:ext cx="972000" cy="360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бек-офісу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та платежів</a:t>
            </a:r>
            <a:b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Тутутченко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6" name="Rectangle 100"/>
          <p:cNvSpPr>
            <a:spLocks noChangeArrowheads="1"/>
          </p:cNvSpPr>
          <p:nvPr/>
        </p:nvSpPr>
        <p:spPr bwMode="auto">
          <a:xfrm>
            <a:off x="532911" y="4677878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фізичними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особами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О.М. </a:t>
            </a:r>
            <a:r>
              <a:rPr lang="ru-RU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Заяць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7" name="Rectangle 100"/>
          <p:cNvSpPr>
            <a:spLocks noChangeArrowheads="1"/>
          </p:cNvSpPr>
          <p:nvPr/>
        </p:nvSpPr>
        <p:spPr bwMode="auto">
          <a:xfrm>
            <a:off x="540505" y="5100618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малим бізнесом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т.в.о</a:t>
            </a: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.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А.А.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Вербаховський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8" name="Rectangle 100"/>
          <p:cNvSpPr>
            <a:spLocks noChangeArrowheads="1"/>
          </p:cNvSpPr>
          <p:nvPr/>
        </p:nvSpPr>
        <p:spPr bwMode="auto">
          <a:xfrm>
            <a:off x="532910" y="5516297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управління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зв’язками з клієнтами та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задоволення їх потреб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Софіюк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89" name="Соединительная линия уступом 188"/>
          <p:cNvCxnSpPr>
            <a:endCxn id="188" idx="1"/>
          </p:cNvCxnSpPr>
          <p:nvPr/>
        </p:nvCxnSpPr>
        <p:spPr>
          <a:xfrm rot="16200000" flipH="1">
            <a:off x="253745" y="5416519"/>
            <a:ext cx="432661" cy="12566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1" name="Соединительная линия уступом 190"/>
          <p:cNvCxnSpPr>
            <a:stCxn id="35" idx="2"/>
            <a:endCxn id="169" idx="0"/>
          </p:cNvCxnSpPr>
          <p:nvPr/>
        </p:nvCxnSpPr>
        <p:spPr>
          <a:xfrm rot="5400000">
            <a:off x="3699010" y="2853869"/>
            <a:ext cx="1058640" cy="1436640"/>
          </a:xfrm>
          <a:prstGeom prst="bentConnector3">
            <a:avLst>
              <a:gd name="adj1" fmla="val 81671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2" name="Соединительная линия уступом 191"/>
          <p:cNvCxnSpPr>
            <a:stCxn id="35" idx="2"/>
            <a:endCxn id="151" idx="0"/>
          </p:cNvCxnSpPr>
          <p:nvPr/>
        </p:nvCxnSpPr>
        <p:spPr>
          <a:xfrm rot="16200000" flipH="1">
            <a:off x="5831752" y="2157767"/>
            <a:ext cx="1112731" cy="2882934"/>
          </a:xfrm>
          <a:prstGeom prst="bentConnector3">
            <a:avLst>
              <a:gd name="adj1" fmla="val 778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3" name="AutoShape 44"/>
          <p:cNvSpPr>
            <a:spLocks noChangeArrowheads="1"/>
          </p:cNvSpPr>
          <p:nvPr/>
        </p:nvSpPr>
        <p:spPr bwMode="auto">
          <a:xfrm>
            <a:off x="526095" y="5948958"/>
            <a:ext cx="978814" cy="36036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підтримки та координації мережі</a:t>
            </a:r>
          </a:p>
        </p:txBody>
      </p:sp>
      <p:cxnSp>
        <p:nvCxnSpPr>
          <p:cNvPr id="194" name="AutoShape 73"/>
          <p:cNvCxnSpPr>
            <a:cxnSpLocks noChangeShapeType="1"/>
            <a:endCxn id="193" idx="1"/>
          </p:cNvCxnSpPr>
          <p:nvPr/>
        </p:nvCxnSpPr>
        <p:spPr bwMode="auto">
          <a:xfrm rot="16200000" flipH="1">
            <a:off x="-319731" y="5283313"/>
            <a:ext cx="1571198" cy="12045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Rectangle 100"/>
          <p:cNvSpPr>
            <a:spLocks noChangeArrowheads="1"/>
          </p:cNvSpPr>
          <p:nvPr/>
        </p:nvSpPr>
        <p:spPr bwMode="auto">
          <a:xfrm>
            <a:off x="1745898" y="4679465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 з внутрішніми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корпоративними та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інституційними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клієнтами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Д.В. </a:t>
            </a:r>
            <a:r>
              <a:rPr lang="ru-RU" sz="5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Раковиця</a:t>
            </a:r>
            <a:endParaRPr lang="uk-UA" sz="5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96" name="Rectangle 100"/>
          <p:cNvSpPr>
            <a:spLocks noChangeArrowheads="1"/>
          </p:cNvSpPr>
          <p:nvPr/>
        </p:nvSpPr>
        <p:spPr bwMode="auto">
          <a:xfrm>
            <a:off x="1753492" y="5097498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мультинаціональними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клієнтами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</a:t>
            </a: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Баглаєв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97" name="Rectangle 100"/>
          <p:cNvSpPr>
            <a:spLocks noChangeArrowheads="1"/>
          </p:cNvSpPr>
          <p:nvPr/>
        </p:nvSpPr>
        <p:spPr bwMode="auto">
          <a:xfrm>
            <a:off x="1745897" y="5515531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малими та середніми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підприємствами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О.Л.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Кривоног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98" name="Rectangle 100"/>
          <p:cNvSpPr>
            <a:spLocks noChangeArrowheads="1"/>
          </p:cNvSpPr>
          <p:nvPr/>
        </p:nvSpPr>
        <p:spPr bwMode="auto">
          <a:xfrm>
            <a:off x="1745897" y="5933563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розвитку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корпоративних банківських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продуктів та підтримки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кредитних заявок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А.О. </a:t>
            </a:r>
            <a:r>
              <a:rPr lang="uk-UA" sz="5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Стригін</a:t>
            </a:r>
            <a:endParaRPr lang="uk-UA" sz="5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99" name="AutoShape 73"/>
          <p:cNvCxnSpPr>
            <a:cxnSpLocks noChangeShapeType="1"/>
            <a:endCxn id="195" idx="1"/>
          </p:cNvCxnSpPr>
          <p:nvPr/>
        </p:nvCxnSpPr>
        <p:spPr bwMode="auto">
          <a:xfrm rot="16200000" flipH="1">
            <a:off x="1570298" y="4683252"/>
            <a:ext cx="270975" cy="802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AutoShape 73"/>
          <p:cNvCxnSpPr>
            <a:cxnSpLocks noChangeShapeType="1"/>
            <a:endCxn id="196" idx="1"/>
          </p:cNvCxnSpPr>
          <p:nvPr/>
        </p:nvCxnSpPr>
        <p:spPr bwMode="auto">
          <a:xfrm rot="16200000" flipH="1">
            <a:off x="1369279" y="4892673"/>
            <a:ext cx="680604" cy="8782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AutoShape 73"/>
          <p:cNvCxnSpPr>
            <a:cxnSpLocks noChangeShapeType="1"/>
            <a:endCxn id="197" idx="1"/>
          </p:cNvCxnSpPr>
          <p:nvPr/>
        </p:nvCxnSpPr>
        <p:spPr bwMode="auto">
          <a:xfrm rot="16200000" flipH="1">
            <a:off x="1156463" y="5105484"/>
            <a:ext cx="1098637" cy="8023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AutoShape 73"/>
          <p:cNvCxnSpPr>
            <a:cxnSpLocks noChangeShapeType="1"/>
            <a:endCxn id="198" idx="1"/>
          </p:cNvCxnSpPr>
          <p:nvPr/>
        </p:nvCxnSpPr>
        <p:spPr bwMode="auto">
          <a:xfrm rot="16200000" flipH="1">
            <a:off x="946907" y="5313960"/>
            <a:ext cx="1516669" cy="8131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>
            <a:stCxn id="35" idx="2"/>
            <a:endCxn id="174" idx="0"/>
          </p:cNvCxnSpPr>
          <p:nvPr/>
        </p:nvCxnSpPr>
        <p:spPr>
          <a:xfrm>
            <a:off x="4946650" y="3042869"/>
            <a:ext cx="8384" cy="1058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7289834" y="1970837"/>
            <a:ext cx="1760020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*Голова Наглядової Ради С</a:t>
            </a:r>
            <a:r>
              <a:rPr lang="uk-UA" sz="600" i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uk-UA" sz="600" i="1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Педрацці</a:t>
            </a:r>
            <a:endParaRPr lang="ru-RU" sz="600" i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Члени Наглядової Ради:</a:t>
            </a: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К.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Казаліно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Заступник Голови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uk-UA" sz="4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i="1" dirty="0">
                <a:solidFill>
                  <a:srgbClr val="000000"/>
                </a:solidFill>
                <a:latin typeface="Century Gothic"/>
              </a:rPr>
              <a:t>Л</a:t>
            </a:r>
            <a:r>
              <a:rPr lang="en-US" sz="600" i="1" dirty="0">
                <a:solidFill>
                  <a:srgbClr val="000000"/>
                </a:solidFill>
                <a:latin typeface="Century Gothic"/>
              </a:rPr>
              <a:t>.</a:t>
            </a:r>
            <a:r>
              <a:rPr lang="uk-UA" sz="6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600" i="1" dirty="0" err="1">
                <a:solidFill>
                  <a:srgbClr val="000000"/>
                </a:solidFill>
                <a:latin typeface="Century Gothic"/>
              </a:rPr>
              <a:t>Феббраро</a:t>
            </a:r>
            <a:r>
              <a:rPr lang="uk-UA" sz="6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ru-RU" sz="400" dirty="0">
              <a:latin typeface="Times New Roman"/>
              <a:ea typeface="Times New Roman"/>
            </a:endParaRPr>
          </a:p>
          <a:p>
            <a:r>
              <a:rPr lang="ru-RU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А. </a:t>
            </a:r>
            <a:r>
              <a:rPr lang="ru-RU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Бергаліо</a:t>
            </a:r>
            <a:endParaRPr lang="ru-RU" sz="6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Ф. </a:t>
            </a:r>
            <a:r>
              <a:rPr lang="ru-RU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Маллен</a:t>
            </a:r>
            <a:r>
              <a:rPr lang="ru-RU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en-US" sz="400" i="1" dirty="0">
              <a:solidFill>
                <a:srgbClr val="000000"/>
              </a:solidFill>
              <a:latin typeface="Century Gothic"/>
            </a:endParaRP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Бландіно</a:t>
            </a:r>
            <a:endParaRPr lang="en-US" sz="6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Ф</a:t>
            </a:r>
            <a:r>
              <a:rPr lang="en-US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Дель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Дженіо</a:t>
            </a:r>
            <a:endParaRPr lang="ru-RU" sz="6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289834" y="3003366"/>
            <a:ext cx="1763693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**  Голова Правління </a:t>
            </a:r>
            <a:r>
              <a:rPr lang="uk-UA" sz="700" i="1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Дж</a:t>
            </a:r>
            <a:r>
              <a:rPr lang="uk-UA" sz="700" i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uk-UA" sz="700" i="1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Корріас</a:t>
            </a:r>
            <a:endParaRPr lang="uk-UA" sz="700" i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Члени Правління:</a:t>
            </a:r>
            <a:endParaRPr lang="en-US" sz="7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С.З. </a:t>
            </a:r>
            <a:r>
              <a:rPr lang="uk-UA" sz="7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Бабаєв</a:t>
            </a: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(Заступник Голови Правління), Д.Д. </a:t>
            </a:r>
            <a:r>
              <a:rPr lang="uk-UA" sz="7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Капріолі</a:t>
            </a: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uk-UA" sz="7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Р.І.Лещенко</a:t>
            </a: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О.Є. </a:t>
            </a:r>
            <a:r>
              <a:rPr lang="uk-UA" sz="7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Походзяєва</a:t>
            </a: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С.М.</a:t>
            </a:r>
            <a:r>
              <a:rPr lang="ru-RU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Крамарова</a:t>
            </a:r>
            <a:endParaRPr lang="uk-UA" sz="700" i="1" baseline="300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Snip Diagonal Corner Rectangle 60"/>
          <p:cNvSpPr/>
          <p:nvPr/>
        </p:nvSpPr>
        <p:spPr>
          <a:xfrm>
            <a:off x="154150" y="908719"/>
            <a:ext cx="2174778" cy="1311183"/>
          </a:xfrm>
          <a:prstGeom prst="snip2Diag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91" name="AutoShape 41"/>
          <p:cNvSpPr>
            <a:spLocks noChangeArrowheads="1"/>
          </p:cNvSpPr>
          <p:nvPr/>
        </p:nvSpPr>
        <p:spPr bwMode="auto">
          <a:xfrm>
            <a:off x="5812413" y="1748487"/>
            <a:ext cx="1155600" cy="3672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управління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ризиками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С.О.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Настін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99" idx="3"/>
            <a:endCxn id="37" idx="1"/>
          </p:cNvCxnSpPr>
          <p:nvPr/>
        </p:nvCxnSpPr>
        <p:spPr>
          <a:xfrm>
            <a:off x="4068862" y="1405731"/>
            <a:ext cx="274538" cy="1"/>
          </a:xfrm>
          <a:prstGeom prst="line">
            <a:avLst/>
          </a:prstGeom>
          <a:noFill/>
          <a:ln w="25400">
            <a:solidFill>
              <a:srgbClr val="1F497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Соединительная линия уступом 5"/>
          <p:cNvCxnSpPr>
            <a:stCxn id="91" idx="1"/>
            <a:endCxn id="35" idx="3"/>
          </p:cNvCxnSpPr>
          <p:nvPr/>
        </p:nvCxnSpPr>
        <p:spPr>
          <a:xfrm rot="10800000" flipV="1">
            <a:off x="5549901" y="1932086"/>
            <a:ext cx="262513" cy="829795"/>
          </a:xfrm>
          <a:prstGeom prst="bentConnector3">
            <a:avLst>
              <a:gd name="adj1" fmla="val 40324"/>
            </a:avLst>
          </a:prstGeom>
          <a:ln>
            <a:solidFill>
              <a:srgbClr val="EC6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110" idx="1"/>
            <a:endCxn id="35" idx="3"/>
          </p:cNvCxnSpPr>
          <p:nvPr/>
        </p:nvCxnSpPr>
        <p:spPr>
          <a:xfrm rot="10800000" flipV="1">
            <a:off x="5549900" y="2362908"/>
            <a:ext cx="276164" cy="398974"/>
          </a:xfrm>
          <a:prstGeom prst="bentConnector3">
            <a:avLst>
              <a:gd name="adj1" fmla="val 42053"/>
            </a:avLst>
          </a:prstGeom>
          <a:ln>
            <a:solidFill>
              <a:srgbClr val="EC6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176" idx="1"/>
          </p:cNvCxnSpPr>
          <p:nvPr/>
        </p:nvCxnSpPr>
        <p:spPr>
          <a:xfrm rot="10800000">
            <a:off x="4531291" y="4576618"/>
            <a:ext cx="66871" cy="28144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Соединительная линия уступом 3"/>
          <p:cNvCxnSpPr>
            <a:stCxn id="35" idx="2"/>
            <a:endCxn id="167" idx="0"/>
          </p:cNvCxnSpPr>
          <p:nvPr/>
        </p:nvCxnSpPr>
        <p:spPr>
          <a:xfrm rot="5400000">
            <a:off x="2369294" y="1524153"/>
            <a:ext cx="1058640" cy="4096072"/>
          </a:xfrm>
          <a:prstGeom prst="bentConnector3">
            <a:avLst>
              <a:gd name="adj1" fmla="val 819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35" idx="2"/>
            <a:endCxn id="164" idx="0"/>
          </p:cNvCxnSpPr>
          <p:nvPr/>
        </p:nvCxnSpPr>
        <p:spPr>
          <a:xfrm rot="5400000">
            <a:off x="2981362" y="2136221"/>
            <a:ext cx="1058640" cy="2871936"/>
          </a:xfrm>
          <a:prstGeom prst="bentConnector3">
            <a:avLst>
              <a:gd name="adj1" fmla="val 818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107504" y="2276872"/>
            <a:ext cx="2664296" cy="1539909"/>
            <a:chOff x="107504" y="2363009"/>
            <a:chExt cx="2734120" cy="1799047"/>
          </a:xfrm>
        </p:grpSpPr>
        <p:sp>
          <p:nvSpPr>
            <p:cNvPr id="107" name="TextBox 106"/>
            <p:cNvSpPr txBox="1"/>
            <p:nvPr/>
          </p:nvSpPr>
          <p:spPr>
            <a:xfrm>
              <a:off x="107504" y="2363009"/>
              <a:ext cx="2734120" cy="179904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lvl="0" defTabSz="457200" fontAlgn="base">
                <a:spcBef>
                  <a:spcPct val="0"/>
                </a:spcBef>
                <a:spcAft>
                  <a:spcPts val="200"/>
                </a:spcAft>
                <a:defRPr/>
              </a:pPr>
              <a:r>
                <a:rPr lang="en-US" altLang="it-IT" sz="460" b="1" dirty="0">
                  <a:solidFill>
                    <a:srgbClr val="1F497D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      </a:t>
              </a:r>
              <a:r>
                <a:rPr lang="uk-UA" altLang="it-IT" sz="460" b="1" dirty="0">
                  <a:solidFill>
                    <a:srgbClr val="1F497D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Суть підпорядкування Наглядовій Раді</a:t>
              </a:r>
              <a:r>
                <a:rPr lang="en-US" altLang="it-IT" sz="460" b="1" dirty="0">
                  <a:solidFill>
                    <a:srgbClr val="1F497D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: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Забезпечення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регулярного обговорення Наглядовою Радою,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серед іншого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, питань щодо внутрішнього контролю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,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забезпечуючи, за вимогою, присутність керівників цих структурних підрозділів на засіданні Наглядової Ради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;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Затвердження Наглядовою Радою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стратегічних керівних принципів</a:t>
              </a:r>
              <a:r>
                <a:rPr lang="en-US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у сфері внутрішнього контролю та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призначення</a:t>
              </a:r>
              <a:r>
                <a:rPr lang="en-US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керівників цих структурних підрозділів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;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Забезпечення як кількісного, так і якісного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регулярного потоку інформаційних звітів до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Наглядової Ради щодо відповідних тем у сфері компетенції;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Забезпечення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прямого доступу</a:t>
              </a:r>
              <a:r>
                <a:rPr lang="en-US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шляхом безпосередньої комунікації з членами Наглядової Ради для можливості звітування по будь-якому питанню</a:t>
              </a:r>
            </a:p>
            <a:p>
              <a:pPr lvl="0" defTabSz="457200" fontAlgn="base">
                <a:spcBef>
                  <a:spcPct val="0"/>
                </a:spcBef>
                <a:defRPr/>
              </a:pPr>
              <a:endParaRPr lang="en-US" altLang="it-IT" sz="460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lvl="0" defTabSz="457200" fontAlgn="base">
                <a:spcBef>
                  <a:spcPct val="0"/>
                </a:spcBef>
                <a:spcAft>
                  <a:spcPts val="200"/>
                </a:spcAft>
                <a:defRPr/>
              </a:pPr>
              <a:r>
                <a:rPr lang="en-US" altLang="it-IT" sz="460" b="1" dirty="0">
                  <a:solidFill>
                    <a:srgbClr val="EC64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      </a:t>
              </a:r>
              <a:r>
                <a:rPr lang="uk-UA" altLang="it-IT" sz="460" b="1" dirty="0">
                  <a:solidFill>
                    <a:srgbClr val="EC64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Суть підпорядкування Правлінню Банку</a:t>
              </a:r>
              <a:r>
                <a:rPr lang="en-US" altLang="it-IT" sz="460" b="1" dirty="0">
                  <a:solidFill>
                    <a:srgbClr val="EC64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:</a:t>
              </a:r>
            </a:p>
            <a:p>
              <a:pPr marL="171450" lvl="0" indent="-171450" algn="just" defTabSz="457200" fontAlgn="base">
                <a:spcBef>
                  <a:spcPct val="0"/>
                </a:spcBef>
                <a:spcAft>
                  <a:spcPts val="400"/>
                </a:spcAft>
                <a:buFont typeface="Wingdings" panose="05000000000000000000" pitchFamily="2" charset="2"/>
                <a:buChar char="§"/>
                <a:defRPr/>
              </a:pP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Щодо </a:t>
              </a:r>
              <a:r>
                <a:rPr lang="en-US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 </a:t>
              </a:r>
              <a:r>
                <a:rPr lang="uk-UA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процесу організації роботи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та інших </a:t>
              </a:r>
              <a:r>
                <a:rPr lang="uk-UA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адміністративних питань,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пов'язаних з діяльністю структурного підрозділу</a:t>
              </a:r>
              <a:r>
                <a:rPr lang="en-US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,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останній підпорядковується Правлінню Банку</a:t>
              </a:r>
              <a:r>
                <a:rPr lang="en-US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;</a:t>
              </a:r>
              <a:endParaRPr lang="uk-UA" sz="460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/>
              </a:endParaRPr>
            </a:p>
            <a:p>
              <a:pPr marL="171450" lvl="0" indent="-171450" algn="just" defTabSz="457200" fontAlgn="base">
                <a:spcBef>
                  <a:spcPct val="0"/>
                </a:spcBef>
                <a:spcAft>
                  <a:spcPts val="400"/>
                </a:spcAft>
                <a:buFont typeface="Wingdings" panose="05000000000000000000" pitchFamily="2" charset="2"/>
                <a:buChar char="§"/>
                <a:defRPr/>
              </a:pP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Департамент комплаєнс</a:t>
              </a:r>
              <a:r>
                <a:rPr lang="ru-RU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у та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протидії легалізації доходів, отриманих злочинним шляхом підпорядковується Правлінню Банку в частині діяльності щодо протидії легалізації доходів, отриманих злочинним шляхом.</a:t>
              </a:r>
              <a:endParaRPr lang="it-IT" sz="460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/>
              </a:endParaRPr>
            </a:p>
          </p:txBody>
        </p:sp>
        <p:cxnSp>
          <p:nvCxnSpPr>
            <p:cNvPr id="108" name="Connettore diritto 96">
              <a:extLst>
                <a:ext uri="{FF2B5EF4-FFF2-40B4-BE49-F238E27FC236}">
                  <a16:creationId xmlns:a16="http://schemas.microsoft.com/office/drawing/2014/main" id="{B2F3BE12-00DE-47DE-B2F3-0C5946820E89}"/>
                </a:ext>
              </a:extLst>
            </p:cNvPr>
            <p:cNvCxnSpPr>
              <a:cxnSpLocks/>
            </p:cNvCxnSpPr>
            <p:nvPr/>
          </p:nvCxnSpPr>
          <p:spPr>
            <a:xfrm>
              <a:off x="155956" y="2456171"/>
              <a:ext cx="108000" cy="0"/>
            </a:xfrm>
            <a:prstGeom prst="line">
              <a:avLst/>
            </a:prstGeom>
            <a:noFill/>
            <a:ln w="25400">
              <a:solidFill>
                <a:srgbClr val="1F497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Connettore diritto 70">
              <a:extLst>
                <a:ext uri="{FF2B5EF4-FFF2-40B4-BE49-F238E27FC236}">
                  <a16:creationId xmlns:a16="http://schemas.microsoft.com/office/drawing/2014/main" id="{1D0DBF77-B292-497D-AC9C-A9179CD3FC50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2" y="3464563"/>
              <a:ext cx="107505" cy="0"/>
            </a:xfrm>
            <a:prstGeom prst="line">
              <a:avLst/>
            </a:prstGeom>
            <a:ln>
              <a:solidFill>
                <a:srgbClr val="EC64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Соединительная линия уступом 45"/>
          <p:cNvCxnSpPr>
            <a:stCxn id="35" idx="1"/>
            <a:endCxn id="80" idx="3"/>
          </p:cNvCxnSpPr>
          <p:nvPr/>
        </p:nvCxnSpPr>
        <p:spPr>
          <a:xfrm rot="10800000">
            <a:off x="4057224" y="2211480"/>
            <a:ext cx="286176" cy="55040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Соединительная линия уступом 4"/>
          <p:cNvCxnSpPr>
            <a:stCxn id="91" idx="3"/>
            <a:endCxn id="37" idx="3"/>
          </p:cNvCxnSpPr>
          <p:nvPr/>
        </p:nvCxnSpPr>
        <p:spPr>
          <a:xfrm flipH="1" flipV="1">
            <a:off x="5549900" y="1405732"/>
            <a:ext cx="1418113" cy="526355"/>
          </a:xfrm>
          <a:prstGeom prst="bentConnector3">
            <a:avLst>
              <a:gd name="adj1" fmla="val -13657"/>
            </a:avLst>
          </a:prstGeom>
          <a:noFill/>
          <a:ln w="25400">
            <a:solidFill>
              <a:srgbClr val="1F497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Соединительная линия уступом 10"/>
          <p:cNvCxnSpPr>
            <a:endCxn id="37" idx="3"/>
          </p:cNvCxnSpPr>
          <p:nvPr/>
        </p:nvCxnSpPr>
        <p:spPr>
          <a:xfrm flipH="1" flipV="1">
            <a:off x="5549900" y="1405732"/>
            <a:ext cx="1429545" cy="956325"/>
          </a:xfrm>
          <a:prstGeom prst="bentConnector3">
            <a:avLst>
              <a:gd name="adj1" fmla="val -13127"/>
            </a:avLst>
          </a:prstGeom>
          <a:noFill/>
          <a:ln w="25400">
            <a:solidFill>
              <a:srgbClr val="1F497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Elbow Connector 20"/>
          <p:cNvCxnSpPr>
            <a:stCxn id="35" idx="2"/>
            <a:endCxn id="181" idx="0"/>
          </p:cNvCxnSpPr>
          <p:nvPr/>
        </p:nvCxnSpPr>
        <p:spPr>
          <a:xfrm rot="16200000" flipH="1">
            <a:off x="5170202" y="2819316"/>
            <a:ext cx="1058640" cy="1505745"/>
          </a:xfrm>
          <a:prstGeom prst="bentConnector3">
            <a:avLst>
              <a:gd name="adj1" fmla="val 821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98" idx="3"/>
            <a:endCxn id="35" idx="1"/>
          </p:cNvCxnSpPr>
          <p:nvPr/>
        </p:nvCxnSpPr>
        <p:spPr>
          <a:xfrm flipV="1">
            <a:off x="4058811" y="2761882"/>
            <a:ext cx="284589" cy="347212"/>
          </a:xfrm>
          <a:prstGeom prst="bentConnector3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AutoShape 41"/>
          <p:cNvSpPr>
            <a:spLocks noChangeArrowheads="1"/>
          </p:cNvSpPr>
          <p:nvPr/>
        </p:nvSpPr>
        <p:spPr bwMode="auto">
          <a:xfrm>
            <a:off x="5826064" y="2179308"/>
            <a:ext cx="1155600" cy="3672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комплаєнс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</a:t>
            </a: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</a:t>
            </a:r>
            <a: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протидії легалізації </a:t>
            </a: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доходів, отриманих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злочинним шляхом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О.Є. Походзяєва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21" name="Соединительная линия уступом 120"/>
          <p:cNvCxnSpPr>
            <a:stCxn id="133" idx="1"/>
            <a:endCxn id="35" idx="3"/>
          </p:cNvCxnSpPr>
          <p:nvPr/>
        </p:nvCxnSpPr>
        <p:spPr>
          <a:xfrm rot="10800000">
            <a:off x="5549901" y="2761882"/>
            <a:ext cx="261145" cy="415070"/>
          </a:xfrm>
          <a:prstGeom prst="bentConnector3">
            <a:avLst>
              <a:gd name="adj1" fmla="val 3930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Snip Diagonal Corner Rectangle 60"/>
          <p:cNvSpPr/>
          <p:nvPr/>
        </p:nvSpPr>
        <p:spPr>
          <a:xfrm>
            <a:off x="7289834" y="908718"/>
            <a:ext cx="1760020" cy="975175"/>
          </a:xfrm>
          <a:prstGeom prst="snip2Diag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7432" y="898171"/>
            <a:ext cx="1732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550" b="1" i="1" u="sng" dirty="0" err="1">
                <a:solidFill>
                  <a:srgbClr val="000000"/>
                </a:solidFill>
                <a:latin typeface="Century Gothic"/>
              </a:rPr>
              <a:t>Комітети</a:t>
            </a:r>
            <a:r>
              <a:rPr lang="ru-RU" sz="550" b="1" i="1" u="sng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550" b="1" i="1" u="sng" dirty="0" err="1">
                <a:solidFill>
                  <a:srgbClr val="000000"/>
                </a:solidFill>
                <a:latin typeface="Century Gothic"/>
              </a:rPr>
              <a:t>Наглядової</a:t>
            </a:r>
            <a:r>
              <a:rPr lang="ru-RU" sz="550" b="1" i="1" u="sng" dirty="0">
                <a:solidFill>
                  <a:srgbClr val="000000"/>
                </a:solidFill>
                <a:latin typeface="Century Gothic"/>
              </a:rPr>
              <a:t> Ради:</a:t>
            </a:r>
            <a:endParaRPr lang="ru-RU" sz="55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550" b="1" i="1" dirty="0" err="1">
                <a:solidFill>
                  <a:srgbClr val="000000"/>
                </a:solidFill>
                <a:latin typeface="Century Gothic"/>
              </a:rPr>
              <a:t>Комітет</a:t>
            </a:r>
            <a:r>
              <a:rPr lang="ru-RU" sz="550" b="1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550" b="1" i="1" dirty="0" err="1">
                <a:solidFill>
                  <a:srgbClr val="000000"/>
                </a:solidFill>
                <a:latin typeface="Century Gothic"/>
              </a:rPr>
              <a:t>управління</a:t>
            </a:r>
            <a:r>
              <a:rPr lang="ru-RU" sz="550" b="1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550" b="1" i="1" dirty="0" err="1">
                <a:solidFill>
                  <a:srgbClr val="000000"/>
                </a:solidFill>
                <a:latin typeface="Century Gothic"/>
              </a:rPr>
              <a:t>ризиками</a:t>
            </a:r>
            <a:r>
              <a:rPr lang="ru-RU" sz="550" b="1" i="1" dirty="0">
                <a:solidFill>
                  <a:srgbClr val="000000"/>
                </a:solidFill>
                <a:latin typeface="Century Gothic"/>
              </a:rPr>
              <a:t>: </a:t>
            </a:r>
            <a:endParaRPr lang="ru-RU" sz="550" dirty="0">
              <a:latin typeface="Times New Roman"/>
              <a:ea typeface="Times New Roman"/>
            </a:endParaRPr>
          </a:p>
          <a:p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Голова </a:t>
            </a:r>
            <a:r>
              <a:rPr lang="ru-RU" sz="550" i="1" dirty="0" err="1">
                <a:solidFill>
                  <a:srgbClr val="000000"/>
                </a:solidFill>
                <a:latin typeface="Century Gothic"/>
              </a:rPr>
              <a:t>Комітету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 - Ф. </a:t>
            </a:r>
            <a:r>
              <a:rPr lang="ru-RU" sz="550" i="1" dirty="0" err="1">
                <a:solidFill>
                  <a:srgbClr val="000000"/>
                </a:solidFill>
                <a:latin typeface="Century Gothic"/>
              </a:rPr>
              <a:t>Маллен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ru-RU" sz="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Члени </a:t>
            </a:r>
            <a:r>
              <a:rPr lang="ru-RU" sz="550" i="1" dirty="0" err="1">
                <a:solidFill>
                  <a:srgbClr val="000000"/>
                </a:solidFill>
                <a:latin typeface="Century Gothic"/>
              </a:rPr>
              <a:t>Комітету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550" i="1" dirty="0" err="1">
                <a:solidFill>
                  <a:srgbClr val="000000"/>
                </a:solidFill>
                <a:latin typeface="Century Gothic"/>
              </a:rPr>
              <a:t>управління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550" i="1" dirty="0" err="1">
                <a:solidFill>
                  <a:srgbClr val="000000"/>
                </a:solidFill>
                <a:latin typeface="Century Gothic"/>
              </a:rPr>
              <a:t>ризиками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:</a:t>
            </a:r>
            <a:endParaRPr lang="ru-RU" sz="550" dirty="0">
              <a:latin typeface="Times New Roman"/>
              <a:ea typeface="Times New Roman"/>
            </a:endParaRPr>
          </a:p>
          <a:p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К. </a:t>
            </a:r>
            <a:r>
              <a:rPr lang="ru-RU" sz="550" i="1" dirty="0" err="1">
                <a:solidFill>
                  <a:srgbClr val="000000"/>
                </a:solidFill>
                <a:latin typeface="Century Gothic"/>
              </a:rPr>
              <a:t>Казаліно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en-US" sz="400" i="1" dirty="0">
              <a:solidFill>
                <a:srgbClr val="000000"/>
              </a:solidFill>
              <a:latin typeface="Century Gothic"/>
            </a:endParaRPr>
          </a:p>
          <a:p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Ф. </a:t>
            </a:r>
            <a:r>
              <a:rPr lang="uk-UA" sz="500" i="1" dirty="0" err="1">
                <a:solidFill>
                  <a:srgbClr val="000000"/>
                </a:solidFill>
                <a:latin typeface="Century Gothic"/>
              </a:rPr>
              <a:t>Дель</a:t>
            </a: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500" i="1" dirty="0" err="1">
                <a:solidFill>
                  <a:srgbClr val="000000"/>
                </a:solidFill>
                <a:latin typeface="Century Gothic"/>
              </a:rPr>
              <a:t>Дженіо</a:t>
            </a:r>
            <a:endParaRPr lang="uk-UA" sz="500" i="1" dirty="0">
              <a:solidFill>
                <a:srgbClr val="000000"/>
              </a:solidFill>
              <a:latin typeface="Century Gothic"/>
            </a:endParaRPr>
          </a:p>
          <a:p>
            <a:pPr>
              <a:spcAft>
                <a:spcPts val="0"/>
              </a:spcAft>
            </a:pPr>
            <a:r>
              <a:rPr lang="ru-RU" sz="550" b="1" i="1" dirty="0" err="1">
                <a:solidFill>
                  <a:srgbClr val="000000"/>
                </a:solidFill>
                <a:latin typeface="Century Gothic"/>
              </a:rPr>
              <a:t>Комітет</a:t>
            </a:r>
            <a:r>
              <a:rPr lang="ru-RU" sz="550" b="1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550" b="1" i="1" dirty="0" err="1">
                <a:solidFill>
                  <a:srgbClr val="000000"/>
                </a:solidFill>
                <a:latin typeface="Century Gothic"/>
              </a:rPr>
              <a:t>питань</a:t>
            </a:r>
            <a:r>
              <a:rPr lang="ru-RU" sz="550" b="1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550" b="1" i="1" dirty="0">
                <a:solidFill>
                  <a:srgbClr val="000000"/>
                </a:solidFill>
                <a:latin typeface="Century Gothic"/>
              </a:rPr>
              <a:t>аудиту:</a:t>
            </a:r>
            <a:endParaRPr lang="ru-RU" sz="550" dirty="0">
              <a:latin typeface="Times New Roman"/>
              <a:ea typeface="Times New Roman"/>
            </a:endParaRPr>
          </a:p>
          <a:p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Голова 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Ком</a:t>
            </a:r>
            <a:r>
              <a:rPr lang="uk-UA" sz="550" i="1" dirty="0" err="1">
                <a:solidFill>
                  <a:srgbClr val="000000"/>
                </a:solidFill>
                <a:latin typeface="Century Gothic"/>
              </a:rPr>
              <a:t>ітету</a:t>
            </a: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 - К. </a:t>
            </a:r>
            <a:r>
              <a:rPr lang="uk-UA" sz="550" i="1" dirty="0" err="1">
                <a:solidFill>
                  <a:srgbClr val="000000"/>
                </a:solidFill>
                <a:latin typeface="Century Gothic"/>
              </a:rPr>
              <a:t>Казаліно</a:t>
            </a: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ru-RU" sz="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Члени 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Ком</a:t>
            </a:r>
            <a:r>
              <a:rPr lang="uk-UA" sz="550" i="1" dirty="0" err="1">
                <a:solidFill>
                  <a:srgbClr val="000000"/>
                </a:solidFill>
                <a:latin typeface="Century Gothic"/>
              </a:rPr>
              <a:t>ітету</a:t>
            </a: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 з питань аудиту:</a:t>
            </a:r>
            <a:endParaRPr lang="ru-RU" sz="55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Л</a:t>
            </a:r>
            <a:r>
              <a:rPr lang="en-US" sz="550" i="1" dirty="0">
                <a:solidFill>
                  <a:srgbClr val="000000"/>
                </a:solidFill>
                <a:latin typeface="Century Gothic"/>
              </a:rPr>
              <a:t>.</a:t>
            </a: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550" i="1" dirty="0" err="1">
                <a:solidFill>
                  <a:srgbClr val="000000"/>
                </a:solidFill>
                <a:latin typeface="Century Gothic"/>
              </a:rPr>
              <a:t>Феббраро</a:t>
            </a: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ru-RU" sz="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А. </a:t>
            </a:r>
            <a:r>
              <a:rPr lang="uk-UA" sz="550" i="1" dirty="0" err="1">
                <a:solidFill>
                  <a:srgbClr val="000000"/>
                </a:solidFill>
                <a:latin typeface="Century Gothic"/>
              </a:rPr>
              <a:t>Бергаліо</a:t>
            </a:r>
            <a:endParaRPr lang="ru-RU" sz="55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49900" y="1335072"/>
            <a:ext cx="173993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AutoShape 33"/>
          <p:cNvSpPr>
            <a:spLocks noChangeArrowheads="1"/>
          </p:cNvSpPr>
          <p:nvPr/>
        </p:nvSpPr>
        <p:spPr bwMode="auto">
          <a:xfrm>
            <a:off x="4592649" y="5508819"/>
            <a:ext cx="971998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управління </a:t>
            </a:r>
            <a:endParaRPr lang="en-US" sz="600" b="1" i="1" kern="30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кредитами</a:t>
            </a:r>
            <a:b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uk-UA" sz="600" b="1" i="1" u="sng" kern="300" dirty="0">
                <a:latin typeface="Century Gothic" panose="020B0502020202020204" pitchFamily="34" charset="0"/>
                <a:cs typeface="Times New Roman" pitchFamily="18" charset="0"/>
              </a:rPr>
              <a:t>Ю.О. Литвиненко</a:t>
            </a: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5940152" y="2595850"/>
            <a:ext cx="1044000" cy="3600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lvl="0" algn="ctr">
              <a:lnSpc>
                <a:spcPct val="80000"/>
              </a:lnSpc>
            </a:pP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Відділ протидії</a:t>
            </a:r>
            <a:r>
              <a:rPr lang="en-US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легалізації доходів, отриманих злочинним шляхом, і боротьби з</a:t>
            </a:r>
            <a:r>
              <a:rPr lang="en-US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фінансуванням</a:t>
            </a:r>
            <a:r>
              <a:rPr lang="en-US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тероризму</a:t>
            </a:r>
          </a:p>
        </p:txBody>
      </p:sp>
      <p:cxnSp>
        <p:nvCxnSpPr>
          <p:cNvPr id="10" name="Соединительная линия уступом 9"/>
          <p:cNvCxnSpPr>
            <a:endCxn id="96" idx="1"/>
          </p:cNvCxnSpPr>
          <p:nvPr/>
        </p:nvCxnSpPr>
        <p:spPr>
          <a:xfrm rot="16200000" flipH="1">
            <a:off x="5804583" y="2640281"/>
            <a:ext cx="229342" cy="4179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Соединительная линия уступом 11"/>
          <p:cNvCxnSpPr>
            <a:stCxn id="35" idx="1"/>
            <a:endCxn id="97" idx="3"/>
          </p:cNvCxnSpPr>
          <p:nvPr/>
        </p:nvCxnSpPr>
        <p:spPr>
          <a:xfrm rot="10800000">
            <a:off x="4058812" y="2668786"/>
            <a:ext cx="284589" cy="93096"/>
          </a:xfrm>
          <a:prstGeom prst="bentConnector3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AutoShape 39"/>
          <p:cNvSpPr>
            <a:spLocks noChangeArrowheads="1"/>
          </p:cNvSpPr>
          <p:nvPr/>
        </p:nvSpPr>
        <p:spPr bwMode="auto">
          <a:xfrm>
            <a:off x="6136855" y="5073588"/>
            <a:ext cx="972000" cy="360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інформаційно-комунікаційних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технологій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цифрової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трансформації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та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інновацій</a:t>
            </a:r>
            <a:endParaRPr lang="ru-RU" sz="45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5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А. </a:t>
            </a:r>
            <a:r>
              <a:rPr lang="ru-RU" sz="5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Урголо</a:t>
            </a:r>
            <a:endParaRPr lang="ru-RU" sz="5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01" name="AutoShape 39"/>
          <p:cNvSpPr>
            <a:spLocks noChangeArrowheads="1"/>
          </p:cNvSpPr>
          <p:nvPr/>
        </p:nvSpPr>
        <p:spPr bwMode="auto">
          <a:xfrm>
            <a:off x="6134423" y="5478329"/>
            <a:ext cx="972000" cy="360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управління нерухомістю та</a:t>
            </a: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матеріально-технічного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забезпечення</a:t>
            </a:r>
            <a:endParaRPr lang="ru-RU" sz="45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Заводовський</a:t>
            </a:r>
            <a:endParaRPr lang="en-GB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04">
            <a:extLst>
              <a:ext uri="{FF2B5EF4-FFF2-40B4-BE49-F238E27FC236}">
                <a16:creationId xmlns:a16="http://schemas.microsoft.com/office/drawing/2014/main" id="{F1EE8B04-D61F-727B-812F-C12647138328}"/>
              </a:ext>
            </a:extLst>
          </p:cNvPr>
          <p:cNvSpPr/>
          <p:nvPr/>
        </p:nvSpPr>
        <p:spPr>
          <a:xfrm>
            <a:off x="5435880" y="553670"/>
            <a:ext cx="2687542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00013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ЗАТВЕРДЖЕНО</a:t>
            </a:r>
            <a:r>
              <a:rPr 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00013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uk-UA" sz="600" kern="0" dirty="0">
                <a:latin typeface="Arial" panose="020B0604020202020204" pitchFamily="34" charset="0"/>
                <a:cs typeface="Arial" panose="020B0604020202020204" pitchFamily="34" charset="0"/>
              </a:rPr>
              <a:t>Наглядовою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 Радою АТ «ПРАВЕКС БАНК»</a:t>
            </a:r>
            <a:endParaRPr lang="en-US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00013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Протокол №</a:t>
            </a:r>
            <a:r>
              <a:rPr 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_23 </a:t>
            </a:r>
            <a:r>
              <a:rPr lang="uk-UA" sz="600" kern="0" dirty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.2023, </a:t>
            </a:r>
            <a:r>
              <a:rPr lang="uk-UA" sz="600" kern="0" dirty="0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 Порядку денного</a:t>
            </a:r>
            <a:endParaRPr lang="en-US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00013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endParaRPr lang="en-US" sz="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00013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uk-UA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Реєстраційний номер № </a:t>
            </a:r>
            <a:r>
              <a:rPr lang="en-US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345</a:t>
            </a:r>
            <a:r>
              <a:rPr lang="uk-UA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 від </a:t>
            </a:r>
            <a:r>
              <a:rPr lang="en-US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uk-UA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uk-UA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.2023</a:t>
            </a:r>
            <a:endParaRPr lang="en-US" sz="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00013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endParaRPr lang="en-US" sz="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00013" defTabSz="762000" eaLnBrk="0" hangingPunct="0">
              <a:buClr>
                <a:srgbClr val="B2B2B2"/>
              </a:buClr>
              <a:buFont typeface="Wingdings" pitchFamily="2" charset="2"/>
              <a:buNone/>
            </a:pPr>
            <a:endParaRPr lang="uk-UA" sz="900" kern="0" dirty="0">
              <a:latin typeface="Times New Roman" pitchFamily="18" charset="0"/>
            </a:endParaRPr>
          </a:p>
        </p:txBody>
      </p:sp>
      <p:graphicFrame>
        <p:nvGraphicFramePr>
          <p:cNvPr id="14" name="Об'єкт 13">
            <a:extLst>
              <a:ext uri="{FF2B5EF4-FFF2-40B4-BE49-F238E27FC236}">
                <a16:creationId xmlns:a16="http://schemas.microsoft.com/office/drawing/2014/main" id="{53038658-9AD9-8F1A-DD50-B281E39FD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282792"/>
              </p:ext>
            </p:extLst>
          </p:nvPr>
        </p:nvGraphicFramePr>
        <p:xfrm>
          <a:off x="7342004" y="581694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525" progId="Acrobat.Document.DC">
                  <p:embed/>
                </p:oleObj>
              </mc:Choice>
              <mc:Fallback>
                <p:oleObj name="Acrobat Document" showAsIcon="1" r:id="rId3" imgW="914400" imgH="7715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42004" y="581694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70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944283"/>
            <a:ext cx="4320480" cy="406773"/>
          </a:xfrm>
          <a:prstGeom prst="rect">
            <a:avLst/>
          </a:prstGeom>
        </p:spPr>
        <p:txBody>
          <a:bodyPr lIns="0" tIns="0" rIns="0" bIns="0"/>
          <a:lstStyle/>
          <a:p>
            <a:pPr defTabSz="457200">
              <a:spcBef>
                <a:spcPct val="0"/>
              </a:spcBef>
            </a:pPr>
            <a:r>
              <a:rPr lang="uk-UA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Склад Комітетів Правління Банку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61519"/>
              </p:ext>
            </p:extLst>
          </p:nvPr>
        </p:nvGraphicFramePr>
        <p:xfrm>
          <a:off x="395536" y="1268760"/>
          <a:ext cx="8595360" cy="4571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4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6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</a:t>
                      </a:r>
                      <a:r>
                        <a:rPr lang="en-GB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effectLst/>
                          <a:latin typeface="Century Gothic" panose="020B0502020202020204" pitchFamily="34" charset="0"/>
                        </a:rPr>
                        <a:t>Посада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effectLst/>
                          <a:latin typeface="Century Gothic" panose="020B0502020202020204" pitchFamily="34" charset="0"/>
                        </a:rPr>
                        <a:t>П.І.Б.</a:t>
                      </a:r>
                      <a:endParaRPr lang="en-US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GB" sz="700" kern="1200" dirty="0" err="1">
                          <a:effectLst/>
                          <a:latin typeface="Century Gothic" panose="020B0502020202020204" pitchFamily="34" charset="0"/>
                        </a:rPr>
                        <a:t>Мандат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Кредитний комітет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Директор департаменту з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роздрібного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кредитування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Н.А. Ємельянова 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 (в межах своєї компетенції)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Директор департаменту з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корпоративного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кредитування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О.П. 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Якимовська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 (в межах своєї компетенції)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 головного управління роздрібного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С.З.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</a:rPr>
                        <a:t>Бабаєв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 (в межах своєї компетенції)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 головного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управління корпоративного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в.о. </a:t>
                      </a: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.О.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Стригін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 (в межах своєї компетенції)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49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непрацюючими активами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кредитного управління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Директор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департаменту управління кредитами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Ю.О. Литвиненко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2296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кредитним ризиком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роздрібного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С.З.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</a:rPr>
                        <a:t>Бабаєв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корпоративного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в.о. </a:t>
                      </a: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.О.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Стригін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директор департаменту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комплаєнсу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та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протидії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легалізації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доходів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,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отриманих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злочинним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шляхом</a:t>
                      </a: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Є.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Походзяєва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щодо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питань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пов’язаних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управлінням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продуктам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2296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активами та пасивами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роздрібного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С.З.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</a:rPr>
                        <a:t>Бабаєв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Директор департаменту казначейства та фондових ринків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А.В.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</a:rPr>
                        <a:t>Красовський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корпоративного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в.о. </a:t>
                      </a: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.О.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Стригін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директор департаменту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комплаєнсу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та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протидії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легалізації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доходів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,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отриманих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злочинним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шляхом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Є.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Походзяєва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щодо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питань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пов’язаних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управлінням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продуктами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8229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операційним ризиком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7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иректор</a:t>
                      </a:r>
                      <a:r>
                        <a:rPr lang="ru-RU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департаменту 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комплаєнсу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та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протидії легалізації доходів, отриманих злочинним шляхом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Є.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Походзяєва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Керівник  головного операційного управління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Д.Д.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Капр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іолі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681528225"/>
                  </a:ext>
                </a:extLst>
              </a:tr>
              <a:tr h="82296"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Тендерний комітет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Голова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95930622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Директор департаменту планування і контролю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І.В. Баркар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89518770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3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операційного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Д.Д. Капріолі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42654439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208180672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Головний бухгалтер – директор департаменту бухгалтерського обліку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Г.С. Барановська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296974701"/>
                  </a:ext>
                </a:extLst>
              </a:tr>
            </a:tbl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 bwMode="auto">
          <a:xfrm>
            <a:off x="107504" y="44624"/>
            <a:ext cx="90300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EC64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uk-UA" altLang="it-IT" sz="2700" dirty="0"/>
              <a:t>Організаційна</a:t>
            </a:r>
            <a:r>
              <a:rPr lang="ru-RU" altLang="it-IT" sz="2700" dirty="0"/>
              <a:t> структура АТ “ПРАВЕКС</a:t>
            </a:r>
            <a:r>
              <a:rPr lang="en-US" altLang="it-IT" sz="2700" dirty="0"/>
              <a:t> </a:t>
            </a:r>
            <a:r>
              <a:rPr lang="ru-RU" altLang="it-IT" sz="2700" dirty="0"/>
              <a:t>БАНК” </a:t>
            </a:r>
            <a:r>
              <a:rPr lang="uk-UA" altLang="it-IT" sz="2700" dirty="0"/>
              <a:t>станом на 2</a:t>
            </a:r>
            <a:r>
              <a:rPr lang="en-US" altLang="it-IT" sz="2700" dirty="0"/>
              <a:t>2</a:t>
            </a:r>
            <a:r>
              <a:rPr lang="uk-UA" altLang="it-IT" sz="2700" dirty="0"/>
              <a:t>.1</a:t>
            </a:r>
            <a:r>
              <a:rPr lang="en-US" altLang="it-IT" sz="2700" dirty="0"/>
              <a:t>2</a:t>
            </a:r>
            <a:r>
              <a:rPr lang="uk-UA" altLang="it-IT" sz="2700" dirty="0"/>
              <a:t>.20</a:t>
            </a:r>
            <a:r>
              <a:rPr lang="en-US" altLang="it-IT" sz="2700" dirty="0"/>
              <a:t>23                                            </a:t>
            </a:r>
            <a:r>
              <a:rPr lang="uk-UA" altLang="it-IT" sz="2700" dirty="0"/>
              <a:t>     </a:t>
            </a:r>
            <a:r>
              <a:rPr lang="en-US" altLang="it-IT" sz="2700" dirty="0"/>
              <a:t>2/</a:t>
            </a:r>
            <a:r>
              <a:rPr lang="uk-UA" altLang="it-IT" sz="2700" dirty="0"/>
              <a:t>3</a:t>
            </a:r>
            <a:endParaRPr lang="en-US" altLang="it-IT" sz="2700" dirty="0"/>
          </a:p>
        </p:txBody>
      </p:sp>
    </p:spTree>
    <p:extLst>
      <p:ext uri="{BB962C8B-B14F-4D97-AF65-F5344CB8AC3E}">
        <p14:creationId xmlns:p14="http://schemas.microsoft.com/office/powerpoint/2010/main" val="353023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256369"/>
              </p:ext>
            </p:extLst>
          </p:nvPr>
        </p:nvGraphicFramePr>
        <p:xfrm>
          <a:off x="287999" y="1351056"/>
          <a:ext cx="8568001" cy="4759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48505620"/>
                    </a:ext>
                  </a:extLst>
                </a:gridCol>
                <a:gridCol w="2303305">
                  <a:extLst>
                    <a:ext uri="{9D8B030D-6E8A-4147-A177-3AD203B41FA5}">
                      <a16:colId xmlns:a16="http://schemas.microsoft.com/office/drawing/2014/main" val="1265143535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effectLst/>
                          <a:latin typeface="Century Gothic" panose="020B0502020202020204" pitchFamily="34" charset="0"/>
                        </a:rPr>
                        <a:t>Посада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>
                          <a:effectLst/>
                          <a:latin typeface="Century Gothic" panose="020B0502020202020204" pitchFamily="34" charset="0"/>
                        </a:rPr>
                        <a:t>П.І.Б.</a:t>
                      </a:r>
                      <a:endParaRPr lang="en-US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700" kern="1200">
                          <a:effectLst/>
                          <a:latin typeface="Century Gothic" panose="020B0502020202020204" pitchFamily="34" charset="0"/>
                        </a:rPr>
                        <a:t> Мандат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">
                <a:tc row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Комітет з екологічних, соціальних та управлінських питань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Менеджер з екологічних, соціальних та управлінських питань</a:t>
                      </a: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С.М. Крамарова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Голова 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Керівник головного управління роздрібного бізнесу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С.З. Бабаєв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Керівник головного управління корпоративного бізнесу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в.о. А.О. </a:t>
                      </a:r>
                      <a:r>
                        <a:rPr lang="uk-UA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Стригін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Головний ризик-менеджер – директор департаменту управління ризиками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С.О. Настін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Керівник головного кредитного управління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Р.І. Лещенко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Директор департаменту управління персоналом та організаційними змінами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Г.М. Нестеренко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14349646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7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Головний </a:t>
                      </a:r>
                      <a:r>
                        <a:rPr lang="uk-UA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комплаєнс</a:t>
                      </a: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-менеджер - директор департаменту </a:t>
                      </a:r>
                      <a:r>
                        <a:rPr lang="uk-UA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комплаєнсу</a:t>
                      </a: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та протидії легалізації доходів, отриманих злочинним шляхом 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О.Є. Походзяєва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563879213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Комітет управління змінами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роздрібного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С.З. Бабаєв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операційного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 panose="020B0502020202020204" pitchFamily="34" charset="0"/>
                        </a:rPr>
                        <a:t> Д.Д. Капріолі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корпоративного бізнесу 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в.о. 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</a:t>
                      </a: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.О. Стригін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7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Начальник відділу управління організаційними змінами та проектами департаменту управління персоналом та організаційними змінами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2296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Комітет управління інформаційною безпекою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Голова Правління (відповідальна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особа за інформаційну безпеку Банку)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Директор департаменту управління інформаційною безпекою та безперервністю бізнесу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О.М.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Сіраков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Керівник головного операційного управління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 panose="020B0502020202020204" pitchFamily="34" charset="0"/>
                        </a:rPr>
                        <a:t> Д.Д. Капріолі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С.М.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роздрібного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С.З. Бабаєв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корпоративного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в.о. 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</a:t>
                      </a: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.О. Стригін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7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8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Головний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-менеджер – директор департаменту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комплаєнсу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та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протидії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легалізації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доходів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отриманих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злочинним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шляхом</a:t>
                      </a: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Є.</a:t>
                      </a:r>
                      <a:r>
                        <a:rPr lang="uk-UA" sz="7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Походзяєва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9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2296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Комітет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з питань управління кризою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 Наглядової Ради Банку (Головний менеджер з вирішення кризових ситуацій)</a:t>
                      </a: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С. </a:t>
                      </a:r>
                      <a:r>
                        <a:rPr lang="uk-UA" sz="7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Педрацці</a:t>
                      </a:r>
                      <a:endParaRPr lang="ru-RU" sz="7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Голова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 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операційного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Д.Д. Капріолі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фінансового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С.М.</a:t>
                      </a:r>
                      <a:r>
                        <a:rPr lang="uk-UA" sz="700" baseline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управління корпоративного бізнесу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в.о. 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</a:t>
                      </a: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.О. Стригін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447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управління роздрібного бізнесу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С.З. Бабаєв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8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Директор департаменту управління інформаційною безпекою та безперервністю бізнесу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О.М.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Сіраков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147227758"/>
                  </a:ext>
                </a:extLst>
              </a:tr>
              <a:tr h="20453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9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иректор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департаменту 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комплаєнсу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та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протидії легалізації доходів, отриманих злочинним шляхом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Є.</a:t>
                      </a:r>
                      <a:r>
                        <a:rPr lang="uk-UA" sz="700" baseline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Походзяєва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78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10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7" name="Прямоугольник 1"/>
          <p:cNvSpPr/>
          <p:nvPr/>
        </p:nvSpPr>
        <p:spPr>
          <a:xfrm>
            <a:off x="2771800" y="944283"/>
            <a:ext cx="4320480" cy="406773"/>
          </a:xfrm>
          <a:prstGeom prst="rect">
            <a:avLst/>
          </a:prstGeom>
        </p:spPr>
        <p:txBody>
          <a:bodyPr lIns="0" tIns="0" rIns="0" bIns="0"/>
          <a:lstStyle/>
          <a:p>
            <a:pPr defTabSz="457200">
              <a:spcBef>
                <a:spcPct val="0"/>
              </a:spcBef>
            </a:pP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Склад </a:t>
            </a:r>
            <a:r>
              <a:rPr lang="ru-RU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Комітет</a:t>
            </a:r>
            <a:r>
              <a:rPr lang="uk-UA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ів</a:t>
            </a: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 </a:t>
            </a:r>
            <a:r>
              <a:rPr lang="ru-RU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Правління</a:t>
            </a: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 Банку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107504" y="44624"/>
            <a:ext cx="90300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EC64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uk-UA" altLang="it-IT" sz="2700" dirty="0"/>
              <a:t>Організаційна</a:t>
            </a:r>
            <a:r>
              <a:rPr lang="ru-RU" altLang="it-IT" sz="2700" dirty="0"/>
              <a:t> структура АТ “ПРАВЕКС</a:t>
            </a:r>
            <a:r>
              <a:rPr lang="en-US" altLang="it-IT" sz="2700" dirty="0"/>
              <a:t> </a:t>
            </a:r>
            <a:r>
              <a:rPr lang="ru-RU" altLang="it-IT" sz="2700" dirty="0"/>
              <a:t>БАНК” </a:t>
            </a:r>
            <a:r>
              <a:rPr lang="uk-UA" altLang="it-IT" sz="2700" dirty="0"/>
              <a:t>станом на </a:t>
            </a:r>
            <a:r>
              <a:rPr lang="en-US" altLang="it-IT" sz="2700" dirty="0"/>
              <a:t>22</a:t>
            </a:r>
            <a:r>
              <a:rPr lang="uk-UA" altLang="it-IT" sz="2700" dirty="0"/>
              <a:t>.</a:t>
            </a:r>
            <a:r>
              <a:rPr lang="en-US" altLang="it-IT" sz="2700" dirty="0"/>
              <a:t>12</a:t>
            </a:r>
            <a:r>
              <a:rPr lang="uk-UA" altLang="it-IT" sz="2700" dirty="0"/>
              <a:t>.20</a:t>
            </a:r>
            <a:r>
              <a:rPr lang="en-US" altLang="it-IT" sz="2700" dirty="0"/>
              <a:t>23                                            </a:t>
            </a:r>
            <a:r>
              <a:rPr lang="uk-UA" altLang="it-IT" sz="2700" dirty="0"/>
              <a:t>     </a:t>
            </a:r>
            <a:r>
              <a:rPr lang="en-US" altLang="it-IT" sz="2700" dirty="0"/>
              <a:t>3/</a:t>
            </a:r>
            <a:r>
              <a:rPr lang="uk-UA" altLang="it-IT" sz="2700" dirty="0"/>
              <a:t>3</a:t>
            </a:r>
            <a:endParaRPr lang="en-US" altLang="it-IT" sz="2700" dirty="0"/>
          </a:p>
        </p:txBody>
      </p:sp>
    </p:spTree>
    <p:extLst>
      <p:ext uri="{BB962C8B-B14F-4D97-AF65-F5344CB8AC3E}">
        <p14:creationId xmlns:p14="http://schemas.microsoft.com/office/powerpoint/2010/main" val="1291550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F5F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A79"/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C9B8ADBD070478C65D388DEC2860F" ma:contentTypeVersion="2" ma:contentTypeDescription="Create a new document." ma:contentTypeScope="" ma:versionID="c3d8ad3c0982758ab02472a51f271f89">
  <xsd:schema xmlns:xsd="http://www.w3.org/2001/XMLSchema" xmlns:xs="http://www.w3.org/2001/XMLSchema" xmlns:p="http://schemas.microsoft.com/office/2006/metadata/properties" xmlns:ns2="2bbb2ec7-e456-4203-8941-298ad3915341" targetNamespace="http://schemas.microsoft.com/office/2006/metadata/properties" ma:root="true" ma:fieldsID="ce5bcb3ebcf5e3e71aa9d8545b0c19fe" ns2:_="">
    <xsd:import namespace="2bbb2ec7-e456-4203-8941-298ad391534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b2ec7-e456-4203-8941-298ad39153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BDADAD-3263-4D74-BCAD-6021B4CD50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4C905C-2C18-43AE-842B-A2F3F6194A99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6f24cf7b-1c06-4159-8591-94f8db3672b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B10155-240F-49E1-BA62-F66AA036D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b2ec7-e456-4203-8941-298ad39153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2060</Words>
  <Application>Microsoft Office PowerPoint</Application>
  <PresentationFormat>Екран (4:3)</PresentationFormat>
  <Paragraphs>453</Paragraphs>
  <Slides>3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4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14" baseType="lpstr">
      <vt:lpstr>MS PGothic</vt:lpstr>
      <vt:lpstr>Arial</vt:lpstr>
      <vt:lpstr>Calibri</vt:lpstr>
      <vt:lpstr>Century Gothic</vt:lpstr>
      <vt:lpstr>Times New Roman</vt:lpstr>
      <vt:lpstr>Wingdings</vt:lpstr>
      <vt:lpstr>Тема Office</vt:lpstr>
      <vt:lpstr>Struttura personalizzata</vt:lpstr>
      <vt:lpstr>Personalizza struttura</vt:lpstr>
      <vt:lpstr>1_Struttura personalizzata</vt:lpstr>
      <vt:lpstr>Acrobat Document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Petrova Olga Kostiantynivna</dc:creator>
  <cp:lastModifiedBy>Iryna Nurislamova</cp:lastModifiedBy>
  <cp:revision>547</cp:revision>
  <cp:lastPrinted>2020-01-20T13:14:19Z</cp:lastPrinted>
  <dcterms:created xsi:type="dcterms:W3CDTF">2018-02-14T09:07:26Z</dcterms:created>
  <dcterms:modified xsi:type="dcterms:W3CDTF">2024-03-22T07:51:26Z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0x010100DC5C9B8ADBD070478C65D388DEC2860F</vt:lpwstr>
  </property>
  <property fmtid="{D5CDD505-2E9C-101B-9397-08002B2CF9AE}" pid="3" name="DocumentSetDescription">
    <vt:lpwstr>[{"itemId":"1","itemValue":"Наглядова Рада","itemCode":null,"itemDictionary":"Level1","itemIndex":0}]</vt:lpwstr>
  </property>
  <property fmtid="{D5CDD505-2E9C-101B-9397-08002B2CF9AE}" pid="4" name="_docset_NoMedatataSyncRequired">
    <vt:lpwstr>False</vt:lpwstr>
  </property>
</Properties>
</file>