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3" r:id="rId6"/>
    <p:sldMasterId id="2147483665" r:id="rId7"/>
  </p:sldMasterIdLst>
  <p:notesMasterIdLst>
    <p:notesMasterId r:id="rId14"/>
  </p:notesMasterIdLst>
  <p:sldIdLst>
    <p:sldId id="256" r:id="rId8"/>
    <p:sldId id="262" r:id="rId9"/>
    <p:sldId id="263" r:id="rId10"/>
    <p:sldId id="259" r:id="rId11"/>
    <p:sldId id="264" r:id="rId12"/>
    <p:sldId id="265" r:id="rId13"/>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islamova Iryna Sergiivna" initials="NIS" lastIdx="2" clrIdx="0">
    <p:extLst>
      <p:ext uri="{19B8F6BF-5375-455C-9EA6-DF929625EA0E}">
        <p15:presenceInfo xmlns:p15="http://schemas.microsoft.com/office/powerpoint/2012/main" userId="S-1-5-21-463165894-3900373238-2189711874-259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DC2DF"/>
    <a:srgbClr val="003A79"/>
    <a:srgbClr val="EC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91" autoAdjust="0"/>
    <p:restoredTop sz="95361" autoAdjust="0"/>
  </p:normalViewPr>
  <p:slideViewPr>
    <p:cSldViewPr>
      <p:cViewPr varScale="1">
        <p:scale>
          <a:sx n="106" d="100"/>
          <a:sy n="106" d="100"/>
        </p:scale>
        <p:origin x="232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9344999-6D2D-48D2-B26D-A1D8C4A50B50}" type="datetimeFigureOut">
              <a:rPr lang="ru-RU" smtClean="0"/>
              <a:t>01.04.2025</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5AF040B-24D3-4E4D-8E29-5ECDBD02E886}" type="slidenum">
              <a:rPr lang="ru-RU" smtClean="0"/>
              <a:t>‹№›</a:t>
            </a:fld>
            <a:endParaRPr lang="ru-RU"/>
          </a:p>
        </p:txBody>
      </p:sp>
    </p:spTree>
    <p:extLst>
      <p:ext uri="{BB962C8B-B14F-4D97-AF65-F5344CB8AC3E}">
        <p14:creationId xmlns:p14="http://schemas.microsoft.com/office/powerpoint/2010/main" val="2777580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AF040B-24D3-4E4D-8E29-5ECDBD02E886}" type="slidenum">
              <a:rPr lang="ru-RU" smtClean="0"/>
              <a:t>1</a:t>
            </a:fld>
            <a:endParaRPr lang="ru-RU"/>
          </a:p>
        </p:txBody>
      </p:sp>
    </p:spTree>
    <p:extLst>
      <p:ext uri="{BB962C8B-B14F-4D97-AF65-F5344CB8AC3E}">
        <p14:creationId xmlns:p14="http://schemas.microsoft.com/office/powerpoint/2010/main" val="2302313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AF040B-24D3-4E4D-8E29-5ECDBD02E886}" type="slidenum">
              <a:rPr lang="ru-RU" smtClean="0">
                <a:solidFill>
                  <a:prstClr val="black"/>
                </a:solidFill>
              </a:rPr>
              <a:pPr/>
              <a:t>2</a:t>
            </a:fld>
            <a:endParaRPr lang="ru-RU">
              <a:solidFill>
                <a:prstClr val="black"/>
              </a:solidFill>
            </a:endParaRPr>
          </a:p>
        </p:txBody>
      </p:sp>
    </p:spTree>
    <p:extLst>
      <p:ext uri="{BB962C8B-B14F-4D97-AF65-F5344CB8AC3E}">
        <p14:creationId xmlns:p14="http://schemas.microsoft.com/office/powerpoint/2010/main" val="2302313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AF040B-24D3-4E4D-8E29-5ECDBD02E886}" type="slidenum">
              <a:rPr lang="ru-RU" smtClean="0"/>
              <a:t>4</a:t>
            </a:fld>
            <a:endParaRPr lang="ru-RU" dirty="0"/>
          </a:p>
        </p:txBody>
      </p:sp>
    </p:spTree>
    <p:extLst>
      <p:ext uri="{BB962C8B-B14F-4D97-AF65-F5344CB8AC3E}">
        <p14:creationId xmlns:p14="http://schemas.microsoft.com/office/powerpoint/2010/main" val="2234368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AF040B-24D3-4E4D-8E29-5ECDBD02E886}" type="slidenum">
              <a:rPr lang="ru-RU" smtClean="0">
                <a:solidFill>
                  <a:prstClr val="black"/>
                </a:solidFill>
              </a:rPr>
              <a:pPr/>
              <a:t>5</a:t>
            </a:fld>
            <a:endParaRPr lang="ru-RU">
              <a:solidFill>
                <a:prstClr val="black"/>
              </a:solidFill>
            </a:endParaRPr>
          </a:p>
        </p:txBody>
      </p:sp>
    </p:spTree>
    <p:extLst>
      <p:ext uri="{BB962C8B-B14F-4D97-AF65-F5344CB8AC3E}">
        <p14:creationId xmlns:p14="http://schemas.microsoft.com/office/powerpoint/2010/main" val="679468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01.04.2025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01.04.2025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01.04.2025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1024" y="242358"/>
            <a:ext cx="7772400" cy="545042"/>
          </a:xfrm>
          <a:prstGeom prst="rect">
            <a:avLst/>
          </a:prstGeom>
        </p:spPr>
        <p:txBody>
          <a:bodyPr/>
          <a:lstStyle>
            <a:lvl1pPr algn="l">
              <a:defRPr sz="3000" b="1">
                <a:solidFill>
                  <a:srgbClr val="EC6400"/>
                </a:solidFill>
                <a:latin typeface="Arial"/>
                <a:cs typeface="Arial"/>
              </a:defRPr>
            </a:lvl1pPr>
          </a:lstStyle>
          <a:p>
            <a:r>
              <a:rPr lang="it-IT" dirty="0"/>
              <a:t>Fare clic per modificare stile</a:t>
            </a:r>
          </a:p>
        </p:txBody>
      </p:sp>
      <p:sp>
        <p:nvSpPr>
          <p:cNvPr id="7" name="Segnaposto testo 6"/>
          <p:cNvSpPr>
            <a:spLocks noGrp="1"/>
          </p:cNvSpPr>
          <p:nvPr>
            <p:ph type="body" sz="quarter" idx="12"/>
          </p:nvPr>
        </p:nvSpPr>
        <p:spPr>
          <a:xfrm>
            <a:off x="111125" y="787400"/>
            <a:ext cx="6645275" cy="749300"/>
          </a:xfrm>
          <a:prstGeom prst="rect">
            <a:avLst/>
          </a:prstGeom>
        </p:spPr>
        <p:txBody>
          <a:bodyPr/>
          <a:lstStyle>
            <a:lvl1pPr marL="0" indent="0">
              <a:buNone/>
              <a:defRPr sz="2000" b="1">
                <a:solidFill>
                  <a:schemeClr val="bg1">
                    <a:lumMod val="50000"/>
                  </a:schemeClr>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it-IT" dirty="0"/>
              <a:t>Fare clic per modificare stili del testo dello schema</a:t>
            </a:r>
          </a:p>
        </p:txBody>
      </p:sp>
      <p:sp>
        <p:nvSpPr>
          <p:cNvPr id="4" name="Segnaposto numero diapositiva 5">
            <a:extLst>
              <a:ext uri="{FF2B5EF4-FFF2-40B4-BE49-F238E27FC236}">
                <a16:creationId xmlns:a16="http://schemas.microsoft.com/office/drawing/2014/main" id="{DC8401F7-9B51-43F1-BDE8-22CD01BFAF5D}"/>
              </a:ext>
            </a:extLst>
          </p:cNvPr>
          <p:cNvSpPr>
            <a:spLocks noGrp="1"/>
          </p:cNvSpPr>
          <p:nvPr>
            <p:ph type="sldNum" sz="quarter" idx="13"/>
          </p:nvPr>
        </p:nvSpPr>
        <p:spPr>
          <a:xfrm>
            <a:off x="8559800" y="179388"/>
            <a:ext cx="414338"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b="1">
                <a:solidFill>
                  <a:srgbClr val="EC6400"/>
                </a:solidFill>
              </a:defRPr>
            </a:lvl1pPr>
          </a:lstStyle>
          <a:p>
            <a:pPr defTabSz="457200" fontAlgn="base">
              <a:spcBef>
                <a:spcPct val="0"/>
              </a:spcBef>
              <a:spcAft>
                <a:spcPct val="0"/>
              </a:spcAft>
            </a:pPr>
            <a:fld id="{42212563-05FA-41BD-A742-845245624306}" type="slidenum">
              <a:rPr lang="it-IT" altLang="it-IT">
                <a:latin typeface="Arial" charset="0"/>
                <a:ea typeface="MS PGothic" pitchFamily="34" charset="-128"/>
              </a:rPr>
              <a:pPr defTabSz="457200" fontAlgn="base">
                <a:spcBef>
                  <a:spcPct val="0"/>
                </a:spcBef>
                <a:spcAft>
                  <a:spcPct val="0"/>
                </a:spcAft>
              </a:pPr>
              <a:t>‹№›</a:t>
            </a:fld>
            <a:endParaRPr lang="it-IT" altLang="it-IT">
              <a:latin typeface="Arial" charset="0"/>
              <a:ea typeface="MS PGothic" pitchFamily="34" charset="-128"/>
            </a:endParaRPr>
          </a:p>
        </p:txBody>
      </p:sp>
    </p:spTree>
    <p:extLst>
      <p:ext uri="{BB962C8B-B14F-4D97-AF65-F5344CB8AC3E}">
        <p14:creationId xmlns:p14="http://schemas.microsoft.com/office/powerpoint/2010/main" val="2078283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224BA01C-FE8D-48FB-B392-528E3F7E7574}"/>
              </a:ext>
            </a:extLst>
          </p:cNvPr>
          <p:cNvSpPr>
            <a:spLocks noGrp="1"/>
          </p:cNvSpPr>
          <p:nvPr>
            <p:ph type="sldNum" sz="quarter" idx="10"/>
          </p:nvPr>
        </p:nvSpPr>
        <p:spPr>
          <a:xfrm>
            <a:off x="8559800" y="179388"/>
            <a:ext cx="414338"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b="1">
                <a:solidFill>
                  <a:srgbClr val="EC6400"/>
                </a:solidFill>
              </a:defRPr>
            </a:lvl1pPr>
          </a:lstStyle>
          <a:p>
            <a:pPr defTabSz="457200" fontAlgn="base">
              <a:spcBef>
                <a:spcPct val="0"/>
              </a:spcBef>
              <a:spcAft>
                <a:spcPct val="0"/>
              </a:spcAft>
            </a:pPr>
            <a:fld id="{61A1688C-EE41-4CEC-AA77-50B951084D6D}" type="slidenum">
              <a:rPr lang="it-IT" altLang="it-IT">
                <a:latin typeface="Arial" charset="0"/>
                <a:ea typeface="MS PGothic" pitchFamily="34" charset="-128"/>
              </a:rPr>
              <a:pPr defTabSz="457200" fontAlgn="base">
                <a:spcBef>
                  <a:spcPct val="0"/>
                </a:spcBef>
                <a:spcAft>
                  <a:spcPct val="0"/>
                </a:spcAft>
              </a:pPr>
              <a:t>‹№›</a:t>
            </a:fld>
            <a:endParaRPr lang="it-IT" altLang="it-IT">
              <a:latin typeface="Arial" charset="0"/>
              <a:ea typeface="MS PGothic" pitchFamily="34" charset="-128"/>
            </a:endParaRPr>
          </a:p>
        </p:txBody>
      </p:sp>
    </p:spTree>
    <p:extLst>
      <p:ext uri="{BB962C8B-B14F-4D97-AF65-F5344CB8AC3E}">
        <p14:creationId xmlns:p14="http://schemas.microsoft.com/office/powerpoint/2010/main" val="3786272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760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398463" y="366713"/>
            <a:ext cx="7772400" cy="545042"/>
          </a:xfrm>
          <a:prstGeom prst="rect">
            <a:avLst/>
          </a:prstGeom>
        </p:spPr>
        <p:txBody>
          <a:bodyPr lIns="0" tIns="0" rIns="0" bIns="0"/>
          <a:lstStyle>
            <a:lvl1pPr algn="l">
              <a:defRPr sz="2900" b="1">
                <a:solidFill>
                  <a:srgbClr val="EC6400"/>
                </a:solidFill>
                <a:latin typeface="Century Gothic" pitchFamily="34" charset="0"/>
                <a:cs typeface="Arial"/>
              </a:defRPr>
            </a:lvl1pPr>
          </a:lstStyle>
          <a:p>
            <a:r>
              <a:rPr lang="it-IT" dirty="0"/>
              <a:t>Fare clic per modificare stile</a:t>
            </a:r>
          </a:p>
        </p:txBody>
      </p:sp>
      <p:sp>
        <p:nvSpPr>
          <p:cNvPr id="7" name="Segnaposto testo 6"/>
          <p:cNvSpPr>
            <a:spLocks noGrp="1"/>
          </p:cNvSpPr>
          <p:nvPr>
            <p:ph type="body" sz="quarter" idx="12"/>
          </p:nvPr>
        </p:nvSpPr>
        <p:spPr>
          <a:xfrm>
            <a:off x="398464" y="860425"/>
            <a:ext cx="6645275" cy="749300"/>
          </a:xfrm>
          <a:prstGeom prst="rect">
            <a:avLst/>
          </a:prstGeom>
        </p:spPr>
        <p:txBody>
          <a:bodyPr lIns="0" tIns="0" rIns="0" bIns="0"/>
          <a:lstStyle>
            <a:lvl1pPr marL="0" indent="0">
              <a:buNone/>
              <a:defRPr sz="1900" b="0">
                <a:solidFill>
                  <a:schemeClr val="tx1">
                    <a:lumMod val="50000"/>
                    <a:lumOff val="50000"/>
                  </a:schemeClr>
                </a:solidFill>
                <a:latin typeface="Century Gothic"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it-IT" dirty="0"/>
              <a:t>Fare clic per modificare stili del testo dello schema</a:t>
            </a:r>
          </a:p>
        </p:txBody>
      </p:sp>
      <p:sp>
        <p:nvSpPr>
          <p:cNvPr id="4" name="Segnaposto numero diapositiva 5">
            <a:extLst>
              <a:ext uri="{FF2B5EF4-FFF2-40B4-BE49-F238E27FC236}">
                <a16:creationId xmlns:a16="http://schemas.microsoft.com/office/drawing/2014/main" id="{E5ADD7AC-00B9-44FF-9CF7-373BB99F65CB}"/>
              </a:ext>
            </a:extLst>
          </p:cNvPr>
          <p:cNvSpPr>
            <a:spLocks noGrp="1"/>
          </p:cNvSpPr>
          <p:nvPr>
            <p:ph type="sldNum" sz="quarter" idx="13"/>
          </p:nvPr>
        </p:nvSpPr>
        <p:spPr>
          <a:xfrm>
            <a:off x="8534400" y="179388"/>
            <a:ext cx="414338"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1" smtClean="0">
                <a:solidFill>
                  <a:srgbClr val="EC6400"/>
                </a:solidFill>
                <a:latin typeface="Century Gothic" panose="020B0502020202020204" pitchFamily="34" charset="0"/>
              </a:defRPr>
            </a:lvl1pPr>
          </a:lstStyle>
          <a:p>
            <a:pPr defTabSz="457200" fontAlgn="base">
              <a:spcBef>
                <a:spcPct val="0"/>
              </a:spcBef>
              <a:spcAft>
                <a:spcPct val="0"/>
              </a:spcAft>
              <a:defRPr/>
            </a:pPr>
            <a:fld id="{4B1A9CD8-5663-4230-B481-06F2C39511A3}" type="slidenum">
              <a:rPr lang="it-IT" altLang="it-IT">
                <a:ea typeface="MS PGothic" panose="020B0600070205080204" pitchFamily="34" charset="-128"/>
              </a:rPr>
              <a:pPr defTabSz="457200" fontAlgn="base">
                <a:spcBef>
                  <a:spcPct val="0"/>
                </a:spcBef>
                <a:spcAft>
                  <a:spcPct val="0"/>
                </a:spcAft>
                <a:defRPr/>
              </a:pPr>
              <a:t>‹№›</a:t>
            </a:fld>
            <a:endParaRPr lang="it-IT" altLang="it-IT">
              <a:ea typeface="MS PGothic" panose="020B0600070205080204" pitchFamily="34" charset="-128"/>
            </a:endParaRPr>
          </a:p>
        </p:txBody>
      </p:sp>
    </p:spTree>
    <p:extLst>
      <p:ext uri="{BB962C8B-B14F-4D97-AF65-F5344CB8AC3E}">
        <p14:creationId xmlns:p14="http://schemas.microsoft.com/office/powerpoint/2010/main" val="1363858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746B6572-BC16-4287-BEFB-BA3B509CC3F3}"/>
              </a:ext>
            </a:extLst>
          </p:cNvPr>
          <p:cNvSpPr>
            <a:spLocks noGrp="1"/>
          </p:cNvSpPr>
          <p:nvPr>
            <p:ph type="sldNum" sz="quarter" idx="10"/>
          </p:nvPr>
        </p:nvSpPr>
        <p:spPr>
          <a:xfrm>
            <a:off x="8534400" y="179388"/>
            <a:ext cx="414338"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1" smtClean="0">
                <a:solidFill>
                  <a:srgbClr val="EC6400"/>
                </a:solidFill>
                <a:latin typeface="Century Gothic" panose="020B0502020202020204" pitchFamily="34" charset="0"/>
              </a:defRPr>
            </a:lvl1pPr>
          </a:lstStyle>
          <a:p>
            <a:pPr defTabSz="457200" fontAlgn="base">
              <a:spcBef>
                <a:spcPct val="0"/>
              </a:spcBef>
              <a:spcAft>
                <a:spcPct val="0"/>
              </a:spcAft>
              <a:defRPr/>
            </a:pPr>
            <a:fld id="{D5EA77CA-E480-4462-9C96-6F7F5FE7AFE7}" type="slidenum">
              <a:rPr lang="it-IT" altLang="it-IT">
                <a:ea typeface="MS PGothic" panose="020B0600070205080204" pitchFamily="34" charset="-128"/>
              </a:rPr>
              <a:pPr defTabSz="457200" fontAlgn="base">
                <a:spcBef>
                  <a:spcPct val="0"/>
                </a:spcBef>
                <a:spcAft>
                  <a:spcPct val="0"/>
                </a:spcAft>
                <a:defRPr/>
              </a:pPr>
              <a:t>‹№›</a:t>
            </a:fld>
            <a:endParaRPr lang="it-IT" altLang="it-IT">
              <a:ea typeface="MS PGothic" panose="020B0600070205080204" pitchFamily="34" charset="-128"/>
            </a:endParaRPr>
          </a:p>
        </p:txBody>
      </p:sp>
    </p:spTree>
    <p:extLst>
      <p:ext uri="{BB962C8B-B14F-4D97-AF65-F5344CB8AC3E}">
        <p14:creationId xmlns:p14="http://schemas.microsoft.com/office/powerpoint/2010/main" val="252098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01.04.2025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01.04.2025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01.04.2025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01.04.2025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01.04.2025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01.04.2025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01.04.2025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Figura a mano libera 3">
            <a:extLst>
              <a:ext uri="{FF2B5EF4-FFF2-40B4-BE49-F238E27FC236}">
                <a16:creationId xmlns:a16="http://schemas.microsoft.com/office/drawing/2014/main" id="{730CC9EA-367C-4201-A6EB-ADAADAAADEFF}"/>
              </a:ext>
            </a:extLst>
          </p:cNvPr>
          <p:cNvSpPr/>
          <p:nvPr/>
        </p:nvSpPr>
        <p:spPr>
          <a:xfrm rot="21015509" flipH="1" flipV="1">
            <a:off x="2308225" y="6278563"/>
            <a:ext cx="6797675" cy="1169987"/>
          </a:xfrm>
          <a:custGeom>
            <a:avLst/>
            <a:gdLst>
              <a:gd name="connsiteX0" fmla="*/ 0 w 9746788"/>
              <a:gd name="connsiteY0" fmla="*/ 0 h 2448000"/>
              <a:gd name="connsiteX1" fmla="*/ 9746788 w 9746788"/>
              <a:gd name="connsiteY1" fmla="*/ 0 h 2448000"/>
              <a:gd name="connsiteX2" fmla="*/ 9746788 w 9746788"/>
              <a:gd name="connsiteY2" fmla="*/ 2448000 h 2448000"/>
              <a:gd name="connsiteX3" fmla="*/ 0 w 9746788"/>
              <a:gd name="connsiteY3" fmla="*/ 2448000 h 2448000"/>
              <a:gd name="connsiteX4" fmla="*/ 0 w 9746788"/>
              <a:gd name="connsiteY4" fmla="*/ 0 h 2448000"/>
              <a:gd name="connsiteX0" fmla="*/ 0 w 9746788"/>
              <a:gd name="connsiteY0" fmla="*/ 0 h 2449464"/>
              <a:gd name="connsiteX1" fmla="*/ 9746788 w 9746788"/>
              <a:gd name="connsiteY1" fmla="*/ 0 h 2449464"/>
              <a:gd name="connsiteX2" fmla="*/ 8974352 w 9746788"/>
              <a:gd name="connsiteY2" fmla="*/ 2449464 h 2449464"/>
              <a:gd name="connsiteX3" fmla="*/ 0 w 9746788"/>
              <a:gd name="connsiteY3" fmla="*/ 2448000 h 2449464"/>
              <a:gd name="connsiteX4" fmla="*/ 0 w 9746788"/>
              <a:gd name="connsiteY4" fmla="*/ 0 h 2449464"/>
              <a:gd name="connsiteX0" fmla="*/ 0 w 9220400"/>
              <a:gd name="connsiteY0" fmla="*/ 0 h 2449464"/>
              <a:gd name="connsiteX1" fmla="*/ 9220400 w 9220400"/>
              <a:gd name="connsiteY1" fmla="*/ 1016281 h 2449464"/>
              <a:gd name="connsiteX2" fmla="*/ 8974352 w 9220400"/>
              <a:gd name="connsiteY2" fmla="*/ 2449464 h 2449464"/>
              <a:gd name="connsiteX3" fmla="*/ 0 w 9220400"/>
              <a:gd name="connsiteY3" fmla="*/ 2448000 h 2449464"/>
              <a:gd name="connsiteX4" fmla="*/ 0 w 9220400"/>
              <a:gd name="connsiteY4" fmla="*/ 0 h 2449464"/>
              <a:gd name="connsiteX0" fmla="*/ 0 w 9136593"/>
              <a:gd name="connsiteY0" fmla="*/ 0 h 2449464"/>
              <a:gd name="connsiteX1" fmla="*/ 9136593 w 9136593"/>
              <a:gd name="connsiteY1" fmla="*/ 1504439 h 2449464"/>
              <a:gd name="connsiteX2" fmla="*/ 8974352 w 9136593"/>
              <a:gd name="connsiteY2" fmla="*/ 2449464 h 2449464"/>
              <a:gd name="connsiteX3" fmla="*/ 0 w 9136593"/>
              <a:gd name="connsiteY3" fmla="*/ 2448000 h 2449464"/>
              <a:gd name="connsiteX4" fmla="*/ 0 w 9136593"/>
              <a:gd name="connsiteY4" fmla="*/ 0 h 2449464"/>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117546 w 9136593"/>
              <a:gd name="connsiteY0" fmla="*/ 0 h 1720257"/>
              <a:gd name="connsiteX1" fmla="*/ 9136593 w 9136593"/>
              <a:gd name="connsiteY1" fmla="*/ 775232 h 1720257"/>
              <a:gd name="connsiteX2" fmla="*/ 8974352 w 9136593"/>
              <a:gd name="connsiteY2" fmla="*/ 1720257 h 1720257"/>
              <a:gd name="connsiteX3" fmla="*/ 0 w 9136593"/>
              <a:gd name="connsiteY3" fmla="*/ 1718793 h 1720257"/>
              <a:gd name="connsiteX4" fmla="*/ 117546 w 9136593"/>
              <a:gd name="connsiteY4" fmla="*/ 0 h 1720257"/>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24516 w 8974352"/>
              <a:gd name="connsiteY0" fmla="*/ 0 h 1910186"/>
              <a:gd name="connsiteX1" fmla="*/ 8812931 w 8974352"/>
              <a:gd name="connsiteY1" fmla="*/ 1508786 h 1910186"/>
              <a:gd name="connsiteX2" fmla="*/ 8974352 w 8974352"/>
              <a:gd name="connsiteY2" fmla="*/ 1910186 h 1910186"/>
              <a:gd name="connsiteX3" fmla="*/ 0 w 8974352"/>
              <a:gd name="connsiteY3" fmla="*/ 1908722 h 1910186"/>
              <a:gd name="connsiteX4" fmla="*/ 24516 w 8974352"/>
              <a:gd name="connsiteY4" fmla="*/ 0 h 1910186"/>
              <a:gd name="connsiteX0" fmla="*/ 24516 w 9036669"/>
              <a:gd name="connsiteY0" fmla="*/ 0 h 1910186"/>
              <a:gd name="connsiteX1" fmla="*/ 9036669 w 9036669"/>
              <a:gd name="connsiteY1" fmla="*/ 1547197 h 1910186"/>
              <a:gd name="connsiteX2" fmla="*/ 8974352 w 9036669"/>
              <a:gd name="connsiteY2" fmla="*/ 1910186 h 1910186"/>
              <a:gd name="connsiteX3" fmla="*/ 0 w 9036669"/>
              <a:gd name="connsiteY3" fmla="*/ 1908722 h 1910186"/>
              <a:gd name="connsiteX4" fmla="*/ 24516 w 9036669"/>
              <a:gd name="connsiteY4" fmla="*/ 0 h 1910186"/>
              <a:gd name="connsiteX0" fmla="*/ 24516 w 9037769"/>
              <a:gd name="connsiteY0" fmla="*/ 0 h 1910186"/>
              <a:gd name="connsiteX1" fmla="*/ 9037769 w 9037769"/>
              <a:gd name="connsiteY1" fmla="*/ 1902949 h 1910186"/>
              <a:gd name="connsiteX2" fmla="*/ 8974352 w 9037769"/>
              <a:gd name="connsiteY2" fmla="*/ 1910186 h 1910186"/>
              <a:gd name="connsiteX3" fmla="*/ 0 w 9037769"/>
              <a:gd name="connsiteY3" fmla="*/ 1908722 h 1910186"/>
              <a:gd name="connsiteX4" fmla="*/ 24516 w 9037769"/>
              <a:gd name="connsiteY4" fmla="*/ 0 h 1910186"/>
              <a:gd name="connsiteX0" fmla="*/ 17758 w 9037769"/>
              <a:gd name="connsiteY0" fmla="*/ 0 h 1758889"/>
              <a:gd name="connsiteX1" fmla="*/ 9037769 w 9037769"/>
              <a:gd name="connsiteY1" fmla="*/ 1751652 h 1758889"/>
              <a:gd name="connsiteX2" fmla="*/ 8974352 w 9037769"/>
              <a:gd name="connsiteY2" fmla="*/ 1758889 h 1758889"/>
              <a:gd name="connsiteX3" fmla="*/ 0 w 9037769"/>
              <a:gd name="connsiteY3" fmla="*/ 1757425 h 1758889"/>
              <a:gd name="connsiteX4" fmla="*/ 17758 w 9037769"/>
              <a:gd name="connsiteY4" fmla="*/ 0 h 17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769" h="1758889">
                <a:moveTo>
                  <a:pt x="17758" y="0"/>
                </a:moveTo>
                <a:lnTo>
                  <a:pt x="9037769" y="1751652"/>
                </a:lnTo>
                <a:lnTo>
                  <a:pt x="8974352" y="1758889"/>
                </a:lnTo>
                <a:lnTo>
                  <a:pt x="0" y="1757425"/>
                </a:lnTo>
                <a:lnTo>
                  <a:pt x="17758" y="0"/>
                </a:lnTo>
                <a:close/>
              </a:path>
            </a:pathLst>
          </a:custGeom>
          <a:solidFill>
            <a:srgbClr val="EC64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it-IT">
              <a:solidFill>
                <a:prstClr val="white"/>
              </a:solidFill>
            </a:endParaRPr>
          </a:p>
        </p:txBody>
      </p:sp>
      <p:pic>
        <p:nvPicPr>
          <p:cNvPr id="1027" name="Immagin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8288" y="6376988"/>
            <a:ext cx="19653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96442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951369"/>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Figura a mano libera 15">
            <a:extLst>
              <a:ext uri="{FF2B5EF4-FFF2-40B4-BE49-F238E27FC236}">
                <a16:creationId xmlns:a16="http://schemas.microsoft.com/office/drawing/2014/main" id="{5C8F6A6F-80EE-485B-8C39-1A2FB6C3CDB2}"/>
              </a:ext>
            </a:extLst>
          </p:cNvPr>
          <p:cNvSpPr/>
          <p:nvPr/>
        </p:nvSpPr>
        <p:spPr>
          <a:xfrm rot="20712638" flipH="1" flipV="1">
            <a:off x="4476750" y="6246813"/>
            <a:ext cx="4654550" cy="1209675"/>
          </a:xfrm>
          <a:custGeom>
            <a:avLst/>
            <a:gdLst>
              <a:gd name="connsiteX0" fmla="*/ 0 w 9746788"/>
              <a:gd name="connsiteY0" fmla="*/ 0 h 2448000"/>
              <a:gd name="connsiteX1" fmla="*/ 9746788 w 9746788"/>
              <a:gd name="connsiteY1" fmla="*/ 0 h 2448000"/>
              <a:gd name="connsiteX2" fmla="*/ 9746788 w 9746788"/>
              <a:gd name="connsiteY2" fmla="*/ 2448000 h 2448000"/>
              <a:gd name="connsiteX3" fmla="*/ 0 w 9746788"/>
              <a:gd name="connsiteY3" fmla="*/ 2448000 h 2448000"/>
              <a:gd name="connsiteX4" fmla="*/ 0 w 9746788"/>
              <a:gd name="connsiteY4" fmla="*/ 0 h 2448000"/>
              <a:gd name="connsiteX0" fmla="*/ 0 w 9746788"/>
              <a:gd name="connsiteY0" fmla="*/ 0 h 2449464"/>
              <a:gd name="connsiteX1" fmla="*/ 9746788 w 9746788"/>
              <a:gd name="connsiteY1" fmla="*/ 0 h 2449464"/>
              <a:gd name="connsiteX2" fmla="*/ 8974352 w 9746788"/>
              <a:gd name="connsiteY2" fmla="*/ 2449464 h 2449464"/>
              <a:gd name="connsiteX3" fmla="*/ 0 w 9746788"/>
              <a:gd name="connsiteY3" fmla="*/ 2448000 h 2449464"/>
              <a:gd name="connsiteX4" fmla="*/ 0 w 9746788"/>
              <a:gd name="connsiteY4" fmla="*/ 0 h 2449464"/>
              <a:gd name="connsiteX0" fmla="*/ 0 w 9220400"/>
              <a:gd name="connsiteY0" fmla="*/ 0 h 2449464"/>
              <a:gd name="connsiteX1" fmla="*/ 9220400 w 9220400"/>
              <a:gd name="connsiteY1" fmla="*/ 1016281 h 2449464"/>
              <a:gd name="connsiteX2" fmla="*/ 8974352 w 9220400"/>
              <a:gd name="connsiteY2" fmla="*/ 2449464 h 2449464"/>
              <a:gd name="connsiteX3" fmla="*/ 0 w 9220400"/>
              <a:gd name="connsiteY3" fmla="*/ 2448000 h 2449464"/>
              <a:gd name="connsiteX4" fmla="*/ 0 w 9220400"/>
              <a:gd name="connsiteY4" fmla="*/ 0 h 2449464"/>
              <a:gd name="connsiteX0" fmla="*/ 0 w 9136593"/>
              <a:gd name="connsiteY0" fmla="*/ 0 h 2449464"/>
              <a:gd name="connsiteX1" fmla="*/ 9136593 w 9136593"/>
              <a:gd name="connsiteY1" fmla="*/ 1504439 h 2449464"/>
              <a:gd name="connsiteX2" fmla="*/ 8974352 w 9136593"/>
              <a:gd name="connsiteY2" fmla="*/ 2449464 h 2449464"/>
              <a:gd name="connsiteX3" fmla="*/ 0 w 9136593"/>
              <a:gd name="connsiteY3" fmla="*/ 2448000 h 2449464"/>
              <a:gd name="connsiteX4" fmla="*/ 0 w 9136593"/>
              <a:gd name="connsiteY4" fmla="*/ 0 h 2449464"/>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117546 w 9136593"/>
              <a:gd name="connsiteY0" fmla="*/ 0 h 1720257"/>
              <a:gd name="connsiteX1" fmla="*/ 9136593 w 9136593"/>
              <a:gd name="connsiteY1" fmla="*/ 775232 h 1720257"/>
              <a:gd name="connsiteX2" fmla="*/ 8974352 w 9136593"/>
              <a:gd name="connsiteY2" fmla="*/ 1720257 h 1720257"/>
              <a:gd name="connsiteX3" fmla="*/ 0 w 9136593"/>
              <a:gd name="connsiteY3" fmla="*/ 1718793 h 1720257"/>
              <a:gd name="connsiteX4" fmla="*/ 117546 w 9136593"/>
              <a:gd name="connsiteY4" fmla="*/ 0 h 1720257"/>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24516 w 8974352"/>
              <a:gd name="connsiteY0" fmla="*/ 0 h 1910186"/>
              <a:gd name="connsiteX1" fmla="*/ 8812931 w 8974352"/>
              <a:gd name="connsiteY1" fmla="*/ 1508786 h 1910186"/>
              <a:gd name="connsiteX2" fmla="*/ 8974352 w 8974352"/>
              <a:gd name="connsiteY2" fmla="*/ 1910186 h 1910186"/>
              <a:gd name="connsiteX3" fmla="*/ 0 w 8974352"/>
              <a:gd name="connsiteY3" fmla="*/ 1908722 h 1910186"/>
              <a:gd name="connsiteX4" fmla="*/ 24516 w 8974352"/>
              <a:gd name="connsiteY4" fmla="*/ 0 h 1910186"/>
              <a:gd name="connsiteX0" fmla="*/ 24516 w 9036669"/>
              <a:gd name="connsiteY0" fmla="*/ 0 h 1910186"/>
              <a:gd name="connsiteX1" fmla="*/ 9036669 w 9036669"/>
              <a:gd name="connsiteY1" fmla="*/ 1547197 h 1910186"/>
              <a:gd name="connsiteX2" fmla="*/ 8974352 w 9036669"/>
              <a:gd name="connsiteY2" fmla="*/ 1910186 h 1910186"/>
              <a:gd name="connsiteX3" fmla="*/ 0 w 9036669"/>
              <a:gd name="connsiteY3" fmla="*/ 1908722 h 1910186"/>
              <a:gd name="connsiteX4" fmla="*/ 24516 w 9036669"/>
              <a:gd name="connsiteY4" fmla="*/ 0 h 1910186"/>
              <a:gd name="connsiteX0" fmla="*/ 24516 w 9037769"/>
              <a:gd name="connsiteY0" fmla="*/ 0 h 1910186"/>
              <a:gd name="connsiteX1" fmla="*/ 9037769 w 9037769"/>
              <a:gd name="connsiteY1" fmla="*/ 1902949 h 1910186"/>
              <a:gd name="connsiteX2" fmla="*/ 8974352 w 9037769"/>
              <a:gd name="connsiteY2" fmla="*/ 1910186 h 1910186"/>
              <a:gd name="connsiteX3" fmla="*/ 0 w 9037769"/>
              <a:gd name="connsiteY3" fmla="*/ 1908722 h 1910186"/>
              <a:gd name="connsiteX4" fmla="*/ 24516 w 9037769"/>
              <a:gd name="connsiteY4" fmla="*/ 0 h 1910186"/>
              <a:gd name="connsiteX0" fmla="*/ 17758 w 9037769"/>
              <a:gd name="connsiteY0" fmla="*/ 0 h 1758889"/>
              <a:gd name="connsiteX1" fmla="*/ 9037769 w 9037769"/>
              <a:gd name="connsiteY1" fmla="*/ 1751652 h 1758889"/>
              <a:gd name="connsiteX2" fmla="*/ 8974352 w 9037769"/>
              <a:gd name="connsiteY2" fmla="*/ 1758889 h 1758889"/>
              <a:gd name="connsiteX3" fmla="*/ 0 w 9037769"/>
              <a:gd name="connsiteY3" fmla="*/ 1757425 h 1758889"/>
              <a:gd name="connsiteX4" fmla="*/ 17758 w 9037769"/>
              <a:gd name="connsiteY4" fmla="*/ 0 h 1758889"/>
              <a:gd name="connsiteX0" fmla="*/ 213007 w 9233018"/>
              <a:gd name="connsiteY0" fmla="*/ 0 h 1758889"/>
              <a:gd name="connsiteX1" fmla="*/ 9233018 w 9233018"/>
              <a:gd name="connsiteY1" fmla="*/ 1751652 h 1758889"/>
              <a:gd name="connsiteX2" fmla="*/ 9169601 w 9233018"/>
              <a:gd name="connsiteY2" fmla="*/ 1758889 h 1758889"/>
              <a:gd name="connsiteX3" fmla="*/ -1 w 9233018"/>
              <a:gd name="connsiteY3" fmla="*/ 1720658 h 1758889"/>
              <a:gd name="connsiteX4" fmla="*/ 213007 w 9233018"/>
              <a:gd name="connsiteY4" fmla="*/ 0 h 1758889"/>
              <a:gd name="connsiteX0" fmla="*/ 213007 w 9233018"/>
              <a:gd name="connsiteY0" fmla="*/ 0 h 1798514"/>
              <a:gd name="connsiteX1" fmla="*/ 9233018 w 9233018"/>
              <a:gd name="connsiteY1" fmla="*/ 1751652 h 1798514"/>
              <a:gd name="connsiteX2" fmla="*/ 9218312 w 9233018"/>
              <a:gd name="connsiteY2" fmla="*/ 1798514 h 1798514"/>
              <a:gd name="connsiteX3" fmla="*/ -1 w 9233018"/>
              <a:gd name="connsiteY3" fmla="*/ 1720658 h 1798514"/>
              <a:gd name="connsiteX4" fmla="*/ 213007 w 9233018"/>
              <a:gd name="connsiteY4" fmla="*/ 0 h 1798514"/>
              <a:gd name="connsiteX0" fmla="*/ 213007 w 9232004"/>
              <a:gd name="connsiteY0" fmla="*/ 0 h 1801249"/>
              <a:gd name="connsiteX1" fmla="*/ 9232005 w 9232004"/>
              <a:gd name="connsiteY1" fmla="*/ 1801249 h 1801249"/>
              <a:gd name="connsiteX2" fmla="*/ 9218312 w 9232004"/>
              <a:gd name="connsiteY2" fmla="*/ 1798514 h 1801249"/>
              <a:gd name="connsiteX3" fmla="*/ -1 w 9232004"/>
              <a:gd name="connsiteY3" fmla="*/ 1720658 h 1801249"/>
              <a:gd name="connsiteX4" fmla="*/ 213007 w 9232004"/>
              <a:gd name="connsiteY4" fmla="*/ 0 h 1801249"/>
              <a:gd name="connsiteX0" fmla="*/ 186179 w 9205176"/>
              <a:gd name="connsiteY0" fmla="*/ 0 h 1801249"/>
              <a:gd name="connsiteX1" fmla="*/ 9205177 w 9205176"/>
              <a:gd name="connsiteY1" fmla="*/ 1801249 h 1801249"/>
              <a:gd name="connsiteX2" fmla="*/ 9191484 w 9205176"/>
              <a:gd name="connsiteY2" fmla="*/ 1798514 h 1801249"/>
              <a:gd name="connsiteX3" fmla="*/ 0 w 9205176"/>
              <a:gd name="connsiteY3" fmla="*/ 1543149 h 1801249"/>
              <a:gd name="connsiteX4" fmla="*/ 186179 w 9205176"/>
              <a:gd name="connsiteY4" fmla="*/ 0 h 1801249"/>
              <a:gd name="connsiteX0" fmla="*/ 186179 w 10167822"/>
              <a:gd name="connsiteY0" fmla="*/ 0 h 1992857"/>
              <a:gd name="connsiteX1" fmla="*/ 9205177 w 10167822"/>
              <a:gd name="connsiteY1" fmla="*/ 1801249 h 1992857"/>
              <a:gd name="connsiteX2" fmla="*/ 10167823 w 10167822"/>
              <a:gd name="connsiteY2" fmla="*/ 1992858 h 1992857"/>
              <a:gd name="connsiteX3" fmla="*/ 0 w 10167822"/>
              <a:gd name="connsiteY3" fmla="*/ 1543149 h 1992857"/>
              <a:gd name="connsiteX4" fmla="*/ 186179 w 10167822"/>
              <a:gd name="connsiteY4" fmla="*/ 0 h 1992857"/>
              <a:gd name="connsiteX0" fmla="*/ 126789 w 10108432"/>
              <a:gd name="connsiteY0" fmla="*/ 0 h 1992858"/>
              <a:gd name="connsiteX1" fmla="*/ 9145787 w 10108432"/>
              <a:gd name="connsiteY1" fmla="*/ 1801249 h 1992858"/>
              <a:gd name="connsiteX2" fmla="*/ 10108433 w 10108432"/>
              <a:gd name="connsiteY2" fmla="*/ 1992858 h 1992858"/>
              <a:gd name="connsiteX3" fmla="*/ 1 w 10108432"/>
              <a:gd name="connsiteY3" fmla="*/ 1383124 h 1992858"/>
              <a:gd name="connsiteX4" fmla="*/ 126789 w 10108432"/>
              <a:gd name="connsiteY4" fmla="*/ 0 h 1992858"/>
              <a:gd name="connsiteX0" fmla="*/ 238171 w 10108432"/>
              <a:gd name="connsiteY0" fmla="*/ -1 h 1970612"/>
              <a:gd name="connsiteX1" fmla="*/ 9145787 w 10108432"/>
              <a:gd name="connsiteY1" fmla="*/ 1779003 h 1970612"/>
              <a:gd name="connsiteX2" fmla="*/ 10108433 w 10108432"/>
              <a:gd name="connsiteY2" fmla="*/ 1970612 h 1970612"/>
              <a:gd name="connsiteX3" fmla="*/ 1 w 10108432"/>
              <a:gd name="connsiteY3" fmla="*/ 1360878 h 1970612"/>
              <a:gd name="connsiteX4" fmla="*/ 238171 w 10108432"/>
              <a:gd name="connsiteY4" fmla="*/ -1 h 1970612"/>
              <a:gd name="connsiteX0" fmla="*/ 170211 w 10040472"/>
              <a:gd name="connsiteY0" fmla="*/ 0 h 1970613"/>
              <a:gd name="connsiteX1" fmla="*/ 9077827 w 10040472"/>
              <a:gd name="connsiteY1" fmla="*/ 1779004 h 1970613"/>
              <a:gd name="connsiteX2" fmla="*/ 10040473 w 10040472"/>
              <a:gd name="connsiteY2" fmla="*/ 1970613 h 1970613"/>
              <a:gd name="connsiteX3" fmla="*/ -1 w 10040472"/>
              <a:gd name="connsiteY3" fmla="*/ 1365751 h 1970613"/>
              <a:gd name="connsiteX4" fmla="*/ 170211 w 10040472"/>
              <a:gd name="connsiteY4" fmla="*/ 0 h 1970613"/>
              <a:gd name="connsiteX0" fmla="*/ 170211 w 10394709"/>
              <a:gd name="connsiteY0" fmla="*/ 0 h 2055982"/>
              <a:gd name="connsiteX1" fmla="*/ 9077827 w 10394709"/>
              <a:gd name="connsiteY1" fmla="*/ 1779004 h 2055982"/>
              <a:gd name="connsiteX2" fmla="*/ 10394709 w 10394709"/>
              <a:gd name="connsiteY2" fmla="*/ 2055982 h 2055982"/>
              <a:gd name="connsiteX3" fmla="*/ -1 w 10394709"/>
              <a:gd name="connsiteY3" fmla="*/ 1365751 h 2055982"/>
              <a:gd name="connsiteX4" fmla="*/ 170211 w 10394709"/>
              <a:gd name="connsiteY4" fmla="*/ 0 h 2055982"/>
              <a:gd name="connsiteX0" fmla="*/ 170211 w 10399331"/>
              <a:gd name="connsiteY0" fmla="*/ 0 h 2043534"/>
              <a:gd name="connsiteX1" fmla="*/ 9077827 w 10399331"/>
              <a:gd name="connsiteY1" fmla="*/ 1779004 h 2043534"/>
              <a:gd name="connsiteX2" fmla="*/ 10399332 w 10399331"/>
              <a:gd name="connsiteY2" fmla="*/ 2043533 h 2043534"/>
              <a:gd name="connsiteX3" fmla="*/ -1 w 10399331"/>
              <a:gd name="connsiteY3" fmla="*/ 1365751 h 2043534"/>
              <a:gd name="connsiteX4" fmla="*/ 170211 w 10399331"/>
              <a:gd name="connsiteY4" fmla="*/ 0 h 2043534"/>
              <a:gd name="connsiteX0" fmla="*/ 170211 w 10585749"/>
              <a:gd name="connsiteY0" fmla="*/ 0 h 2047041"/>
              <a:gd name="connsiteX1" fmla="*/ 9077827 w 10585749"/>
              <a:gd name="connsiteY1" fmla="*/ 1779004 h 2047041"/>
              <a:gd name="connsiteX2" fmla="*/ 10585750 w 10585749"/>
              <a:gd name="connsiteY2" fmla="*/ 2047040 h 2047041"/>
              <a:gd name="connsiteX3" fmla="*/ -1 w 10585749"/>
              <a:gd name="connsiteY3" fmla="*/ 1365751 h 2047041"/>
              <a:gd name="connsiteX4" fmla="*/ 170211 w 10585749"/>
              <a:gd name="connsiteY4" fmla="*/ 0 h 2047041"/>
              <a:gd name="connsiteX0" fmla="*/ 170211 w 10585751"/>
              <a:gd name="connsiteY0" fmla="*/ 0 h 2047039"/>
              <a:gd name="connsiteX1" fmla="*/ 10585752 w 10585751"/>
              <a:gd name="connsiteY1" fmla="*/ 2047040 h 2047039"/>
              <a:gd name="connsiteX2" fmla="*/ 10585750 w 10585751"/>
              <a:gd name="connsiteY2" fmla="*/ 2047040 h 2047039"/>
              <a:gd name="connsiteX3" fmla="*/ -1 w 10585751"/>
              <a:gd name="connsiteY3" fmla="*/ 1365751 h 2047039"/>
              <a:gd name="connsiteX4" fmla="*/ 170211 w 10585751"/>
              <a:gd name="connsiteY4" fmla="*/ 0 h 2047039"/>
              <a:gd name="connsiteX0" fmla="*/ 155399 w 10585751"/>
              <a:gd name="connsiteY0" fmla="*/ 0 h 2017035"/>
              <a:gd name="connsiteX1" fmla="*/ 10585752 w 10585751"/>
              <a:gd name="connsiteY1" fmla="*/ 2017034 h 2017035"/>
              <a:gd name="connsiteX2" fmla="*/ 10585750 w 10585751"/>
              <a:gd name="connsiteY2" fmla="*/ 2017034 h 2017035"/>
              <a:gd name="connsiteX3" fmla="*/ -1 w 10585751"/>
              <a:gd name="connsiteY3" fmla="*/ 1335745 h 2017035"/>
              <a:gd name="connsiteX4" fmla="*/ 155399 w 10585751"/>
              <a:gd name="connsiteY4" fmla="*/ 0 h 2017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751" h="2017035">
                <a:moveTo>
                  <a:pt x="155399" y="0"/>
                </a:moveTo>
                <a:lnTo>
                  <a:pt x="10585752" y="2017034"/>
                </a:lnTo>
                <a:lnTo>
                  <a:pt x="10585750" y="2017034"/>
                </a:lnTo>
                <a:lnTo>
                  <a:pt x="-1" y="1335745"/>
                </a:lnTo>
                <a:lnTo>
                  <a:pt x="155399" y="0"/>
                </a:lnTo>
                <a:close/>
              </a:path>
            </a:pathLst>
          </a:custGeom>
          <a:solidFill>
            <a:srgbClr val="EC6400">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it-IT">
              <a:solidFill>
                <a:prstClr val="white"/>
              </a:solidFill>
            </a:endParaRPr>
          </a:p>
        </p:txBody>
      </p:sp>
      <p:grpSp>
        <p:nvGrpSpPr>
          <p:cNvPr id="1027" name="Group 6">
            <a:extLst>
              <a:ext uri="{FF2B5EF4-FFF2-40B4-BE49-F238E27FC236}">
                <a16:creationId xmlns:a16="http://schemas.microsoft.com/office/drawing/2014/main" id="{CB41ED6A-FACB-4770-96B4-E0E7CCED5AC7}"/>
              </a:ext>
            </a:extLst>
          </p:cNvPr>
          <p:cNvGrpSpPr>
            <a:grpSpLocks noChangeAspect="1"/>
          </p:cNvGrpSpPr>
          <p:nvPr/>
        </p:nvGrpSpPr>
        <p:grpSpPr bwMode="auto">
          <a:xfrm>
            <a:off x="7321550" y="6469063"/>
            <a:ext cx="1547813" cy="174625"/>
            <a:chOff x="4164" y="4023"/>
            <a:chExt cx="1297" cy="146"/>
          </a:xfrm>
        </p:grpSpPr>
        <p:sp>
          <p:nvSpPr>
            <p:cNvPr id="1028" name="Freeform 7">
              <a:extLst>
                <a:ext uri="{FF2B5EF4-FFF2-40B4-BE49-F238E27FC236}">
                  <a16:creationId xmlns:a16="http://schemas.microsoft.com/office/drawing/2014/main" id="{7FF98C9C-280B-4924-9903-E82468F59F7C}"/>
                </a:ext>
              </a:extLst>
            </p:cNvPr>
            <p:cNvSpPr>
              <a:spLocks noEditPoints="1"/>
            </p:cNvSpPr>
            <p:nvPr userDrawn="1"/>
          </p:nvSpPr>
          <p:spPr bwMode="auto">
            <a:xfrm>
              <a:off x="5199" y="4043"/>
              <a:ext cx="102" cy="108"/>
            </a:xfrm>
            <a:custGeom>
              <a:avLst/>
              <a:gdLst>
                <a:gd name="T0" fmla="*/ 51 w 204"/>
                <a:gd name="T1" fmla="*/ 0 h 216"/>
                <a:gd name="T2" fmla="*/ 38 w 204"/>
                <a:gd name="T3" fmla="*/ 2 h 216"/>
                <a:gd name="T4" fmla="*/ 28 w 204"/>
                <a:gd name="T5" fmla="*/ 6 h 216"/>
                <a:gd name="T6" fmla="*/ 19 w 204"/>
                <a:gd name="T7" fmla="*/ 11 h 216"/>
                <a:gd name="T8" fmla="*/ 12 w 204"/>
                <a:gd name="T9" fmla="*/ 19 h 216"/>
                <a:gd name="T10" fmla="*/ 6 w 204"/>
                <a:gd name="T11" fmla="*/ 27 h 216"/>
                <a:gd name="T12" fmla="*/ 0 w 204"/>
                <a:gd name="T13" fmla="*/ 45 h 216"/>
                <a:gd name="T14" fmla="*/ 0 w 204"/>
                <a:gd name="T15" fmla="*/ 55 h 216"/>
                <a:gd name="T16" fmla="*/ 3 w 204"/>
                <a:gd name="T17" fmla="*/ 73 h 216"/>
                <a:gd name="T18" fmla="*/ 9 w 204"/>
                <a:gd name="T19" fmla="*/ 87 h 216"/>
                <a:gd name="T20" fmla="*/ 15 w 204"/>
                <a:gd name="T21" fmla="*/ 94 h 216"/>
                <a:gd name="T22" fmla="*/ 22 w 204"/>
                <a:gd name="T23" fmla="*/ 100 h 216"/>
                <a:gd name="T24" fmla="*/ 32 w 204"/>
                <a:gd name="T25" fmla="*/ 105 h 216"/>
                <a:gd name="T26" fmla="*/ 44 w 204"/>
                <a:gd name="T27" fmla="*/ 108 h 216"/>
                <a:gd name="T28" fmla="*/ 51 w 204"/>
                <a:gd name="T29" fmla="*/ 108 h 216"/>
                <a:gd name="T30" fmla="*/ 62 w 204"/>
                <a:gd name="T31" fmla="*/ 107 h 216"/>
                <a:gd name="T32" fmla="*/ 72 w 204"/>
                <a:gd name="T33" fmla="*/ 104 h 216"/>
                <a:gd name="T34" fmla="*/ 80 w 204"/>
                <a:gd name="T35" fmla="*/ 99 h 216"/>
                <a:gd name="T36" fmla="*/ 88 w 204"/>
                <a:gd name="T37" fmla="*/ 92 h 216"/>
                <a:gd name="T38" fmla="*/ 94 w 204"/>
                <a:gd name="T39" fmla="*/ 84 h 216"/>
                <a:gd name="T40" fmla="*/ 99 w 204"/>
                <a:gd name="T41" fmla="*/ 74 h 216"/>
                <a:gd name="T42" fmla="*/ 101 w 204"/>
                <a:gd name="T43" fmla="*/ 63 h 216"/>
                <a:gd name="T44" fmla="*/ 102 w 204"/>
                <a:gd name="T45" fmla="*/ 52 h 216"/>
                <a:gd name="T46" fmla="*/ 102 w 204"/>
                <a:gd name="T47" fmla="*/ 46 h 216"/>
                <a:gd name="T48" fmla="*/ 100 w 204"/>
                <a:gd name="T49" fmla="*/ 36 h 216"/>
                <a:gd name="T50" fmla="*/ 96 w 204"/>
                <a:gd name="T51" fmla="*/ 26 h 216"/>
                <a:gd name="T52" fmla="*/ 92 w 204"/>
                <a:gd name="T53" fmla="*/ 18 h 216"/>
                <a:gd name="T54" fmla="*/ 85 w 204"/>
                <a:gd name="T55" fmla="*/ 11 h 216"/>
                <a:gd name="T56" fmla="*/ 77 w 204"/>
                <a:gd name="T57" fmla="*/ 6 h 216"/>
                <a:gd name="T58" fmla="*/ 68 w 204"/>
                <a:gd name="T59" fmla="*/ 3 h 216"/>
                <a:gd name="T60" fmla="*/ 57 w 204"/>
                <a:gd name="T61" fmla="*/ 0 h 216"/>
                <a:gd name="T62" fmla="*/ 51 w 204"/>
                <a:gd name="T63" fmla="*/ 0 h 216"/>
                <a:gd name="T64" fmla="*/ 55 w 204"/>
                <a:gd name="T65" fmla="*/ 101 h 216"/>
                <a:gd name="T66" fmla="*/ 47 w 204"/>
                <a:gd name="T67" fmla="*/ 100 h 216"/>
                <a:gd name="T68" fmla="*/ 40 w 204"/>
                <a:gd name="T69" fmla="*/ 97 h 216"/>
                <a:gd name="T70" fmla="*/ 34 w 204"/>
                <a:gd name="T71" fmla="*/ 92 h 216"/>
                <a:gd name="T72" fmla="*/ 25 w 204"/>
                <a:gd name="T73" fmla="*/ 78 h 216"/>
                <a:gd name="T74" fmla="*/ 19 w 204"/>
                <a:gd name="T75" fmla="*/ 61 h 216"/>
                <a:gd name="T76" fmla="*/ 19 w 204"/>
                <a:gd name="T77" fmla="*/ 50 h 216"/>
                <a:gd name="T78" fmla="*/ 22 w 204"/>
                <a:gd name="T79" fmla="*/ 29 h 216"/>
                <a:gd name="T80" fmla="*/ 28 w 204"/>
                <a:gd name="T81" fmla="*/ 16 h 216"/>
                <a:gd name="T82" fmla="*/ 38 w 204"/>
                <a:gd name="T83" fmla="*/ 10 h 216"/>
                <a:gd name="T84" fmla="*/ 48 w 204"/>
                <a:gd name="T85" fmla="*/ 7 h 216"/>
                <a:gd name="T86" fmla="*/ 55 w 204"/>
                <a:gd name="T87" fmla="*/ 8 h 216"/>
                <a:gd name="T88" fmla="*/ 67 w 204"/>
                <a:gd name="T89" fmla="*/ 15 h 216"/>
                <a:gd name="T90" fmla="*/ 77 w 204"/>
                <a:gd name="T91" fmla="*/ 28 h 216"/>
                <a:gd name="T92" fmla="*/ 82 w 204"/>
                <a:gd name="T93" fmla="*/ 46 h 216"/>
                <a:gd name="T94" fmla="*/ 83 w 204"/>
                <a:gd name="T95" fmla="*/ 57 h 216"/>
                <a:gd name="T96" fmla="*/ 82 w 204"/>
                <a:gd name="T97" fmla="*/ 70 h 216"/>
                <a:gd name="T98" fmla="*/ 80 w 204"/>
                <a:gd name="T99" fmla="*/ 81 h 216"/>
                <a:gd name="T100" fmla="*/ 76 w 204"/>
                <a:gd name="T101" fmla="*/ 88 h 216"/>
                <a:gd name="T102" fmla="*/ 67 w 204"/>
                <a:gd name="T103" fmla="*/ 97 h 216"/>
                <a:gd name="T104" fmla="*/ 59 w 204"/>
                <a:gd name="T105" fmla="*/ 100 h 216"/>
                <a:gd name="T106" fmla="*/ 55 w 204"/>
                <a:gd name="T107" fmla="*/ 101 h 2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4" h="216">
                  <a:moveTo>
                    <a:pt x="102" y="0"/>
                  </a:moveTo>
                  <a:lnTo>
                    <a:pt x="102" y="0"/>
                  </a:lnTo>
                  <a:lnTo>
                    <a:pt x="88" y="2"/>
                  </a:lnTo>
                  <a:lnTo>
                    <a:pt x="76" y="3"/>
                  </a:lnTo>
                  <a:lnTo>
                    <a:pt x="66" y="6"/>
                  </a:lnTo>
                  <a:lnTo>
                    <a:pt x="55" y="11"/>
                  </a:lnTo>
                  <a:lnTo>
                    <a:pt x="46" y="16"/>
                  </a:lnTo>
                  <a:lnTo>
                    <a:pt x="37" y="22"/>
                  </a:lnTo>
                  <a:lnTo>
                    <a:pt x="29" y="29"/>
                  </a:lnTo>
                  <a:lnTo>
                    <a:pt x="23" y="37"/>
                  </a:lnTo>
                  <a:lnTo>
                    <a:pt x="17" y="45"/>
                  </a:lnTo>
                  <a:lnTo>
                    <a:pt x="12" y="54"/>
                  </a:lnTo>
                  <a:lnTo>
                    <a:pt x="5" y="72"/>
                  </a:lnTo>
                  <a:lnTo>
                    <a:pt x="0" y="90"/>
                  </a:lnTo>
                  <a:lnTo>
                    <a:pt x="0" y="109"/>
                  </a:lnTo>
                  <a:lnTo>
                    <a:pt x="0" y="127"/>
                  </a:lnTo>
                  <a:lnTo>
                    <a:pt x="5" y="145"/>
                  </a:lnTo>
                  <a:lnTo>
                    <a:pt x="12" y="164"/>
                  </a:lnTo>
                  <a:lnTo>
                    <a:pt x="17" y="173"/>
                  </a:lnTo>
                  <a:lnTo>
                    <a:pt x="23" y="181"/>
                  </a:lnTo>
                  <a:lnTo>
                    <a:pt x="29" y="188"/>
                  </a:lnTo>
                  <a:lnTo>
                    <a:pt x="37" y="194"/>
                  </a:lnTo>
                  <a:lnTo>
                    <a:pt x="44" y="200"/>
                  </a:lnTo>
                  <a:lnTo>
                    <a:pt x="53" y="207"/>
                  </a:lnTo>
                  <a:lnTo>
                    <a:pt x="64" y="210"/>
                  </a:lnTo>
                  <a:lnTo>
                    <a:pt x="75" y="213"/>
                  </a:lnTo>
                  <a:lnTo>
                    <a:pt x="87" y="216"/>
                  </a:lnTo>
                  <a:lnTo>
                    <a:pt x="101" y="216"/>
                  </a:lnTo>
                  <a:lnTo>
                    <a:pt x="111" y="216"/>
                  </a:lnTo>
                  <a:lnTo>
                    <a:pt x="123" y="214"/>
                  </a:lnTo>
                  <a:lnTo>
                    <a:pt x="133" y="211"/>
                  </a:lnTo>
                  <a:lnTo>
                    <a:pt x="143" y="207"/>
                  </a:lnTo>
                  <a:lnTo>
                    <a:pt x="152" y="202"/>
                  </a:lnTo>
                  <a:lnTo>
                    <a:pt x="160" y="197"/>
                  </a:lnTo>
                  <a:lnTo>
                    <a:pt x="169" y="190"/>
                  </a:lnTo>
                  <a:lnTo>
                    <a:pt x="175" y="184"/>
                  </a:lnTo>
                  <a:lnTo>
                    <a:pt x="181" y="176"/>
                  </a:lnTo>
                  <a:lnTo>
                    <a:pt x="188" y="167"/>
                  </a:lnTo>
                  <a:lnTo>
                    <a:pt x="192" y="158"/>
                  </a:lnTo>
                  <a:lnTo>
                    <a:pt x="197" y="147"/>
                  </a:lnTo>
                  <a:lnTo>
                    <a:pt x="200" y="138"/>
                  </a:lnTo>
                  <a:lnTo>
                    <a:pt x="201" y="126"/>
                  </a:lnTo>
                  <a:lnTo>
                    <a:pt x="203" y="115"/>
                  </a:lnTo>
                  <a:lnTo>
                    <a:pt x="204" y="103"/>
                  </a:lnTo>
                  <a:lnTo>
                    <a:pt x="203" y="92"/>
                  </a:lnTo>
                  <a:lnTo>
                    <a:pt x="201" y="81"/>
                  </a:lnTo>
                  <a:lnTo>
                    <a:pt x="200" y="71"/>
                  </a:lnTo>
                  <a:lnTo>
                    <a:pt x="197" y="61"/>
                  </a:lnTo>
                  <a:lnTo>
                    <a:pt x="192" y="52"/>
                  </a:lnTo>
                  <a:lnTo>
                    <a:pt x="188" y="43"/>
                  </a:lnTo>
                  <a:lnTo>
                    <a:pt x="183" y="35"/>
                  </a:lnTo>
                  <a:lnTo>
                    <a:pt x="177" y="28"/>
                  </a:lnTo>
                  <a:lnTo>
                    <a:pt x="169" y="22"/>
                  </a:lnTo>
                  <a:lnTo>
                    <a:pt x="162" y="17"/>
                  </a:lnTo>
                  <a:lnTo>
                    <a:pt x="154" y="11"/>
                  </a:lnTo>
                  <a:lnTo>
                    <a:pt x="145" y="8"/>
                  </a:lnTo>
                  <a:lnTo>
                    <a:pt x="136" y="5"/>
                  </a:lnTo>
                  <a:lnTo>
                    <a:pt x="125" y="2"/>
                  </a:lnTo>
                  <a:lnTo>
                    <a:pt x="114" y="0"/>
                  </a:lnTo>
                  <a:lnTo>
                    <a:pt x="102" y="0"/>
                  </a:lnTo>
                  <a:close/>
                  <a:moveTo>
                    <a:pt x="110" y="202"/>
                  </a:moveTo>
                  <a:lnTo>
                    <a:pt x="110" y="202"/>
                  </a:lnTo>
                  <a:lnTo>
                    <a:pt x="102" y="200"/>
                  </a:lnTo>
                  <a:lnTo>
                    <a:pt x="93" y="199"/>
                  </a:lnTo>
                  <a:lnTo>
                    <a:pt x="87" y="197"/>
                  </a:lnTo>
                  <a:lnTo>
                    <a:pt x="79" y="193"/>
                  </a:lnTo>
                  <a:lnTo>
                    <a:pt x="73" y="190"/>
                  </a:lnTo>
                  <a:lnTo>
                    <a:pt x="67" y="184"/>
                  </a:lnTo>
                  <a:lnTo>
                    <a:pt x="56" y="171"/>
                  </a:lnTo>
                  <a:lnTo>
                    <a:pt x="49" y="156"/>
                  </a:lnTo>
                  <a:lnTo>
                    <a:pt x="43" y="139"/>
                  </a:lnTo>
                  <a:lnTo>
                    <a:pt x="38" y="121"/>
                  </a:lnTo>
                  <a:lnTo>
                    <a:pt x="37" y="100"/>
                  </a:lnTo>
                  <a:lnTo>
                    <a:pt x="38" y="77"/>
                  </a:lnTo>
                  <a:lnTo>
                    <a:pt x="43" y="58"/>
                  </a:lnTo>
                  <a:lnTo>
                    <a:pt x="49" y="43"/>
                  </a:lnTo>
                  <a:lnTo>
                    <a:pt x="56" y="32"/>
                  </a:lnTo>
                  <a:lnTo>
                    <a:pt x="66" y="23"/>
                  </a:lnTo>
                  <a:lnTo>
                    <a:pt x="75" y="19"/>
                  </a:lnTo>
                  <a:lnTo>
                    <a:pt x="85" y="16"/>
                  </a:lnTo>
                  <a:lnTo>
                    <a:pt x="96" y="14"/>
                  </a:lnTo>
                  <a:lnTo>
                    <a:pt x="110" y="16"/>
                  </a:lnTo>
                  <a:lnTo>
                    <a:pt x="123" y="22"/>
                  </a:lnTo>
                  <a:lnTo>
                    <a:pt x="134" y="29"/>
                  </a:lnTo>
                  <a:lnTo>
                    <a:pt x="145" y="41"/>
                  </a:lnTo>
                  <a:lnTo>
                    <a:pt x="154" y="55"/>
                  </a:lnTo>
                  <a:lnTo>
                    <a:pt x="160" y="72"/>
                  </a:lnTo>
                  <a:lnTo>
                    <a:pt x="163" y="92"/>
                  </a:lnTo>
                  <a:lnTo>
                    <a:pt x="165" y="113"/>
                  </a:lnTo>
                  <a:lnTo>
                    <a:pt x="165" y="127"/>
                  </a:lnTo>
                  <a:lnTo>
                    <a:pt x="163" y="139"/>
                  </a:lnTo>
                  <a:lnTo>
                    <a:pt x="162" y="150"/>
                  </a:lnTo>
                  <a:lnTo>
                    <a:pt x="159" y="161"/>
                  </a:lnTo>
                  <a:lnTo>
                    <a:pt x="155" y="168"/>
                  </a:lnTo>
                  <a:lnTo>
                    <a:pt x="152" y="176"/>
                  </a:lnTo>
                  <a:lnTo>
                    <a:pt x="143" y="187"/>
                  </a:lnTo>
                  <a:lnTo>
                    <a:pt x="134" y="194"/>
                  </a:lnTo>
                  <a:lnTo>
                    <a:pt x="125" y="199"/>
                  </a:lnTo>
                  <a:lnTo>
                    <a:pt x="117" y="200"/>
                  </a:lnTo>
                  <a:lnTo>
                    <a:pt x="110"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29" name="Freeform 8">
              <a:extLst>
                <a:ext uri="{FF2B5EF4-FFF2-40B4-BE49-F238E27FC236}">
                  <a16:creationId xmlns:a16="http://schemas.microsoft.com/office/drawing/2014/main" id="{362FAF07-0DE1-466C-8BCC-81EA683C440F}"/>
                </a:ext>
              </a:extLst>
            </p:cNvPr>
            <p:cNvSpPr>
              <a:spLocks/>
            </p:cNvSpPr>
            <p:nvPr userDrawn="1"/>
          </p:nvSpPr>
          <p:spPr bwMode="auto">
            <a:xfrm>
              <a:off x="4833" y="4043"/>
              <a:ext cx="67" cy="108"/>
            </a:xfrm>
            <a:custGeom>
              <a:avLst/>
              <a:gdLst>
                <a:gd name="T0" fmla="*/ 34 w 131"/>
                <a:gd name="T1" fmla="*/ 108 h 216"/>
                <a:gd name="T2" fmla="*/ 52 w 131"/>
                <a:gd name="T3" fmla="*/ 103 h 216"/>
                <a:gd name="T4" fmla="*/ 59 w 131"/>
                <a:gd name="T5" fmla="*/ 97 h 216"/>
                <a:gd name="T6" fmla="*/ 65 w 131"/>
                <a:gd name="T7" fmla="*/ 88 h 216"/>
                <a:gd name="T8" fmla="*/ 67 w 131"/>
                <a:gd name="T9" fmla="*/ 79 h 216"/>
                <a:gd name="T10" fmla="*/ 63 w 131"/>
                <a:gd name="T11" fmla="*/ 65 h 216"/>
                <a:gd name="T12" fmla="*/ 52 w 131"/>
                <a:gd name="T13" fmla="*/ 53 h 216"/>
                <a:gd name="T14" fmla="*/ 35 w 131"/>
                <a:gd name="T15" fmla="*/ 41 h 216"/>
                <a:gd name="T16" fmla="*/ 18 w 131"/>
                <a:gd name="T17" fmla="*/ 26 h 216"/>
                <a:gd name="T18" fmla="*/ 17 w 131"/>
                <a:gd name="T19" fmla="*/ 18 h 216"/>
                <a:gd name="T20" fmla="*/ 22 w 131"/>
                <a:gd name="T21" fmla="*/ 11 h 216"/>
                <a:gd name="T22" fmla="*/ 31 w 131"/>
                <a:gd name="T23" fmla="*/ 7 h 216"/>
                <a:gd name="T24" fmla="*/ 43 w 131"/>
                <a:gd name="T25" fmla="*/ 7 h 216"/>
                <a:gd name="T26" fmla="*/ 54 w 131"/>
                <a:gd name="T27" fmla="*/ 13 h 216"/>
                <a:gd name="T28" fmla="*/ 57 w 131"/>
                <a:gd name="T29" fmla="*/ 19 h 216"/>
                <a:gd name="T30" fmla="*/ 58 w 131"/>
                <a:gd name="T31" fmla="*/ 25 h 216"/>
                <a:gd name="T32" fmla="*/ 61 w 131"/>
                <a:gd name="T33" fmla="*/ 25 h 216"/>
                <a:gd name="T34" fmla="*/ 61 w 131"/>
                <a:gd name="T35" fmla="*/ 21 h 216"/>
                <a:gd name="T36" fmla="*/ 61 w 131"/>
                <a:gd name="T37" fmla="*/ 4 h 216"/>
                <a:gd name="T38" fmla="*/ 59 w 131"/>
                <a:gd name="T39" fmla="*/ 3 h 216"/>
                <a:gd name="T40" fmla="*/ 37 w 131"/>
                <a:gd name="T41" fmla="*/ 0 h 216"/>
                <a:gd name="T42" fmla="*/ 23 w 131"/>
                <a:gd name="T43" fmla="*/ 3 h 216"/>
                <a:gd name="T44" fmla="*/ 7 w 131"/>
                <a:gd name="T45" fmla="*/ 12 h 216"/>
                <a:gd name="T46" fmla="*/ 2 w 131"/>
                <a:gd name="T47" fmla="*/ 26 h 216"/>
                <a:gd name="T48" fmla="*/ 3 w 131"/>
                <a:gd name="T49" fmla="*/ 35 h 216"/>
                <a:gd name="T50" fmla="*/ 10 w 131"/>
                <a:gd name="T51" fmla="*/ 47 h 216"/>
                <a:gd name="T52" fmla="*/ 26 w 131"/>
                <a:gd name="T53" fmla="*/ 59 h 216"/>
                <a:gd name="T54" fmla="*/ 42 w 131"/>
                <a:gd name="T55" fmla="*/ 71 h 216"/>
                <a:gd name="T56" fmla="*/ 48 w 131"/>
                <a:gd name="T57" fmla="*/ 78 h 216"/>
                <a:gd name="T58" fmla="*/ 50 w 131"/>
                <a:gd name="T59" fmla="*/ 86 h 216"/>
                <a:gd name="T60" fmla="*/ 48 w 131"/>
                <a:gd name="T61" fmla="*/ 94 h 216"/>
                <a:gd name="T62" fmla="*/ 38 w 131"/>
                <a:gd name="T63" fmla="*/ 100 h 216"/>
                <a:gd name="T64" fmla="*/ 29 w 131"/>
                <a:gd name="T65" fmla="*/ 102 h 216"/>
                <a:gd name="T66" fmla="*/ 15 w 131"/>
                <a:gd name="T67" fmla="*/ 99 h 216"/>
                <a:gd name="T68" fmla="*/ 7 w 131"/>
                <a:gd name="T69" fmla="*/ 91 h 216"/>
                <a:gd name="T70" fmla="*/ 5 w 131"/>
                <a:gd name="T71" fmla="*/ 84 h 216"/>
                <a:gd name="T72" fmla="*/ 4 w 131"/>
                <a:gd name="T73" fmla="*/ 79 h 216"/>
                <a:gd name="T74" fmla="*/ 3 w 131"/>
                <a:gd name="T75" fmla="*/ 78 h 216"/>
                <a:gd name="T76" fmla="*/ 1 w 131"/>
                <a:gd name="T77" fmla="*/ 82 h 216"/>
                <a:gd name="T78" fmla="*/ 0 w 131"/>
                <a:gd name="T79" fmla="*/ 100 h 216"/>
                <a:gd name="T80" fmla="*/ 1 w 131"/>
                <a:gd name="T81" fmla="*/ 104 h 216"/>
                <a:gd name="T82" fmla="*/ 3 w 131"/>
                <a:gd name="T83" fmla="*/ 105 h 216"/>
                <a:gd name="T84" fmla="*/ 20 w 131"/>
                <a:gd name="T85" fmla="*/ 108 h 2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216">
                  <a:moveTo>
                    <a:pt x="53" y="216"/>
                  </a:moveTo>
                  <a:lnTo>
                    <a:pt x="53" y="216"/>
                  </a:lnTo>
                  <a:lnTo>
                    <a:pt x="66" y="216"/>
                  </a:lnTo>
                  <a:lnTo>
                    <a:pt x="78" y="214"/>
                  </a:lnTo>
                  <a:lnTo>
                    <a:pt x="90" y="211"/>
                  </a:lnTo>
                  <a:lnTo>
                    <a:pt x="102" y="205"/>
                  </a:lnTo>
                  <a:lnTo>
                    <a:pt x="110" y="200"/>
                  </a:lnTo>
                  <a:lnTo>
                    <a:pt x="116" y="194"/>
                  </a:lnTo>
                  <a:lnTo>
                    <a:pt x="122" y="188"/>
                  </a:lnTo>
                  <a:lnTo>
                    <a:pt x="125" y="182"/>
                  </a:lnTo>
                  <a:lnTo>
                    <a:pt x="128" y="176"/>
                  </a:lnTo>
                  <a:lnTo>
                    <a:pt x="130" y="170"/>
                  </a:lnTo>
                  <a:lnTo>
                    <a:pt x="131" y="158"/>
                  </a:lnTo>
                  <a:lnTo>
                    <a:pt x="130" y="149"/>
                  </a:lnTo>
                  <a:lnTo>
                    <a:pt x="127" y="139"/>
                  </a:lnTo>
                  <a:lnTo>
                    <a:pt x="123" y="130"/>
                  </a:lnTo>
                  <a:lnTo>
                    <a:pt x="117" y="123"/>
                  </a:lnTo>
                  <a:lnTo>
                    <a:pt x="111" y="113"/>
                  </a:lnTo>
                  <a:lnTo>
                    <a:pt x="102" y="106"/>
                  </a:lnTo>
                  <a:lnTo>
                    <a:pt x="76" y="87"/>
                  </a:lnTo>
                  <a:lnTo>
                    <a:pt x="69" y="81"/>
                  </a:lnTo>
                  <a:lnTo>
                    <a:pt x="52" y="69"/>
                  </a:lnTo>
                  <a:lnTo>
                    <a:pt x="41" y="60"/>
                  </a:lnTo>
                  <a:lnTo>
                    <a:pt x="35" y="51"/>
                  </a:lnTo>
                  <a:lnTo>
                    <a:pt x="33" y="41"/>
                  </a:lnTo>
                  <a:lnTo>
                    <a:pt x="33" y="35"/>
                  </a:lnTo>
                  <a:lnTo>
                    <a:pt x="35" y="31"/>
                  </a:lnTo>
                  <a:lnTo>
                    <a:pt x="38" y="25"/>
                  </a:lnTo>
                  <a:lnTo>
                    <a:pt x="43" y="22"/>
                  </a:lnTo>
                  <a:lnTo>
                    <a:pt x="47" y="19"/>
                  </a:lnTo>
                  <a:lnTo>
                    <a:pt x="55" y="16"/>
                  </a:lnTo>
                  <a:lnTo>
                    <a:pt x="61" y="14"/>
                  </a:lnTo>
                  <a:lnTo>
                    <a:pt x="70" y="14"/>
                  </a:lnTo>
                  <a:lnTo>
                    <a:pt x="84" y="14"/>
                  </a:lnTo>
                  <a:lnTo>
                    <a:pt x="93" y="19"/>
                  </a:lnTo>
                  <a:lnTo>
                    <a:pt x="101" y="23"/>
                  </a:lnTo>
                  <a:lnTo>
                    <a:pt x="105" y="26"/>
                  </a:lnTo>
                  <a:lnTo>
                    <a:pt x="108" y="32"/>
                  </a:lnTo>
                  <a:lnTo>
                    <a:pt x="111" y="37"/>
                  </a:lnTo>
                  <a:lnTo>
                    <a:pt x="113" y="45"/>
                  </a:lnTo>
                  <a:lnTo>
                    <a:pt x="114" y="49"/>
                  </a:lnTo>
                  <a:lnTo>
                    <a:pt x="117" y="49"/>
                  </a:lnTo>
                  <a:lnTo>
                    <a:pt x="119" y="49"/>
                  </a:lnTo>
                  <a:lnTo>
                    <a:pt x="119" y="48"/>
                  </a:lnTo>
                  <a:lnTo>
                    <a:pt x="120" y="41"/>
                  </a:lnTo>
                  <a:lnTo>
                    <a:pt x="120" y="19"/>
                  </a:lnTo>
                  <a:lnTo>
                    <a:pt x="120" y="8"/>
                  </a:lnTo>
                  <a:lnTo>
                    <a:pt x="119" y="6"/>
                  </a:lnTo>
                  <a:lnTo>
                    <a:pt x="116" y="5"/>
                  </a:lnTo>
                  <a:lnTo>
                    <a:pt x="99" y="2"/>
                  </a:lnTo>
                  <a:lnTo>
                    <a:pt x="88" y="2"/>
                  </a:lnTo>
                  <a:lnTo>
                    <a:pt x="73" y="0"/>
                  </a:lnTo>
                  <a:lnTo>
                    <a:pt x="58" y="2"/>
                  </a:lnTo>
                  <a:lnTo>
                    <a:pt x="44" y="5"/>
                  </a:lnTo>
                  <a:lnTo>
                    <a:pt x="32" y="9"/>
                  </a:lnTo>
                  <a:lnTo>
                    <a:pt x="21" y="16"/>
                  </a:lnTo>
                  <a:lnTo>
                    <a:pt x="14" y="23"/>
                  </a:lnTo>
                  <a:lnTo>
                    <a:pt x="8" y="32"/>
                  </a:lnTo>
                  <a:lnTo>
                    <a:pt x="3" y="41"/>
                  </a:lnTo>
                  <a:lnTo>
                    <a:pt x="3" y="52"/>
                  </a:lnTo>
                  <a:lnTo>
                    <a:pt x="3" y="61"/>
                  </a:lnTo>
                  <a:lnTo>
                    <a:pt x="6" y="69"/>
                  </a:lnTo>
                  <a:lnTo>
                    <a:pt x="9" y="77"/>
                  </a:lnTo>
                  <a:lnTo>
                    <a:pt x="14" y="84"/>
                  </a:lnTo>
                  <a:lnTo>
                    <a:pt x="20" y="93"/>
                  </a:lnTo>
                  <a:lnTo>
                    <a:pt x="29" y="101"/>
                  </a:lnTo>
                  <a:lnTo>
                    <a:pt x="38" y="109"/>
                  </a:lnTo>
                  <a:lnTo>
                    <a:pt x="50" y="118"/>
                  </a:lnTo>
                  <a:lnTo>
                    <a:pt x="66" y="127"/>
                  </a:lnTo>
                  <a:lnTo>
                    <a:pt x="82" y="141"/>
                  </a:lnTo>
                  <a:lnTo>
                    <a:pt x="87" y="145"/>
                  </a:lnTo>
                  <a:lnTo>
                    <a:pt x="91" y="152"/>
                  </a:lnTo>
                  <a:lnTo>
                    <a:pt x="94" y="156"/>
                  </a:lnTo>
                  <a:lnTo>
                    <a:pt x="96" y="162"/>
                  </a:lnTo>
                  <a:lnTo>
                    <a:pt x="98" y="171"/>
                  </a:lnTo>
                  <a:lnTo>
                    <a:pt x="98" y="178"/>
                  </a:lnTo>
                  <a:lnTo>
                    <a:pt x="96" y="184"/>
                  </a:lnTo>
                  <a:lnTo>
                    <a:pt x="93" y="188"/>
                  </a:lnTo>
                  <a:lnTo>
                    <a:pt x="88" y="193"/>
                  </a:lnTo>
                  <a:lnTo>
                    <a:pt x="82" y="197"/>
                  </a:lnTo>
                  <a:lnTo>
                    <a:pt x="75" y="200"/>
                  </a:lnTo>
                  <a:lnTo>
                    <a:pt x="67" y="202"/>
                  </a:lnTo>
                  <a:lnTo>
                    <a:pt x="56" y="204"/>
                  </a:lnTo>
                  <a:lnTo>
                    <a:pt x="43" y="202"/>
                  </a:lnTo>
                  <a:lnTo>
                    <a:pt x="35" y="200"/>
                  </a:lnTo>
                  <a:lnTo>
                    <a:pt x="29" y="197"/>
                  </a:lnTo>
                  <a:lnTo>
                    <a:pt x="23" y="193"/>
                  </a:lnTo>
                  <a:lnTo>
                    <a:pt x="18" y="188"/>
                  </a:lnTo>
                  <a:lnTo>
                    <a:pt x="14" y="182"/>
                  </a:lnTo>
                  <a:lnTo>
                    <a:pt x="11" y="176"/>
                  </a:lnTo>
                  <a:lnTo>
                    <a:pt x="9" y="168"/>
                  </a:lnTo>
                  <a:lnTo>
                    <a:pt x="8" y="161"/>
                  </a:lnTo>
                  <a:lnTo>
                    <a:pt x="8" y="158"/>
                  </a:lnTo>
                  <a:lnTo>
                    <a:pt x="6" y="158"/>
                  </a:lnTo>
                  <a:lnTo>
                    <a:pt x="5" y="156"/>
                  </a:lnTo>
                  <a:lnTo>
                    <a:pt x="3" y="158"/>
                  </a:lnTo>
                  <a:lnTo>
                    <a:pt x="1" y="159"/>
                  </a:lnTo>
                  <a:lnTo>
                    <a:pt x="1" y="164"/>
                  </a:lnTo>
                  <a:lnTo>
                    <a:pt x="0" y="178"/>
                  </a:lnTo>
                  <a:lnTo>
                    <a:pt x="0" y="200"/>
                  </a:lnTo>
                  <a:lnTo>
                    <a:pt x="0" y="204"/>
                  </a:lnTo>
                  <a:lnTo>
                    <a:pt x="1" y="207"/>
                  </a:lnTo>
                  <a:lnTo>
                    <a:pt x="3" y="208"/>
                  </a:lnTo>
                  <a:lnTo>
                    <a:pt x="6" y="210"/>
                  </a:lnTo>
                  <a:lnTo>
                    <a:pt x="17" y="213"/>
                  </a:lnTo>
                  <a:lnTo>
                    <a:pt x="27" y="214"/>
                  </a:lnTo>
                  <a:lnTo>
                    <a:pt x="40" y="216"/>
                  </a:lnTo>
                  <a:lnTo>
                    <a:pt x="53" y="2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0" name="Freeform 9">
              <a:extLst>
                <a:ext uri="{FF2B5EF4-FFF2-40B4-BE49-F238E27FC236}">
                  <a16:creationId xmlns:a16="http://schemas.microsoft.com/office/drawing/2014/main" id="{060B6620-F22E-4299-B759-D0FFF5C890AB}"/>
                </a:ext>
              </a:extLst>
            </p:cNvPr>
            <p:cNvSpPr>
              <a:spLocks noEditPoints="1"/>
            </p:cNvSpPr>
            <p:nvPr userDrawn="1"/>
          </p:nvSpPr>
          <p:spPr bwMode="auto">
            <a:xfrm>
              <a:off x="4894" y="4043"/>
              <a:ext cx="311" cy="108"/>
            </a:xfrm>
            <a:custGeom>
              <a:avLst/>
              <a:gdLst>
                <a:gd name="T0" fmla="*/ 300 w 621"/>
                <a:gd name="T1" fmla="*/ 99 h 214"/>
                <a:gd name="T2" fmla="*/ 291 w 621"/>
                <a:gd name="T3" fmla="*/ 3 h 214"/>
                <a:gd name="T4" fmla="*/ 285 w 621"/>
                <a:gd name="T5" fmla="*/ 3 h 214"/>
                <a:gd name="T6" fmla="*/ 213 w 621"/>
                <a:gd name="T7" fmla="*/ 100 h 214"/>
                <a:gd name="T8" fmla="*/ 202 w 621"/>
                <a:gd name="T9" fmla="*/ 103 h 214"/>
                <a:gd name="T10" fmla="*/ 198 w 621"/>
                <a:gd name="T11" fmla="*/ 67 h 214"/>
                <a:gd name="T12" fmla="*/ 204 w 621"/>
                <a:gd name="T13" fmla="*/ 10 h 214"/>
                <a:gd name="T14" fmla="*/ 220 w 621"/>
                <a:gd name="T15" fmla="*/ 14 h 214"/>
                <a:gd name="T16" fmla="*/ 227 w 621"/>
                <a:gd name="T17" fmla="*/ 35 h 214"/>
                <a:gd name="T18" fmla="*/ 215 w 621"/>
                <a:gd name="T19" fmla="*/ 57 h 214"/>
                <a:gd name="T20" fmla="*/ 204 w 621"/>
                <a:gd name="T21" fmla="*/ 60 h 214"/>
                <a:gd name="T22" fmla="*/ 212 w 621"/>
                <a:gd name="T23" fmla="*/ 61 h 214"/>
                <a:gd name="T24" fmla="*/ 243 w 621"/>
                <a:gd name="T25" fmla="*/ 42 h 214"/>
                <a:gd name="T26" fmla="*/ 241 w 621"/>
                <a:gd name="T27" fmla="*/ 14 h 214"/>
                <a:gd name="T28" fmla="*/ 209 w 621"/>
                <a:gd name="T29" fmla="*/ 3 h 214"/>
                <a:gd name="T30" fmla="*/ 155 w 621"/>
                <a:gd name="T31" fmla="*/ 3 h 214"/>
                <a:gd name="T32" fmla="*/ 137 w 621"/>
                <a:gd name="T33" fmla="*/ 4 h 214"/>
                <a:gd name="T34" fmla="*/ 146 w 621"/>
                <a:gd name="T35" fmla="*/ 6 h 214"/>
                <a:gd name="T36" fmla="*/ 150 w 621"/>
                <a:gd name="T37" fmla="*/ 72 h 214"/>
                <a:gd name="T38" fmla="*/ 83 w 621"/>
                <a:gd name="T39" fmla="*/ 1 h 214"/>
                <a:gd name="T40" fmla="*/ 24 w 621"/>
                <a:gd name="T41" fmla="*/ 2 h 214"/>
                <a:gd name="T42" fmla="*/ 12 w 621"/>
                <a:gd name="T43" fmla="*/ 92 h 214"/>
                <a:gd name="T44" fmla="*/ 6 w 621"/>
                <a:gd name="T45" fmla="*/ 104 h 214"/>
                <a:gd name="T46" fmla="*/ 0 w 621"/>
                <a:gd name="T47" fmla="*/ 105 h 214"/>
                <a:gd name="T48" fmla="*/ 34 w 621"/>
                <a:gd name="T49" fmla="*/ 106 h 214"/>
                <a:gd name="T50" fmla="*/ 33 w 621"/>
                <a:gd name="T51" fmla="*/ 104 h 214"/>
                <a:gd name="T52" fmla="*/ 24 w 621"/>
                <a:gd name="T53" fmla="*/ 100 h 214"/>
                <a:gd name="T54" fmla="*/ 24 w 621"/>
                <a:gd name="T55" fmla="*/ 72 h 214"/>
                <a:gd name="T56" fmla="*/ 76 w 621"/>
                <a:gd name="T57" fmla="*/ 99 h 214"/>
                <a:gd name="T58" fmla="*/ 75 w 621"/>
                <a:gd name="T59" fmla="*/ 103 h 214"/>
                <a:gd name="T60" fmla="*/ 68 w 621"/>
                <a:gd name="T61" fmla="*/ 105 h 214"/>
                <a:gd name="T62" fmla="*/ 96 w 621"/>
                <a:gd name="T63" fmla="*/ 106 h 214"/>
                <a:gd name="T64" fmla="*/ 113 w 621"/>
                <a:gd name="T65" fmla="*/ 105 h 214"/>
                <a:gd name="T66" fmla="*/ 108 w 621"/>
                <a:gd name="T67" fmla="*/ 103 h 214"/>
                <a:gd name="T68" fmla="*/ 89 w 621"/>
                <a:gd name="T69" fmla="*/ 35 h 214"/>
                <a:gd name="T70" fmla="*/ 157 w 621"/>
                <a:gd name="T71" fmla="*/ 107 h 214"/>
                <a:gd name="T72" fmla="*/ 160 w 621"/>
                <a:gd name="T73" fmla="*/ 10 h 214"/>
                <a:gd name="T74" fmla="*/ 171 w 621"/>
                <a:gd name="T75" fmla="*/ 6 h 214"/>
                <a:gd name="T76" fmla="*/ 177 w 621"/>
                <a:gd name="T77" fmla="*/ 42 h 214"/>
                <a:gd name="T78" fmla="*/ 176 w 621"/>
                <a:gd name="T79" fmla="*/ 101 h 214"/>
                <a:gd name="T80" fmla="*/ 166 w 621"/>
                <a:gd name="T81" fmla="*/ 104 h 214"/>
                <a:gd name="T82" fmla="*/ 187 w 621"/>
                <a:gd name="T83" fmla="*/ 106 h 214"/>
                <a:gd name="T84" fmla="*/ 230 w 621"/>
                <a:gd name="T85" fmla="*/ 107 h 214"/>
                <a:gd name="T86" fmla="*/ 233 w 621"/>
                <a:gd name="T87" fmla="*/ 105 h 214"/>
                <a:gd name="T88" fmla="*/ 227 w 621"/>
                <a:gd name="T89" fmla="*/ 102 h 214"/>
                <a:gd name="T90" fmla="*/ 275 w 621"/>
                <a:gd name="T91" fmla="*/ 71 h 214"/>
                <a:gd name="T92" fmla="*/ 277 w 621"/>
                <a:gd name="T93" fmla="*/ 102 h 214"/>
                <a:gd name="T94" fmla="*/ 273 w 621"/>
                <a:gd name="T95" fmla="*/ 105 h 214"/>
                <a:gd name="T96" fmla="*/ 291 w 621"/>
                <a:gd name="T97" fmla="*/ 106 h 214"/>
                <a:gd name="T98" fmla="*/ 311 w 621"/>
                <a:gd name="T99" fmla="*/ 105 h 214"/>
                <a:gd name="T100" fmla="*/ 25 w 621"/>
                <a:gd name="T101" fmla="*/ 65 h 214"/>
                <a:gd name="T102" fmla="*/ 25 w 621"/>
                <a:gd name="T103" fmla="*/ 35 h 214"/>
                <a:gd name="T104" fmla="*/ 48 w 621"/>
                <a:gd name="T105" fmla="*/ 64 h 214"/>
                <a:gd name="T106" fmla="*/ 253 w 621"/>
                <a:gd name="T107" fmla="*/ 64 h 214"/>
                <a:gd name="T108" fmla="*/ 274 w 621"/>
                <a:gd name="T109" fmla="*/ 32 h 214"/>
                <a:gd name="T110" fmla="*/ 275 w 621"/>
                <a:gd name="T111" fmla="*/ 64 h 2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21" h="214">
                  <a:moveTo>
                    <a:pt x="618" y="205"/>
                  </a:moveTo>
                  <a:lnTo>
                    <a:pt x="618" y="205"/>
                  </a:lnTo>
                  <a:lnTo>
                    <a:pt x="605" y="204"/>
                  </a:lnTo>
                  <a:lnTo>
                    <a:pt x="602" y="202"/>
                  </a:lnTo>
                  <a:lnTo>
                    <a:pt x="599" y="197"/>
                  </a:lnTo>
                  <a:lnTo>
                    <a:pt x="596" y="188"/>
                  </a:lnTo>
                  <a:lnTo>
                    <a:pt x="593" y="173"/>
                  </a:lnTo>
                  <a:lnTo>
                    <a:pt x="587" y="80"/>
                  </a:lnTo>
                  <a:lnTo>
                    <a:pt x="581" y="5"/>
                  </a:lnTo>
                  <a:lnTo>
                    <a:pt x="579" y="2"/>
                  </a:lnTo>
                  <a:lnTo>
                    <a:pt x="578" y="0"/>
                  </a:lnTo>
                  <a:lnTo>
                    <a:pt x="575" y="0"/>
                  </a:lnTo>
                  <a:lnTo>
                    <a:pt x="572" y="2"/>
                  </a:lnTo>
                  <a:lnTo>
                    <a:pt x="569" y="6"/>
                  </a:lnTo>
                  <a:lnTo>
                    <a:pt x="564" y="12"/>
                  </a:lnTo>
                  <a:lnTo>
                    <a:pt x="439" y="182"/>
                  </a:lnTo>
                  <a:lnTo>
                    <a:pt x="433" y="191"/>
                  </a:lnTo>
                  <a:lnTo>
                    <a:pt x="425" y="199"/>
                  </a:lnTo>
                  <a:lnTo>
                    <a:pt x="422" y="202"/>
                  </a:lnTo>
                  <a:lnTo>
                    <a:pt x="418" y="204"/>
                  </a:lnTo>
                  <a:lnTo>
                    <a:pt x="413" y="205"/>
                  </a:lnTo>
                  <a:lnTo>
                    <a:pt x="407" y="205"/>
                  </a:lnTo>
                  <a:lnTo>
                    <a:pt x="403" y="205"/>
                  </a:lnTo>
                  <a:lnTo>
                    <a:pt x="399" y="200"/>
                  </a:lnTo>
                  <a:lnTo>
                    <a:pt x="398" y="196"/>
                  </a:lnTo>
                  <a:lnTo>
                    <a:pt x="396" y="191"/>
                  </a:lnTo>
                  <a:lnTo>
                    <a:pt x="395" y="167"/>
                  </a:lnTo>
                  <a:lnTo>
                    <a:pt x="395" y="133"/>
                  </a:lnTo>
                  <a:lnTo>
                    <a:pt x="395" y="25"/>
                  </a:lnTo>
                  <a:lnTo>
                    <a:pt x="395" y="22"/>
                  </a:lnTo>
                  <a:lnTo>
                    <a:pt x="396" y="20"/>
                  </a:lnTo>
                  <a:lnTo>
                    <a:pt x="407" y="19"/>
                  </a:lnTo>
                  <a:lnTo>
                    <a:pt x="413" y="19"/>
                  </a:lnTo>
                  <a:lnTo>
                    <a:pt x="422" y="20"/>
                  </a:lnTo>
                  <a:lnTo>
                    <a:pt x="432" y="23"/>
                  </a:lnTo>
                  <a:lnTo>
                    <a:pt x="439" y="28"/>
                  </a:lnTo>
                  <a:lnTo>
                    <a:pt x="444" y="34"/>
                  </a:lnTo>
                  <a:lnTo>
                    <a:pt x="448" y="38"/>
                  </a:lnTo>
                  <a:lnTo>
                    <a:pt x="453" y="51"/>
                  </a:lnTo>
                  <a:lnTo>
                    <a:pt x="454" y="61"/>
                  </a:lnTo>
                  <a:lnTo>
                    <a:pt x="454" y="69"/>
                  </a:lnTo>
                  <a:lnTo>
                    <a:pt x="453" y="78"/>
                  </a:lnTo>
                  <a:lnTo>
                    <a:pt x="451" y="87"/>
                  </a:lnTo>
                  <a:lnTo>
                    <a:pt x="447" y="95"/>
                  </a:lnTo>
                  <a:lnTo>
                    <a:pt x="442" y="103"/>
                  </a:lnTo>
                  <a:lnTo>
                    <a:pt x="436" y="107"/>
                  </a:lnTo>
                  <a:lnTo>
                    <a:pt x="430" y="112"/>
                  </a:lnTo>
                  <a:lnTo>
                    <a:pt x="424" y="113"/>
                  </a:lnTo>
                  <a:lnTo>
                    <a:pt x="418" y="115"/>
                  </a:lnTo>
                  <a:lnTo>
                    <a:pt x="410" y="115"/>
                  </a:lnTo>
                  <a:lnTo>
                    <a:pt x="407" y="116"/>
                  </a:lnTo>
                  <a:lnTo>
                    <a:pt x="407" y="118"/>
                  </a:lnTo>
                  <a:lnTo>
                    <a:pt x="409" y="119"/>
                  </a:lnTo>
                  <a:lnTo>
                    <a:pt x="410" y="119"/>
                  </a:lnTo>
                  <a:lnTo>
                    <a:pt x="424" y="121"/>
                  </a:lnTo>
                  <a:lnTo>
                    <a:pt x="438" y="119"/>
                  </a:lnTo>
                  <a:lnTo>
                    <a:pt x="451" y="116"/>
                  </a:lnTo>
                  <a:lnTo>
                    <a:pt x="462" y="110"/>
                  </a:lnTo>
                  <a:lnTo>
                    <a:pt x="471" y="104"/>
                  </a:lnTo>
                  <a:lnTo>
                    <a:pt x="480" y="95"/>
                  </a:lnTo>
                  <a:lnTo>
                    <a:pt x="485" y="83"/>
                  </a:lnTo>
                  <a:lnTo>
                    <a:pt x="489" y="71"/>
                  </a:lnTo>
                  <a:lnTo>
                    <a:pt x="491" y="55"/>
                  </a:lnTo>
                  <a:lnTo>
                    <a:pt x="489" y="45"/>
                  </a:lnTo>
                  <a:lnTo>
                    <a:pt x="486" y="35"/>
                  </a:lnTo>
                  <a:lnTo>
                    <a:pt x="482" y="28"/>
                  </a:lnTo>
                  <a:lnTo>
                    <a:pt x="477" y="23"/>
                  </a:lnTo>
                  <a:lnTo>
                    <a:pt x="470" y="17"/>
                  </a:lnTo>
                  <a:lnTo>
                    <a:pt x="457" y="12"/>
                  </a:lnTo>
                  <a:lnTo>
                    <a:pt x="441" y="8"/>
                  </a:lnTo>
                  <a:lnTo>
                    <a:pt x="418" y="6"/>
                  </a:lnTo>
                  <a:lnTo>
                    <a:pt x="380" y="8"/>
                  </a:lnTo>
                  <a:lnTo>
                    <a:pt x="334" y="6"/>
                  </a:lnTo>
                  <a:lnTo>
                    <a:pt x="310" y="6"/>
                  </a:lnTo>
                  <a:lnTo>
                    <a:pt x="281" y="6"/>
                  </a:lnTo>
                  <a:lnTo>
                    <a:pt x="276" y="6"/>
                  </a:lnTo>
                  <a:lnTo>
                    <a:pt x="274" y="6"/>
                  </a:lnTo>
                  <a:lnTo>
                    <a:pt x="274" y="8"/>
                  </a:lnTo>
                  <a:lnTo>
                    <a:pt x="274" y="9"/>
                  </a:lnTo>
                  <a:lnTo>
                    <a:pt x="277" y="11"/>
                  </a:lnTo>
                  <a:lnTo>
                    <a:pt x="284" y="11"/>
                  </a:lnTo>
                  <a:lnTo>
                    <a:pt x="291" y="12"/>
                  </a:lnTo>
                  <a:lnTo>
                    <a:pt x="294" y="16"/>
                  </a:lnTo>
                  <a:lnTo>
                    <a:pt x="297" y="20"/>
                  </a:lnTo>
                  <a:lnTo>
                    <a:pt x="299" y="26"/>
                  </a:lnTo>
                  <a:lnTo>
                    <a:pt x="299" y="37"/>
                  </a:lnTo>
                  <a:lnTo>
                    <a:pt x="300" y="142"/>
                  </a:lnTo>
                  <a:lnTo>
                    <a:pt x="236" y="72"/>
                  </a:lnTo>
                  <a:lnTo>
                    <a:pt x="172" y="2"/>
                  </a:lnTo>
                  <a:lnTo>
                    <a:pt x="169" y="0"/>
                  </a:lnTo>
                  <a:lnTo>
                    <a:pt x="166" y="2"/>
                  </a:lnTo>
                  <a:lnTo>
                    <a:pt x="163" y="3"/>
                  </a:lnTo>
                  <a:lnTo>
                    <a:pt x="163" y="6"/>
                  </a:lnTo>
                  <a:lnTo>
                    <a:pt x="159" y="142"/>
                  </a:lnTo>
                  <a:lnTo>
                    <a:pt x="47" y="3"/>
                  </a:lnTo>
                  <a:lnTo>
                    <a:pt x="44" y="0"/>
                  </a:lnTo>
                  <a:lnTo>
                    <a:pt x="41" y="0"/>
                  </a:lnTo>
                  <a:lnTo>
                    <a:pt x="38" y="2"/>
                  </a:lnTo>
                  <a:lnTo>
                    <a:pt x="37" y="6"/>
                  </a:lnTo>
                  <a:lnTo>
                    <a:pt x="24" y="182"/>
                  </a:lnTo>
                  <a:lnTo>
                    <a:pt x="24" y="191"/>
                  </a:lnTo>
                  <a:lnTo>
                    <a:pt x="21" y="199"/>
                  </a:lnTo>
                  <a:lnTo>
                    <a:pt x="18" y="204"/>
                  </a:lnTo>
                  <a:lnTo>
                    <a:pt x="15" y="205"/>
                  </a:lnTo>
                  <a:lnTo>
                    <a:pt x="11" y="207"/>
                  </a:lnTo>
                  <a:lnTo>
                    <a:pt x="1" y="207"/>
                  </a:lnTo>
                  <a:lnTo>
                    <a:pt x="0" y="207"/>
                  </a:lnTo>
                  <a:lnTo>
                    <a:pt x="0" y="208"/>
                  </a:lnTo>
                  <a:lnTo>
                    <a:pt x="1" y="211"/>
                  </a:lnTo>
                  <a:lnTo>
                    <a:pt x="6" y="211"/>
                  </a:lnTo>
                  <a:lnTo>
                    <a:pt x="38" y="211"/>
                  </a:lnTo>
                  <a:lnTo>
                    <a:pt x="67" y="211"/>
                  </a:lnTo>
                  <a:lnTo>
                    <a:pt x="70" y="211"/>
                  </a:lnTo>
                  <a:lnTo>
                    <a:pt x="72" y="208"/>
                  </a:lnTo>
                  <a:lnTo>
                    <a:pt x="70" y="207"/>
                  </a:lnTo>
                  <a:lnTo>
                    <a:pt x="66" y="207"/>
                  </a:lnTo>
                  <a:lnTo>
                    <a:pt x="62" y="207"/>
                  </a:lnTo>
                  <a:lnTo>
                    <a:pt x="56" y="207"/>
                  </a:lnTo>
                  <a:lnTo>
                    <a:pt x="52" y="204"/>
                  </a:lnTo>
                  <a:lnTo>
                    <a:pt x="50" y="202"/>
                  </a:lnTo>
                  <a:lnTo>
                    <a:pt x="47" y="199"/>
                  </a:lnTo>
                  <a:lnTo>
                    <a:pt x="46" y="191"/>
                  </a:lnTo>
                  <a:lnTo>
                    <a:pt x="46" y="182"/>
                  </a:lnTo>
                  <a:lnTo>
                    <a:pt x="46" y="144"/>
                  </a:lnTo>
                  <a:lnTo>
                    <a:pt x="47" y="142"/>
                  </a:lnTo>
                  <a:lnTo>
                    <a:pt x="47" y="141"/>
                  </a:lnTo>
                  <a:lnTo>
                    <a:pt x="107" y="141"/>
                  </a:lnTo>
                  <a:lnTo>
                    <a:pt x="108" y="142"/>
                  </a:lnTo>
                  <a:lnTo>
                    <a:pt x="110" y="144"/>
                  </a:lnTo>
                  <a:lnTo>
                    <a:pt x="152" y="196"/>
                  </a:lnTo>
                  <a:lnTo>
                    <a:pt x="154" y="199"/>
                  </a:lnTo>
                  <a:lnTo>
                    <a:pt x="152" y="202"/>
                  </a:lnTo>
                  <a:lnTo>
                    <a:pt x="149" y="204"/>
                  </a:lnTo>
                  <a:lnTo>
                    <a:pt x="143" y="205"/>
                  </a:lnTo>
                  <a:lnTo>
                    <a:pt x="137" y="205"/>
                  </a:lnTo>
                  <a:lnTo>
                    <a:pt x="136" y="207"/>
                  </a:lnTo>
                  <a:lnTo>
                    <a:pt x="136" y="208"/>
                  </a:lnTo>
                  <a:lnTo>
                    <a:pt x="136" y="210"/>
                  </a:lnTo>
                  <a:lnTo>
                    <a:pt x="137" y="211"/>
                  </a:lnTo>
                  <a:lnTo>
                    <a:pt x="140" y="211"/>
                  </a:lnTo>
                  <a:lnTo>
                    <a:pt x="166" y="211"/>
                  </a:lnTo>
                  <a:lnTo>
                    <a:pt x="192" y="211"/>
                  </a:lnTo>
                  <a:lnTo>
                    <a:pt x="213" y="211"/>
                  </a:lnTo>
                  <a:lnTo>
                    <a:pt x="224" y="211"/>
                  </a:lnTo>
                  <a:lnTo>
                    <a:pt x="226" y="210"/>
                  </a:lnTo>
                  <a:lnTo>
                    <a:pt x="226" y="208"/>
                  </a:lnTo>
                  <a:lnTo>
                    <a:pt x="226" y="207"/>
                  </a:lnTo>
                  <a:lnTo>
                    <a:pt x="224" y="205"/>
                  </a:lnTo>
                  <a:lnTo>
                    <a:pt x="215" y="205"/>
                  </a:lnTo>
                  <a:lnTo>
                    <a:pt x="210" y="204"/>
                  </a:lnTo>
                  <a:lnTo>
                    <a:pt x="204" y="197"/>
                  </a:lnTo>
                  <a:lnTo>
                    <a:pt x="181" y="171"/>
                  </a:lnTo>
                  <a:lnTo>
                    <a:pt x="178" y="167"/>
                  </a:lnTo>
                  <a:lnTo>
                    <a:pt x="177" y="69"/>
                  </a:lnTo>
                  <a:lnTo>
                    <a:pt x="305" y="208"/>
                  </a:lnTo>
                  <a:lnTo>
                    <a:pt x="308" y="213"/>
                  </a:lnTo>
                  <a:lnTo>
                    <a:pt x="313" y="214"/>
                  </a:lnTo>
                  <a:lnTo>
                    <a:pt x="314" y="213"/>
                  </a:lnTo>
                  <a:lnTo>
                    <a:pt x="316" y="211"/>
                  </a:lnTo>
                  <a:lnTo>
                    <a:pt x="316" y="205"/>
                  </a:lnTo>
                  <a:lnTo>
                    <a:pt x="319" y="34"/>
                  </a:lnTo>
                  <a:lnTo>
                    <a:pt x="319" y="25"/>
                  </a:lnTo>
                  <a:lnTo>
                    <a:pt x="320" y="19"/>
                  </a:lnTo>
                  <a:lnTo>
                    <a:pt x="323" y="14"/>
                  </a:lnTo>
                  <a:lnTo>
                    <a:pt x="328" y="11"/>
                  </a:lnTo>
                  <a:lnTo>
                    <a:pt x="334" y="11"/>
                  </a:lnTo>
                  <a:lnTo>
                    <a:pt x="342" y="12"/>
                  </a:lnTo>
                  <a:lnTo>
                    <a:pt x="348" y="14"/>
                  </a:lnTo>
                  <a:lnTo>
                    <a:pt x="351" y="17"/>
                  </a:lnTo>
                  <a:lnTo>
                    <a:pt x="354" y="22"/>
                  </a:lnTo>
                  <a:lnTo>
                    <a:pt x="354" y="28"/>
                  </a:lnTo>
                  <a:lnTo>
                    <a:pt x="354" y="84"/>
                  </a:lnTo>
                  <a:lnTo>
                    <a:pt x="354" y="133"/>
                  </a:lnTo>
                  <a:lnTo>
                    <a:pt x="354" y="167"/>
                  </a:lnTo>
                  <a:lnTo>
                    <a:pt x="354" y="190"/>
                  </a:lnTo>
                  <a:lnTo>
                    <a:pt x="351" y="200"/>
                  </a:lnTo>
                  <a:lnTo>
                    <a:pt x="349" y="204"/>
                  </a:lnTo>
                  <a:lnTo>
                    <a:pt x="345" y="205"/>
                  </a:lnTo>
                  <a:lnTo>
                    <a:pt x="335" y="207"/>
                  </a:lnTo>
                  <a:lnTo>
                    <a:pt x="332" y="207"/>
                  </a:lnTo>
                  <a:lnTo>
                    <a:pt x="331" y="208"/>
                  </a:lnTo>
                  <a:lnTo>
                    <a:pt x="332" y="211"/>
                  </a:lnTo>
                  <a:lnTo>
                    <a:pt x="337" y="211"/>
                  </a:lnTo>
                  <a:lnTo>
                    <a:pt x="374" y="210"/>
                  </a:lnTo>
                  <a:lnTo>
                    <a:pt x="407" y="211"/>
                  </a:lnTo>
                  <a:lnTo>
                    <a:pt x="432" y="211"/>
                  </a:lnTo>
                  <a:lnTo>
                    <a:pt x="448" y="211"/>
                  </a:lnTo>
                  <a:lnTo>
                    <a:pt x="460" y="213"/>
                  </a:lnTo>
                  <a:lnTo>
                    <a:pt x="464" y="211"/>
                  </a:lnTo>
                  <a:lnTo>
                    <a:pt x="465" y="211"/>
                  </a:lnTo>
                  <a:lnTo>
                    <a:pt x="465" y="210"/>
                  </a:lnTo>
                  <a:lnTo>
                    <a:pt x="465" y="208"/>
                  </a:lnTo>
                  <a:lnTo>
                    <a:pt x="462" y="207"/>
                  </a:lnTo>
                  <a:lnTo>
                    <a:pt x="459" y="207"/>
                  </a:lnTo>
                  <a:lnTo>
                    <a:pt x="454" y="207"/>
                  </a:lnTo>
                  <a:lnTo>
                    <a:pt x="451" y="205"/>
                  </a:lnTo>
                  <a:lnTo>
                    <a:pt x="453" y="202"/>
                  </a:lnTo>
                  <a:lnTo>
                    <a:pt x="454" y="199"/>
                  </a:lnTo>
                  <a:lnTo>
                    <a:pt x="493" y="144"/>
                  </a:lnTo>
                  <a:lnTo>
                    <a:pt x="494" y="141"/>
                  </a:lnTo>
                  <a:lnTo>
                    <a:pt x="496" y="141"/>
                  </a:lnTo>
                  <a:lnTo>
                    <a:pt x="550" y="141"/>
                  </a:lnTo>
                  <a:lnTo>
                    <a:pt x="552" y="141"/>
                  </a:lnTo>
                  <a:lnTo>
                    <a:pt x="552" y="142"/>
                  </a:lnTo>
                  <a:lnTo>
                    <a:pt x="554" y="199"/>
                  </a:lnTo>
                  <a:lnTo>
                    <a:pt x="554" y="202"/>
                  </a:lnTo>
                  <a:lnTo>
                    <a:pt x="554" y="204"/>
                  </a:lnTo>
                  <a:lnTo>
                    <a:pt x="550" y="205"/>
                  </a:lnTo>
                  <a:lnTo>
                    <a:pt x="546" y="207"/>
                  </a:lnTo>
                  <a:lnTo>
                    <a:pt x="546" y="208"/>
                  </a:lnTo>
                  <a:lnTo>
                    <a:pt x="546" y="210"/>
                  </a:lnTo>
                  <a:lnTo>
                    <a:pt x="547" y="211"/>
                  </a:lnTo>
                  <a:lnTo>
                    <a:pt x="552" y="211"/>
                  </a:lnTo>
                  <a:lnTo>
                    <a:pt x="581" y="211"/>
                  </a:lnTo>
                  <a:lnTo>
                    <a:pt x="607" y="211"/>
                  </a:lnTo>
                  <a:lnTo>
                    <a:pt x="616" y="211"/>
                  </a:lnTo>
                  <a:lnTo>
                    <a:pt x="619" y="210"/>
                  </a:lnTo>
                  <a:lnTo>
                    <a:pt x="621" y="208"/>
                  </a:lnTo>
                  <a:lnTo>
                    <a:pt x="619" y="207"/>
                  </a:lnTo>
                  <a:lnTo>
                    <a:pt x="618" y="205"/>
                  </a:lnTo>
                  <a:close/>
                  <a:moveTo>
                    <a:pt x="94" y="129"/>
                  </a:moveTo>
                  <a:lnTo>
                    <a:pt x="49" y="129"/>
                  </a:lnTo>
                  <a:lnTo>
                    <a:pt x="47" y="127"/>
                  </a:lnTo>
                  <a:lnTo>
                    <a:pt x="47" y="126"/>
                  </a:lnTo>
                  <a:lnTo>
                    <a:pt x="49" y="72"/>
                  </a:lnTo>
                  <a:lnTo>
                    <a:pt x="49" y="71"/>
                  </a:lnTo>
                  <a:lnTo>
                    <a:pt x="49" y="69"/>
                  </a:lnTo>
                  <a:lnTo>
                    <a:pt x="50" y="69"/>
                  </a:lnTo>
                  <a:lnTo>
                    <a:pt x="50" y="71"/>
                  </a:lnTo>
                  <a:lnTo>
                    <a:pt x="96" y="126"/>
                  </a:lnTo>
                  <a:lnTo>
                    <a:pt x="96" y="127"/>
                  </a:lnTo>
                  <a:lnTo>
                    <a:pt x="94" y="129"/>
                  </a:lnTo>
                  <a:close/>
                  <a:moveTo>
                    <a:pt x="549" y="127"/>
                  </a:moveTo>
                  <a:lnTo>
                    <a:pt x="505" y="127"/>
                  </a:lnTo>
                  <a:lnTo>
                    <a:pt x="505" y="126"/>
                  </a:lnTo>
                  <a:lnTo>
                    <a:pt x="546" y="66"/>
                  </a:lnTo>
                  <a:lnTo>
                    <a:pt x="547" y="64"/>
                  </a:lnTo>
                  <a:lnTo>
                    <a:pt x="547" y="66"/>
                  </a:lnTo>
                  <a:lnTo>
                    <a:pt x="550" y="126"/>
                  </a:lnTo>
                  <a:lnTo>
                    <a:pt x="550" y="127"/>
                  </a:lnTo>
                  <a:lnTo>
                    <a:pt x="549"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1" name="Freeform 10">
              <a:extLst>
                <a:ext uri="{FF2B5EF4-FFF2-40B4-BE49-F238E27FC236}">
                  <a16:creationId xmlns:a16="http://schemas.microsoft.com/office/drawing/2014/main" id="{7E34683F-F382-41F8-A295-0E982965CFD7}"/>
                </a:ext>
              </a:extLst>
            </p:cNvPr>
            <p:cNvSpPr>
              <a:spLocks noEditPoints="1"/>
            </p:cNvSpPr>
            <p:nvPr userDrawn="1"/>
          </p:nvSpPr>
          <p:spPr bwMode="auto">
            <a:xfrm>
              <a:off x="5297" y="4043"/>
              <a:ext cx="164" cy="108"/>
            </a:xfrm>
            <a:custGeom>
              <a:avLst/>
              <a:gdLst>
                <a:gd name="T0" fmla="*/ 107 w 328"/>
                <a:gd name="T1" fmla="*/ 1 h 216"/>
                <a:gd name="T2" fmla="*/ 90 w 328"/>
                <a:gd name="T3" fmla="*/ 6 h 216"/>
                <a:gd name="T4" fmla="*/ 77 w 328"/>
                <a:gd name="T5" fmla="*/ 15 h 216"/>
                <a:gd name="T6" fmla="*/ 69 w 328"/>
                <a:gd name="T7" fmla="*/ 27 h 216"/>
                <a:gd name="T8" fmla="*/ 62 w 328"/>
                <a:gd name="T9" fmla="*/ 55 h 216"/>
                <a:gd name="T10" fmla="*/ 64 w 328"/>
                <a:gd name="T11" fmla="*/ 72 h 216"/>
                <a:gd name="T12" fmla="*/ 73 w 328"/>
                <a:gd name="T13" fmla="*/ 88 h 216"/>
                <a:gd name="T14" fmla="*/ 69 w 328"/>
                <a:gd name="T15" fmla="*/ 95 h 216"/>
                <a:gd name="T16" fmla="*/ 61 w 328"/>
                <a:gd name="T17" fmla="*/ 98 h 216"/>
                <a:gd name="T18" fmla="*/ 50 w 328"/>
                <a:gd name="T19" fmla="*/ 99 h 216"/>
                <a:gd name="T20" fmla="*/ 38 w 328"/>
                <a:gd name="T21" fmla="*/ 97 h 216"/>
                <a:gd name="T22" fmla="*/ 35 w 328"/>
                <a:gd name="T23" fmla="*/ 94 h 216"/>
                <a:gd name="T24" fmla="*/ 34 w 328"/>
                <a:gd name="T25" fmla="*/ 67 h 216"/>
                <a:gd name="T26" fmla="*/ 34 w 328"/>
                <a:gd name="T27" fmla="*/ 14 h 216"/>
                <a:gd name="T28" fmla="*/ 35 w 328"/>
                <a:gd name="T29" fmla="*/ 9 h 216"/>
                <a:gd name="T30" fmla="*/ 39 w 328"/>
                <a:gd name="T31" fmla="*/ 6 h 216"/>
                <a:gd name="T32" fmla="*/ 46 w 328"/>
                <a:gd name="T33" fmla="*/ 6 h 216"/>
                <a:gd name="T34" fmla="*/ 46 w 328"/>
                <a:gd name="T35" fmla="*/ 3 h 216"/>
                <a:gd name="T36" fmla="*/ 22 w 328"/>
                <a:gd name="T37" fmla="*/ 4 h 216"/>
                <a:gd name="T38" fmla="*/ 3 w 328"/>
                <a:gd name="T39" fmla="*/ 3 h 216"/>
                <a:gd name="T40" fmla="*/ 0 w 328"/>
                <a:gd name="T41" fmla="*/ 5 h 216"/>
                <a:gd name="T42" fmla="*/ 3 w 328"/>
                <a:gd name="T43" fmla="*/ 6 h 216"/>
                <a:gd name="T44" fmla="*/ 10 w 328"/>
                <a:gd name="T45" fmla="*/ 7 h 216"/>
                <a:gd name="T46" fmla="*/ 13 w 328"/>
                <a:gd name="T47" fmla="*/ 14 h 216"/>
                <a:gd name="T48" fmla="*/ 13 w 328"/>
                <a:gd name="T49" fmla="*/ 67 h 216"/>
                <a:gd name="T50" fmla="*/ 13 w 328"/>
                <a:gd name="T51" fmla="*/ 96 h 216"/>
                <a:gd name="T52" fmla="*/ 10 w 328"/>
                <a:gd name="T53" fmla="*/ 102 h 216"/>
                <a:gd name="T54" fmla="*/ 4 w 328"/>
                <a:gd name="T55" fmla="*/ 104 h 216"/>
                <a:gd name="T56" fmla="*/ 2 w 328"/>
                <a:gd name="T57" fmla="*/ 104 h 216"/>
                <a:gd name="T58" fmla="*/ 5 w 328"/>
                <a:gd name="T59" fmla="*/ 106 h 216"/>
                <a:gd name="T60" fmla="*/ 22 w 328"/>
                <a:gd name="T61" fmla="*/ 106 h 216"/>
                <a:gd name="T62" fmla="*/ 64 w 328"/>
                <a:gd name="T63" fmla="*/ 107 h 216"/>
                <a:gd name="T64" fmla="*/ 73 w 328"/>
                <a:gd name="T65" fmla="*/ 104 h 216"/>
                <a:gd name="T66" fmla="*/ 75 w 328"/>
                <a:gd name="T67" fmla="*/ 91 h 216"/>
                <a:gd name="T68" fmla="*/ 82 w 328"/>
                <a:gd name="T69" fmla="*/ 98 h 216"/>
                <a:gd name="T70" fmla="*/ 96 w 328"/>
                <a:gd name="T71" fmla="*/ 106 h 216"/>
                <a:gd name="T72" fmla="*/ 112 w 328"/>
                <a:gd name="T73" fmla="*/ 108 h 216"/>
                <a:gd name="T74" fmla="*/ 124 w 328"/>
                <a:gd name="T75" fmla="*/ 107 h 216"/>
                <a:gd name="T76" fmla="*/ 138 w 328"/>
                <a:gd name="T77" fmla="*/ 101 h 216"/>
                <a:gd name="T78" fmla="*/ 151 w 328"/>
                <a:gd name="T79" fmla="*/ 92 h 216"/>
                <a:gd name="T80" fmla="*/ 159 w 328"/>
                <a:gd name="T81" fmla="*/ 79 h 216"/>
                <a:gd name="T82" fmla="*/ 163 w 328"/>
                <a:gd name="T83" fmla="*/ 63 h 216"/>
                <a:gd name="T84" fmla="*/ 164 w 328"/>
                <a:gd name="T85" fmla="*/ 52 h 216"/>
                <a:gd name="T86" fmla="*/ 163 w 328"/>
                <a:gd name="T87" fmla="*/ 36 h 216"/>
                <a:gd name="T88" fmla="*/ 157 w 328"/>
                <a:gd name="T89" fmla="*/ 22 h 216"/>
                <a:gd name="T90" fmla="*/ 147 w 328"/>
                <a:gd name="T91" fmla="*/ 11 h 216"/>
                <a:gd name="T92" fmla="*/ 135 w 328"/>
                <a:gd name="T93" fmla="*/ 4 h 216"/>
                <a:gd name="T94" fmla="*/ 119 w 328"/>
                <a:gd name="T95" fmla="*/ 0 h 216"/>
                <a:gd name="T96" fmla="*/ 118 w 328"/>
                <a:gd name="T97" fmla="*/ 101 h 216"/>
                <a:gd name="T98" fmla="*/ 109 w 328"/>
                <a:gd name="T99" fmla="*/ 100 h 216"/>
                <a:gd name="T100" fmla="*/ 99 w 328"/>
                <a:gd name="T101" fmla="*/ 95 h 216"/>
                <a:gd name="T102" fmla="*/ 86 w 328"/>
                <a:gd name="T103" fmla="*/ 78 h 216"/>
                <a:gd name="T104" fmla="*/ 81 w 328"/>
                <a:gd name="T105" fmla="*/ 50 h 216"/>
                <a:gd name="T106" fmla="*/ 83 w 328"/>
                <a:gd name="T107" fmla="*/ 29 h 216"/>
                <a:gd name="T108" fmla="*/ 95 w 328"/>
                <a:gd name="T109" fmla="*/ 12 h 216"/>
                <a:gd name="T110" fmla="*/ 110 w 328"/>
                <a:gd name="T111" fmla="*/ 7 h 216"/>
                <a:gd name="T112" fmla="*/ 124 w 328"/>
                <a:gd name="T113" fmla="*/ 11 h 216"/>
                <a:gd name="T114" fmla="*/ 139 w 328"/>
                <a:gd name="T115" fmla="*/ 28 h 216"/>
                <a:gd name="T116" fmla="*/ 145 w 328"/>
                <a:gd name="T117" fmla="*/ 57 h 216"/>
                <a:gd name="T118" fmla="*/ 144 w 328"/>
                <a:gd name="T119" fmla="*/ 70 h 216"/>
                <a:gd name="T120" fmla="*/ 141 w 328"/>
                <a:gd name="T121" fmla="*/ 84 h 216"/>
                <a:gd name="T122" fmla="*/ 130 w 328"/>
                <a:gd name="T123" fmla="*/ 97 h 216"/>
                <a:gd name="T124" fmla="*/ 118 w 328"/>
                <a:gd name="T125" fmla="*/ 101 h 2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28" h="216">
                  <a:moveTo>
                    <a:pt x="227" y="0"/>
                  </a:moveTo>
                  <a:lnTo>
                    <a:pt x="227" y="0"/>
                  </a:lnTo>
                  <a:lnTo>
                    <a:pt x="214" y="2"/>
                  </a:lnTo>
                  <a:lnTo>
                    <a:pt x="201" y="3"/>
                  </a:lnTo>
                  <a:lnTo>
                    <a:pt x="189" y="6"/>
                  </a:lnTo>
                  <a:lnTo>
                    <a:pt x="180" y="11"/>
                  </a:lnTo>
                  <a:lnTo>
                    <a:pt x="169" y="16"/>
                  </a:lnTo>
                  <a:lnTo>
                    <a:pt x="162" y="22"/>
                  </a:lnTo>
                  <a:lnTo>
                    <a:pt x="154" y="29"/>
                  </a:lnTo>
                  <a:lnTo>
                    <a:pt x="148" y="37"/>
                  </a:lnTo>
                  <a:lnTo>
                    <a:pt x="142" y="45"/>
                  </a:lnTo>
                  <a:lnTo>
                    <a:pt x="137" y="54"/>
                  </a:lnTo>
                  <a:lnTo>
                    <a:pt x="130" y="72"/>
                  </a:lnTo>
                  <a:lnTo>
                    <a:pt x="125" y="90"/>
                  </a:lnTo>
                  <a:lnTo>
                    <a:pt x="124" y="109"/>
                  </a:lnTo>
                  <a:lnTo>
                    <a:pt x="125" y="126"/>
                  </a:lnTo>
                  <a:lnTo>
                    <a:pt x="128" y="144"/>
                  </a:lnTo>
                  <a:lnTo>
                    <a:pt x="136" y="161"/>
                  </a:lnTo>
                  <a:lnTo>
                    <a:pt x="145" y="176"/>
                  </a:lnTo>
                  <a:lnTo>
                    <a:pt x="142" y="184"/>
                  </a:lnTo>
                  <a:lnTo>
                    <a:pt x="137" y="190"/>
                  </a:lnTo>
                  <a:lnTo>
                    <a:pt x="134" y="191"/>
                  </a:lnTo>
                  <a:lnTo>
                    <a:pt x="131" y="194"/>
                  </a:lnTo>
                  <a:lnTo>
                    <a:pt x="122" y="196"/>
                  </a:lnTo>
                  <a:lnTo>
                    <a:pt x="111" y="197"/>
                  </a:lnTo>
                  <a:lnTo>
                    <a:pt x="99" y="197"/>
                  </a:lnTo>
                  <a:lnTo>
                    <a:pt x="87" y="197"/>
                  </a:lnTo>
                  <a:lnTo>
                    <a:pt x="79" y="196"/>
                  </a:lnTo>
                  <a:lnTo>
                    <a:pt x="76" y="194"/>
                  </a:lnTo>
                  <a:lnTo>
                    <a:pt x="73" y="191"/>
                  </a:lnTo>
                  <a:lnTo>
                    <a:pt x="70" y="188"/>
                  </a:lnTo>
                  <a:lnTo>
                    <a:pt x="69" y="185"/>
                  </a:lnTo>
                  <a:lnTo>
                    <a:pt x="67" y="173"/>
                  </a:lnTo>
                  <a:lnTo>
                    <a:pt x="67" y="133"/>
                  </a:lnTo>
                  <a:lnTo>
                    <a:pt x="67" y="86"/>
                  </a:lnTo>
                  <a:lnTo>
                    <a:pt x="67" y="28"/>
                  </a:lnTo>
                  <a:lnTo>
                    <a:pt x="69" y="22"/>
                  </a:lnTo>
                  <a:lnTo>
                    <a:pt x="70" y="17"/>
                  </a:lnTo>
                  <a:lnTo>
                    <a:pt x="73" y="14"/>
                  </a:lnTo>
                  <a:lnTo>
                    <a:pt x="78" y="12"/>
                  </a:lnTo>
                  <a:lnTo>
                    <a:pt x="89" y="11"/>
                  </a:lnTo>
                  <a:lnTo>
                    <a:pt x="92" y="11"/>
                  </a:lnTo>
                  <a:lnTo>
                    <a:pt x="93" y="9"/>
                  </a:lnTo>
                  <a:lnTo>
                    <a:pt x="92" y="6"/>
                  </a:lnTo>
                  <a:lnTo>
                    <a:pt x="87" y="6"/>
                  </a:lnTo>
                  <a:lnTo>
                    <a:pt x="44" y="8"/>
                  </a:lnTo>
                  <a:lnTo>
                    <a:pt x="6" y="6"/>
                  </a:lnTo>
                  <a:lnTo>
                    <a:pt x="2" y="6"/>
                  </a:lnTo>
                  <a:lnTo>
                    <a:pt x="0" y="9"/>
                  </a:lnTo>
                  <a:lnTo>
                    <a:pt x="2" y="11"/>
                  </a:lnTo>
                  <a:lnTo>
                    <a:pt x="5" y="11"/>
                  </a:lnTo>
                  <a:lnTo>
                    <a:pt x="14" y="12"/>
                  </a:lnTo>
                  <a:lnTo>
                    <a:pt x="20" y="14"/>
                  </a:lnTo>
                  <a:lnTo>
                    <a:pt x="23" y="17"/>
                  </a:lnTo>
                  <a:lnTo>
                    <a:pt x="25" y="22"/>
                  </a:lnTo>
                  <a:lnTo>
                    <a:pt x="26" y="28"/>
                  </a:lnTo>
                  <a:lnTo>
                    <a:pt x="26" y="86"/>
                  </a:lnTo>
                  <a:lnTo>
                    <a:pt x="26" y="133"/>
                  </a:lnTo>
                  <a:lnTo>
                    <a:pt x="26" y="167"/>
                  </a:lnTo>
                  <a:lnTo>
                    <a:pt x="25" y="191"/>
                  </a:lnTo>
                  <a:lnTo>
                    <a:pt x="23" y="200"/>
                  </a:lnTo>
                  <a:lnTo>
                    <a:pt x="20" y="204"/>
                  </a:lnTo>
                  <a:lnTo>
                    <a:pt x="17" y="205"/>
                  </a:lnTo>
                  <a:lnTo>
                    <a:pt x="8" y="207"/>
                  </a:lnTo>
                  <a:lnTo>
                    <a:pt x="5" y="207"/>
                  </a:lnTo>
                  <a:lnTo>
                    <a:pt x="3" y="208"/>
                  </a:lnTo>
                  <a:lnTo>
                    <a:pt x="5" y="211"/>
                  </a:lnTo>
                  <a:lnTo>
                    <a:pt x="9" y="211"/>
                  </a:lnTo>
                  <a:lnTo>
                    <a:pt x="43" y="211"/>
                  </a:lnTo>
                  <a:lnTo>
                    <a:pt x="79" y="211"/>
                  </a:lnTo>
                  <a:lnTo>
                    <a:pt x="128" y="213"/>
                  </a:lnTo>
                  <a:lnTo>
                    <a:pt x="137" y="213"/>
                  </a:lnTo>
                  <a:lnTo>
                    <a:pt x="142" y="211"/>
                  </a:lnTo>
                  <a:lnTo>
                    <a:pt x="145" y="208"/>
                  </a:lnTo>
                  <a:lnTo>
                    <a:pt x="147" y="205"/>
                  </a:lnTo>
                  <a:lnTo>
                    <a:pt x="150" y="182"/>
                  </a:lnTo>
                  <a:lnTo>
                    <a:pt x="156" y="190"/>
                  </a:lnTo>
                  <a:lnTo>
                    <a:pt x="163" y="196"/>
                  </a:lnTo>
                  <a:lnTo>
                    <a:pt x="171" y="202"/>
                  </a:lnTo>
                  <a:lnTo>
                    <a:pt x="180" y="207"/>
                  </a:lnTo>
                  <a:lnTo>
                    <a:pt x="191" y="211"/>
                  </a:lnTo>
                  <a:lnTo>
                    <a:pt x="201" y="214"/>
                  </a:lnTo>
                  <a:lnTo>
                    <a:pt x="212" y="216"/>
                  </a:lnTo>
                  <a:lnTo>
                    <a:pt x="224" y="216"/>
                  </a:lnTo>
                  <a:lnTo>
                    <a:pt x="237" y="216"/>
                  </a:lnTo>
                  <a:lnTo>
                    <a:pt x="247" y="214"/>
                  </a:lnTo>
                  <a:lnTo>
                    <a:pt x="258" y="211"/>
                  </a:lnTo>
                  <a:lnTo>
                    <a:pt x="267" y="207"/>
                  </a:lnTo>
                  <a:lnTo>
                    <a:pt x="276" y="202"/>
                  </a:lnTo>
                  <a:lnTo>
                    <a:pt x="285" y="197"/>
                  </a:lnTo>
                  <a:lnTo>
                    <a:pt x="293" y="190"/>
                  </a:lnTo>
                  <a:lnTo>
                    <a:pt x="301" y="184"/>
                  </a:lnTo>
                  <a:lnTo>
                    <a:pt x="307" y="176"/>
                  </a:lnTo>
                  <a:lnTo>
                    <a:pt x="313" y="167"/>
                  </a:lnTo>
                  <a:lnTo>
                    <a:pt x="317" y="158"/>
                  </a:lnTo>
                  <a:lnTo>
                    <a:pt x="320" y="147"/>
                  </a:lnTo>
                  <a:lnTo>
                    <a:pt x="323" y="138"/>
                  </a:lnTo>
                  <a:lnTo>
                    <a:pt x="326" y="126"/>
                  </a:lnTo>
                  <a:lnTo>
                    <a:pt x="328" y="115"/>
                  </a:lnTo>
                  <a:lnTo>
                    <a:pt x="328" y="103"/>
                  </a:lnTo>
                  <a:lnTo>
                    <a:pt x="328" y="92"/>
                  </a:lnTo>
                  <a:lnTo>
                    <a:pt x="326" y="81"/>
                  </a:lnTo>
                  <a:lnTo>
                    <a:pt x="325" y="71"/>
                  </a:lnTo>
                  <a:lnTo>
                    <a:pt x="322" y="61"/>
                  </a:lnTo>
                  <a:lnTo>
                    <a:pt x="317" y="52"/>
                  </a:lnTo>
                  <a:lnTo>
                    <a:pt x="313" y="43"/>
                  </a:lnTo>
                  <a:lnTo>
                    <a:pt x="307" y="35"/>
                  </a:lnTo>
                  <a:lnTo>
                    <a:pt x="301" y="28"/>
                  </a:lnTo>
                  <a:lnTo>
                    <a:pt x="294" y="22"/>
                  </a:lnTo>
                  <a:lnTo>
                    <a:pt x="287" y="17"/>
                  </a:lnTo>
                  <a:lnTo>
                    <a:pt x="278" y="11"/>
                  </a:lnTo>
                  <a:lnTo>
                    <a:pt x="270" y="8"/>
                  </a:lnTo>
                  <a:lnTo>
                    <a:pt x="259" y="5"/>
                  </a:lnTo>
                  <a:lnTo>
                    <a:pt x="249" y="2"/>
                  </a:lnTo>
                  <a:lnTo>
                    <a:pt x="238" y="0"/>
                  </a:lnTo>
                  <a:lnTo>
                    <a:pt x="227" y="0"/>
                  </a:lnTo>
                  <a:close/>
                  <a:moveTo>
                    <a:pt x="235" y="202"/>
                  </a:moveTo>
                  <a:lnTo>
                    <a:pt x="235" y="202"/>
                  </a:lnTo>
                  <a:lnTo>
                    <a:pt x="226" y="200"/>
                  </a:lnTo>
                  <a:lnTo>
                    <a:pt x="218" y="199"/>
                  </a:lnTo>
                  <a:lnTo>
                    <a:pt x="211" y="197"/>
                  </a:lnTo>
                  <a:lnTo>
                    <a:pt x="204" y="193"/>
                  </a:lnTo>
                  <a:lnTo>
                    <a:pt x="197" y="190"/>
                  </a:lnTo>
                  <a:lnTo>
                    <a:pt x="191" y="184"/>
                  </a:lnTo>
                  <a:lnTo>
                    <a:pt x="182" y="171"/>
                  </a:lnTo>
                  <a:lnTo>
                    <a:pt x="172" y="156"/>
                  </a:lnTo>
                  <a:lnTo>
                    <a:pt x="166" y="139"/>
                  </a:lnTo>
                  <a:lnTo>
                    <a:pt x="163" y="121"/>
                  </a:lnTo>
                  <a:lnTo>
                    <a:pt x="162" y="100"/>
                  </a:lnTo>
                  <a:lnTo>
                    <a:pt x="163" y="77"/>
                  </a:lnTo>
                  <a:lnTo>
                    <a:pt x="166" y="58"/>
                  </a:lnTo>
                  <a:lnTo>
                    <a:pt x="172" y="43"/>
                  </a:lnTo>
                  <a:lnTo>
                    <a:pt x="180" y="32"/>
                  </a:lnTo>
                  <a:lnTo>
                    <a:pt x="189" y="23"/>
                  </a:lnTo>
                  <a:lnTo>
                    <a:pt x="200" y="19"/>
                  </a:lnTo>
                  <a:lnTo>
                    <a:pt x="209" y="16"/>
                  </a:lnTo>
                  <a:lnTo>
                    <a:pt x="220" y="14"/>
                  </a:lnTo>
                  <a:lnTo>
                    <a:pt x="235" y="16"/>
                  </a:lnTo>
                  <a:lnTo>
                    <a:pt x="247" y="22"/>
                  </a:lnTo>
                  <a:lnTo>
                    <a:pt x="259" y="29"/>
                  </a:lnTo>
                  <a:lnTo>
                    <a:pt x="270" y="41"/>
                  </a:lnTo>
                  <a:lnTo>
                    <a:pt x="278" y="55"/>
                  </a:lnTo>
                  <a:lnTo>
                    <a:pt x="284" y="72"/>
                  </a:lnTo>
                  <a:lnTo>
                    <a:pt x="288" y="92"/>
                  </a:lnTo>
                  <a:lnTo>
                    <a:pt x="290" y="113"/>
                  </a:lnTo>
                  <a:lnTo>
                    <a:pt x="290" y="127"/>
                  </a:lnTo>
                  <a:lnTo>
                    <a:pt x="288" y="139"/>
                  </a:lnTo>
                  <a:lnTo>
                    <a:pt x="285" y="150"/>
                  </a:lnTo>
                  <a:lnTo>
                    <a:pt x="284" y="161"/>
                  </a:lnTo>
                  <a:lnTo>
                    <a:pt x="281" y="168"/>
                  </a:lnTo>
                  <a:lnTo>
                    <a:pt x="276" y="176"/>
                  </a:lnTo>
                  <a:lnTo>
                    <a:pt x="269" y="187"/>
                  </a:lnTo>
                  <a:lnTo>
                    <a:pt x="259" y="194"/>
                  </a:lnTo>
                  <a:lnTo>
                    <a:pt x="250" y="199"/>
                  </a:lnTo>
                  <a:lnTo>
                    <a:pt x="241" y="200"/>
                  </a:lnTo>
                  <a:lnTo>
                    <a:pt x="235"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2" name="Freeform 11">
              <a:extLst>
                <a:ext uri="{FF2B5EF4-FFF2-40B4-BE49-F238E27FC236}">
                  <a16:creationId xmlns:a16="http://schemas.microsoft.com/office/drawing/2014/main" id="{B620F788-B5D4-4CCC-A565-36D3E9F0808D}"/>
                </a:ext>
              </a:extLst>
            </p:cNvPr>
            <p:cNvSpPr>
              <a:spLocks noEditPoints="1"/>
            </p:cNvSpPr>
            <p:nvPr userDrawn="1"/>
          </p:nvSpPr>
          <p:spPr bwMode="auto">
            <a:xfrm>
              <a:off x="4164" y="4043"/>
              <a:ext cx="435" cy="108"/>
            </a:xfrm>
            <a:custGeom>
              <a:avLst/>
              <a:gdLst>
                <a:gd name="T0" fmla="*/ 421 w 869"/>
                <a:gd name="T1" fmla="*/ 88 h 216"/>
                <a:gd name="T2" fmla="*/ 409 w 869"/>
                <a:gd name="T3" fmla="*/ 5 h 216"/>
                <a:gd name="T4" fmla="*/ 344 w 869"/>
                <a:gd name="T5" fmla="*/ 51 h 216"/>
                <a:gd name="T6" fmla="*/ 312 w 869"/>
                <a:gd name="T7" fmla="*/ 18 h 216"/>
                <a:gd name="T8" fmla="*/ 337 w 869"/>
                <a:gd name="T9" fmla="*/ 7 h 216"/>
                <a:gd name="T10" fmla="*/ 352 w 869"/>
                <a:gd name="T11" fmla="*/ 24 h 216"/>
                <a:gd name="T12" fmla="*/ 355 w 869"/>
                <a:gd name="T13" fmla="*/ 4 h 216"/>
                <a:gd name="T14" fmla="*/ 317 w 869"/>
                <a:gd name="T15" fmla="*/ 3 h 216"/>
                <a:gd name="T16" fmla="*/ 298 w 869"/>
                <a:gd name="T17" fmla="*/ 35 h 216"/>
                <a:gd name="T18" fmla="*/ 336 w 869"/>
                <a:gd name="T19" fmla="*/ 70 h 216"/>
                <a:gd name="T20" fmla="*/ 341 w 869"/>
                <a:gd name="T21" fmla="*/ 94 h 216"/>
                <a:gd name="T22" fmla="*/ 310 w 869"/>
                <a:gd name="T23" fmla="*/ 99 h 216"/>
                <a:gd name="T24" fmla="*/ 298 w 869"/>
                <a:gd name="T25" fmla="*/ 79 h 216"/>
                <a:gd name="T26" fmla="*/ 295 w 869"/>
                <a:gd name="T27" fmla="*/ 88 h 216"/>
                <a:gd name="T28" fmla="*/ 276 w 869"/>
                <a:gd name="T29" fmla="*/ 99 h 216"/>
                <a:gd name="T30" fmla="*/ 251 w 869"/>
                <a:gd name="T31" fmla="*/ 67 h 216"/>
                <a:gd name="T32" fmla="*/ 283 w 869"/>
                <a:gd name="T33" fmla="*/ 57 h 216"/>
                <a:gd name="T34" fmla="*/ 288 w 869"/>
                <a:gd name="T35" fmla="*/ 66 h 216"/>
                <a:gd name="T36" fmla="*/ 289 w 869"/>
                <a:gd name="T37" fmla="*/ 44 h 216"/>
                <a:gd name="T38" fmla="*/ 252 w 869"/>
                <a:gd name="T39" fmla="*/ 48 h 216"/>
                <a:gd name="T40" fmla="*/ 278 w 869"/>
                <a:gd name="T41" fmla="*/ 10 h 216"/>
                <a:gd name="T42" fmla="*/ 288 w 869"/>
                <a:gd name="T43" fmla="*/ 20 h 216"/>
                <a:gd name="T44" fmla="*/ 292 w 869"/>
                <a:gd name="T45" fmla="*/ 5 h 216"/>
                <a:gd name="T46" fmla="*/ 283 w 869"/>
                <a:gd name="T47" fmla="*/ 3 h 216"/>
                <a:gd name="T48" fmla="*/ 224 w 869"/>
                <a:gd name="T49" fmla="*/ 2 h 216"/>
                <a:gd name="T50" fmla="*/ 146 w 869"/>
                <a:gd name="T51" fmla="*/ 1 h 216"/>
                <a:gd name="T52" fmla="*/ 131 w 869"/>
                <a:gd name="T53" fmla="*/ 3 h 216"/>
                <a:gd name="T54" fmla="*/ 115 w 869"/>
                <a:gd name="T55" fmla="*/ 6 h 216"/>
                <a:gd name="T56" fmla="*/ 126 w 869"/>
                <a:gd name="T57" fmla="*/ 71 h 216"/>
                <a:gd name="T58" fmla="*/ 55 w 869"/>
                <a:gd name="T59" fmla="*/ 86 h 216"/>
                <a:gd name="T60" fmla="*/ 44 w 869"/>
                <a:gd name="T61" fmla="*/ 104 h 216"/>
                <a:gd name="T62" fmla="*/ 29 w 869"/>
                <a:gd name="T63" fmla="*/ 84 h 216"/>
                <a:gd name="T64" fmla="*/ 34 w 869"/>
                <a:gd name="T65" fmla="*/ 6 h 216"/>
                <a:gd name="T66" fmla="*/ 38 w 869"/>
                <a:gd name="T67" fmla="*/ 3 h 216"/>
                <a:gd name="T68" fmla="*/ 3 w 869"/>
                <a:gd name="T69" fmla="*/ 6 h 216"/>
                <a:gd name="T70" fmla="*/ 12 w 869"/>
                <a:gd name="T71" fmla="*/ 42 h 216"/>
                <a:gd name="T72" fmla="*/ 8 w 869"/>
                <a:gd name="T73" fmla="*/ 103 h 216"/>
                <a:gd name="T74" fmla="*/ 3 w 869"/>
                <a:gd name="T75" fmla="*/ 106 h 216"/>
                <a:gd name="T76" fmla="*/ 79 w 869"/>
                <a:gd name="T77" fmla="*/ 106 h 216"/>
                <a:gd name="T78" fmla="*/ 70 w 869"/>
                <a:gd name="T79" fmla="*/ 103 h 216"/>
                <a:gd name="T80" fmla="*/ 128 w 869"/>
                <a:gd name="T81" fmla="*/ 104 h 216"/>
                <a:gd name="T82" fmla="*/ 136 w 869"/>
                <a:gd name="T83" fmla="*/ 14 h 216"/>
                <a:gd name="T84" fmla="*/ 144 w 869"/>
                <a:gd name="T85" fmla="*/ 6 h 216"/>
                <a:gd name="T86" fmla="*/ 147 w 869"/>
                <a:gd name="T87" fmla="*/ 17 h 216"/>
                <a:gd name="T88" fmla="*/ 176 w 869"/>
                <a:gd name="T89" fmla="*/ 66 h 216"/>
                <a:gd name="T90" fmla="*/ 163 w 869"/>
                <a:gd name="T91" fmla="*/ 104 h 216"/>
                <a:gd name="T92" fmla="*/ 184 w 869"/>
                <a:gd name="T93" fmla="*/ 105 h 216"/>
                <a:gd name="T94" fmla="*/ 198 w 869"/>
                <a:gd name="T95" fmla="*/ 103 h 216"/>
                <a:gd name="T96" fmla="*/ 192 w 869"/>
                <a:gd name="T97" fmla="*/ 10 h 216"/>
                <a:gd name="T98" fmla="*/ 223 w 869"/>
                <a:gd name="T99" fmla="*/ 22 h 216"/>
                <a:gd name="T100" fmla="*/ 228 w 869"/>
                <a:gd name="T101" fmla="*/ 6 h 216"/>
                <a:gd name="T102" fmla="*/ 234 w 869"/>
                <a:gd name="T103" fmla="*/ 84 h 216"/>
                <a:gd name="T104" fmla="*/ 223 w 869"/>
                <a:gd name="T105" fmla="*/ 104 h 216"/>
                <a:gd name="T106" fmla="*/ 242 w 869"/>
                <a:gd name="T107" fmla="*/ 106 h 216"/>
                <a:gd name="T108" fmla="*/ 295 w 869"/>
                <a:gd name="T109" fmla="*/ 103 h 216"/>
                <a:gd name="T110" fmla="*/ 321 w 869"/>
                <a:gd name="T111" fmla="*/ 108 h 216"/>
                <a:gd name="T112" fmla="*/ 357 w 869"/>
                <a:gd name="T113" fmla="*/ 107 h 216"/>
                <a:gd name="T114" fmla="*/ 350 w 869"/>
                <a:gd name="T115" fmla="*/ 103 h 216"/>
                <a:gd name="T116" fmla="*/ 401 w 869"/>
                <a:gd name="T117" fmla="*/ 74 h 216"/>
                <a:gd name="T118" fmla="*/ 397 w 869"/>
                <a:gd name="T119" fmla="*/ 107 h 216"/>
                <a:gd name="T120" fmla="*/ 433 w 869"/>
                <a:gd name="T121" fmla="*/ 107 h 216"/>
                <a:gd name="T122" fmla="*/ 377 w 869"/>
                <a:gd name="T123" fmla="*/ 66 h 216"/>
                <a:gd name="T124" fmla="*/ 400 w 869"/>
                <a:gd name="T125" fmla="*/ 65 h 2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69" h="216">
                  <a:moveTo>
                    <a:pt x="866" y="210"/>
                  </a:moveTo>
                  <a:lnTo>
                    <a:pt x="866" y="210"/>
                  </a:lnTo>
                  <a:lnTo>
                    <a:pt x="854" y="208"/>
                  </a:lnTo>
                  <a:lnTo>
                    <a:pt x="851" y="205"/>
                  </a:lnTo>
                  <a:lnTo>
                    <a:pt x="848" y="200"/>
                  </a:lnTo>
                  <a:lnTo>
                    <a:pt x="845" y="191"/>
                  </a:lnTo>
                  <a:lnTo>
                    <a:pt x="842" y="176"/>
                  </a:lnTo>
                  <a:lnTo>
                    <a:pt x="834" y="83"/>
                  </a:lnTo>
                  <a:lnTo>
                    <a:pt x="830" y="9"/>
                  </a:lnTo>
                  <a:lnTo>
                    <a:pt x="828" y="6"/>
                  </a:lnTo>
                  <a:lnTo>
                    <a:pt x="827" y="5"/>
                  </a:lnTo>
                  <a:lnTo>
                    <a:pt x="823" y="5"/>
                  </a:lnTo>
                  <a:lnTo>
                    <a:pt x="820" y="5"/>
                  </a:lnTo>
                  <a:lnTo>
                    <a:pt x="817" y="9"/>
                  </a:lnTo>
                  <a:lnTo>
                    <a:pt x="813" y="17"/>
                  </a:lnTo>
                  <a:lnTo>
                    <a:pt x="718" y="144"/>
                  </a:lnTo>
                  <a:lnTo>
                    <a:pt x="715" y="136"/>
                  </a:lnTo>
                  <a:lnTo>
                    <a:pt x="712" y="130"/>
                  </a:lnTo>
                  <a:lnTo>
                    <a:pt x="708" y="123"/>
                  </a:lnTo>
                  <a:lnTo>
                    <a:pt x="703" y="116"/>
                  </a:lnTo>
                  <a:lnTo>
                    <a:pt x="688" y="101"/>
                  </a:lnTo>
                  <a:lnTo>
                    <a:pt x="666" y="87"/>
                  </a:lnTo>
                  <a:lnTo>
                    <a:pt x="657" y="81"/>
                  </a:lnTo>
                  <a:lnTo>
                    <a:pt x="640" y="69"/>
                  </a:lnTo>
                  <a:lnTo>
                    <a:pt x="630" y="60"/>
                  </a:lnTo>
                  <a:lnTo>
                    <a:pt x="625" y="51"/>
                  </a:lnTo>
                  <a:lnTo>
                    <a:pt x="622" y="41"/>
                  </a:lnTo>
                  <a:lnTo>
                    <a:pt x="624" y="35"/>
                  </a:lnTo>
                  <a:lnTo>
                    <a:pt x="625" y="29"/>
                  </a:lnTo>
                  <a:lnTo>
                    <a:pt x="628" y="25"/>
                  </a:lnTo>
                  <a:lnTo>
                    <a:pt x="633" y="22"/>
                  </a:lnTo>
                  <a:lnTo>
                    <a:pt x="637" y="17"/>
                  </a:lnTo>
                  <a:lnTo>
                    <a:pt x="644" y="16"/>
                  </a:lnTo>
                  <a:lnTo>
                    <a:pt x="651" y="14"/>
                  </a:lnTo>
                  <a:lnTo>
                    <a:pt x="659" y="12"/>
                  </a:lnTo>
                  <a:lnTo>
                    <a:pt x="673" y="14"/>
                  </a:lnTo>
                  <a:lnTo>
                    <a:pt x="683" y="17"/>
                  </a:lnTo>
                  <a:lnTo>
                    <a:pt x="689" y="22"/>
                  </a:lnTo>
                  <a:lnTo>
                    <a:pt x="694" y="26"/>
                  </a:lnTo>
                  <a:lnTo>
                    <a:pt x="698" y="32"/>
                  </a:lnTo>
                  <a:lnTo>
                    <a:pt x="701" y="37"/>
                  </a:lnTo>
                  <a:lnTo>
                    <a:pt x="703" y="45"/>
                  </a:lnTo>
                  <a:lnTo>
                    <a:pt x="703" y="48"/>
                  </a:lnTo>
                  <a:lnTo>
                    <a:pt x="706" y="49"/>
                  </a:lnTo>
                  <a:lnTo>
                    <a:pt x="708" y="49"/>
                  </a:lnTo>
                  <a:lnTo>
                    <a:pt x="709" y="48"/>
                  </a:lnTo>
                  <a:lnTo>
                    <a:pt x="709" y="41"/>
                  </a:lnTo>
                  <a:lnTo>
                    <a:pt x="709" y="19"/>
                  </a:lnTo>
                  <a:lnTo>
                    <a:pt x="709" y="8"/>
                  </a:lnTo>
                  <a:lnTo>
                    <a:pt x="709" y="6"/>
                  </a:lnTo>
                  <a:lnTo>
                    <a:pt x="705" y="5"/>
                  </a:lnTo>
                  <a:lnTo>
                    <a:pt x="689" y="2"/>
                  </a:lnTo>
                  <a:lnTo>
                    <a:pt x="677" y="0"/>
                  </a:lnTo>
                  <a:lnTo>
                    <a:pt x="663" y="0"/>
                  </a:lnTo>
                  <a:lnTo>
                    <a:pt x="648" y="2"/>
                  </a:lnTo>
                  <a:lnTo>
                    <a:pt x="633" y="5"/>
                  </a:lnTo>
                  <a:lnTo>
                    <a:pt x="621" y="9"/>
                  </a:lnTo>
                  <a:lnTo>
                    <a:pt x="612" y="16"/>
                  </a:lnTo>
                  <a:lnTo>
                    <a:pt x="602" y="23"/>
                  </a:lnTo>
                  <a:lnTo>
                    <a:pt x="596" y="31"/>
                  </a:lnTo>
                  <a:lnTo>
                    <a:pt x="593" y="41"/>
                  </a:lnTo>
                  <a:lnTo>
                    <a:pt x="592" y="52"/>
                  </a:lnTo>
                  <a:lnTo>
                    <a:pt x="593" y="60"/>
                  </a:lnTo>
                  <a:lnTo>
                    <a:pt x="595" y="69"/>
                  </a:lnTo>
                  <a:lnTo>
                    <a:pt x="598" y="77"/>
                  </a:lnTo>
                  <a:lnTo>
                    <a:pt x="604" y="84"/>
                  </a:lnTo>
                  <a:lnTo>
                    <a:pt x="610" y="92"/>
                  </a:lnTo>
                  <a:lnTo>
                    <a:pt x="618" y="101"/>
                  </a:lnTo>
                  <a:lnTo>
                    <a:pt x="628" y="109"/>
                  </a:lnTo>
                  <a:lnTo>
                    <a:pt x="640" y="118"/>
                  </a:lnTo>
                  <a:lnTo>
                    <a:pt x="656" y="127"/>
                  </a:lnTo>
                  <a:lnTo>
                    <a:pt x="671" y="139"/>
                  </a:lnTo>
                  <a:lnTo>
                    <a:pt x="677" y="145"/>
                  </a:lnTo>
                  <a:lnTo>
                    <a:pt x="682" y="152"/>
                  </a:lnTo>
                  <a:lnTo>
                    <a:pt x="685" y="156"/>
                  </a:lnTo>
                  <a:lnTo>
                    <a:pt x="686" y="161"/>
                  </a:lnTo>
                  <a:lnTo>
                    <a:pt x="688" y="171"/>
                  </a:lnTo>
                  <a:lnTo>
                    <a:pt x="686" y="178"/>
                  </a:lnTo>
                  <a:lnTo>
                    <a:pt x="685" y="182"/>
                  </a:lnTo>
                  <a:lnTo>
                    <a:pt x="682" y="188"/>
                  </a:lnTo>
                  <a:lnTo>
                    <a:pt x="677" y="193"/>
                  </a:lnTo>
                  <a:lnTo>
                    <a:pt x="673" y="197"/>
                  </a:lnTo>
                  <a:lnTo>
                    <a:pt x="665" y="200"/>
                  </a:lnTo>
                  <a:lnTo>
                    <a:pt x="656" y="202"/>
                  </a:lnTo>
                  <a:lnTo>
                    <a:pt x="647" y="204"/>
                  </a:lnTo>
                  <a:lnTo>
                    <a:pt x="631" y="202"/>
                  </a:lnTo>
                  <a:lnTo>
                    <a:pt x="625" y="199"/>
                  </a:lnTo>
                  <a:lnTo>
                    <a:pt x="619" y="197"/>
                  </a:lnTo>
                  <a:lnTo>
                    <a:pt x="613" y="193"/>
                  </a:lnTo>
                  <a:lnTo>
                    <a:pt x="608" y="188"/>
                  </a:lnTo>
                  <a:lnTo>
                    <a:pt x="604" y="182"/>
                  </a:lnTo>
                  <a:lnTo>
                    <a:pt x="601" y="175"/>
                  </a:lnTo>
                  <a:lnTo>
                    <a:pt x="598" y="168"/>
                  </a:lnTo>
                  <a:lnTo>
                    <a:pt x="598" y="161"/>
                  </a:lnTo>
                  <a:lnTo>
                    <a:pt x="596" y="158"/>
                  </a:lnTo>
                  <a:lnTo>
                    <a:pt x="595" y="156"/>
                  </a:lnTo>
                  <a:lnTo>
                    <a:pt x="593" y="156"/>
                  </a:lnTo>
                  <a:lnTo>
                    <a:pt x="592" y="158"/>
                  </a:lnTo>
                  <a:lnTo>
                    <a:pt x="592" y="159"/>
                  </a:lnTo>
                  <a:lnTo>
                    <a:pt x="590" y="164"/>
                  </a:lnTo>
                  <a:lnTo>
                    <a:pt x="589" y="175"/>
                  </a:lnTo>
                  <a:lnTo>
                    <a:pt x="587" y="182"/>
                  </a:lnTo>
                  <a:lnTo>
                    <a:pt x="584" y="188"/>
                  </a:lnTo>
                  <a:lnTo>
                    <a:pt x="581" y="191"/>
                  </a:lnTo>
                  <a:lnTo>
                    <a:pt x="576" y="194"/>
                  </a:lnTo>
                  <a:lnTo>
                    <a:pt x="570" y="196"/>
                  </a:lnTo>
                  <a:lnTo>
                    <a:pt x="564" y="197"/>
                  </a:lnTo>
                  <a:lnTo>
                    <a:pt x="551" y="197"/>
                  </a:lnTo>
                  <a:lnTo>
                    <a:pt x="531" y="197"/>
                  </a:lnTo>
                  <a:lnTo>
                    <a:pt x="523" y="196"/>
                  </a:lnTo>
                  <a:lnTo>
                    <a:pt x="515" y="194"/>
                  </a:lnTo>
                  <a:lnTo>
                    <a:pt x="511" y="191"/>
                  </a:lnTo>
                  <a:lnTo>
                    <a:pt x="506" y="187"/>
                  </a:lnTo>
                  <a:lnTo>
                    <a:pt x="503" y="182"/>
                  </a:lnTo>
                  <a:lnTo>
                    <a:pt x="502" y="175"/>
                  </a:lnTo>
                  <a:lnTo>
                    <a:pt x="502" y="133"/>
                  </a:lnTo>
                  <a:lnTo>
                    <a:pt x="502" y="110"/>
                  </a:lnTo>
                  <a:lnTo>
                    <a:pt x="502" y="109"/>
                  </a:lnTo>
                  <a:lnTo>
                    <a:pt x="503" y="109"/>
                  </a:lnTo>
                  <a:lnTo>
                    <a:pt x="554" y="109"/>
                  </a:lnTo>
                  <a:lnTo>
                    <a:pt x="561" y="110"/>
                  </a:lnTo>
                  <a:lnTo>
                    <a:pt x="566" y="113"/>
                  </a:lnTo>
                  <a:lnTo>
                    <a:pt x="567" y="116"/>
                  </a:lnTo>
                  <a:lnTo>
                    <a:pt x="570" y="119"/>
                  </a:lnTo>
                  <a:lnTo>
                    <a:pt x="570" y="130"/>
                  </a:lnTo>
                  <a:lnTo>
                    <a:pt x="572" y="132"/>
                  </a:lnTo>
                  <a:lnTo>
                    <a:pt x="573" y="132"/>
                  </a:lnTo>
                  <a:lnTo>
                    <a:pt x="575" y="132"/>
                  </a:lnTo>
                  <a:lnTo>
                    <a:pt x="575" y="130"/>
                  </a:lnTo>
                  <a:lnTo>
                    <a:pt x="575" y="127"/>
                  </a:lnTo>
                  <a:lnTo>
                    <a:pt x="576" y="109"/>
                  </a:lnTo>
                  <a:lnTo>
                    <a:pt x="578" y="93"/>
                  </a:lnTo>
                  <a:lnTo>
                    <a:pt x="579" y="89"/>
                  </a:lnTo>
                  <a:lnTo>
                    <a:pt x="578" y="87"/>
                  </a:lnTo>
                  <a:lnTo>
                    <a:pt x="576" y="86"/>
                  </a:lnTo>
                  <a:lnTo>
                    <a:pt x="575" y="87"/>
                  </a:lnTo>
                  <a:lnTo>
                    <a:pt x="572" y="90"/>
                  </a:lnTo>
                  <a:lnTo>
                    <a:pt x="567" y="92"/>
                  </a:lnTo>
                  <a:lnTo>
                    <a:pt x="560" y="93"/>
                  </a:lnTo>
                  <a:lnTo>
                    <a:pt x="503" y="95"/>
                  </a:lnTo>
                  <a:lnTo>
                    <a:pt x="502" y="93"/>
                  </a:lnTo>
                  <a:lnTo>
                    <a:pt x="502" y="92"/>
                  </a:lnTo>
                  <a:lnTo>
                    <a:pt x="502" y="22"/>
                  </a:lnTo>
                  <a:lnTo>
                    <a:pt x="502" y="20"/>
                  </a:lnTo>
                  <a:lnTo>
                    <a:pt x="503" y="20"/>
                  </a:lnTo>
                  <a:lnTo>
                    <a:pt x="555" y="20"/>
                  </a:lnTo>
                  <a:lnTo>
                    <a:pt x="563" y="22"/>
                  </a:lnTo>
                  <a:lnTo>
                    <a:pt x="569" y="25"/>
                  </a:lnTo>
                  <a:lnTo>
                    <a:pt x="572" y="26"/>
                  </a:lnTo>
                  <a:lnTo>
                    <a:pt x="573" y="31"/>
                  </a:lnTo>
                  <a:lnTo>
                    <a:pt x="575" y="35"/>
                  </a:lnTo>
                  <a:lnTo>
                    <a:pt x="575" y="40"/>
                  </a:lnTo>
                  <a:lnTo>
                    <a:pt x="575" y="43"/>
                  </a:lnTo>
                  <a:lnTo>
                    <a:pt x="576" y="45"/>
                  </a:lnTo>
                  <a:lnTo>
                    <a:pt x="579" y="43"/>
                  </a:lnTo>
                  <a:lnTo>
                    <a:pt x="579" y="41"/>
                  </a:lnTo>
                  <a:lnTo>
                    <a:pt x="581" y="23"/>
                  </a:lnTo>
                  <a:lnTo>
                    <a:pt x="583" y="9"/>
                  </a:lnTo>
                  <a:lnTo>
                    <a:pt x="583" y="5"/>
                  </a:lnTo>
                  <a:lnTo>
                    <a:pt x="583" y="3"/>
                  </a:lnTo>
                  <a:lnTo>
                    <a:pt x="581" y="3"/>
                  </a:lnTo>
                  <a:lnTo>
                    <a:pt x="578" y="3"/>
                  </a:lnTo>
                  <a:lnTo>
                    <a:pt x="566" y="5"/>
                  </a:lnTo>
                  <a:lnTo>
                    <a:pt x="485" y="6"/>
                  </a:lnTo>
                  <a:lnTo>
                    <a:pt x="468" y="5"/>
                  </a:lnTo>
                  <a:lnTo>
                    <a:pt x="450" y="5"/>
                  </a:lnTo>
                  <a:lnTo>
                    <a:pt x="450" y="3"/>
                  </a:lnTo>
                  <a:lnTo>
                    <a:pt x="448" y="3"/>
                  </a:lnTo>
                  <a:lnTo>
                    <a:pt x="441" y="5"/>
                  </a:lnTo>
                  <a:lnTo>
                    <a:pt x="433" y="5"/>
                  </a:lnTo>
                  <a:lnTo>
                    <a:pt x="422" y="6"/>
                  </a:lnTo>
                  <a:lnTo>
                    <a:pt x="329" y="6"/>
                  </a:lnTo>
                  <a:lnTo>
                    <a:pt x="303" y="5"/>
                  </a:lnTo>
                  <a:lnTo>
                    <a:pt x="296" y="3"/>
                  </a:lnTo>
                  <a:lnTo>
                    <a:pt x="291" y="2"/>
                  </a:lnTo>
                  <a:lnTo>
                    <a:pt x="290" y="3"/>
                  </a:lnTo>
                  <a:lnTo>
                    <a:pt x="288" y="5"/>
                  </a:lnTo>
                  <a:lnTo>
                    <a:pt x="285" y="5"/>
                  </a:lnTo>
                  <a:lnTo>
                    <a:pt x="274" y="6"/>
                  </a:lnTo>
                  <a:lnTo>
                    <a:pt x="261" y="6"/>
                  </a:lnTo>
                  <a:lnTo>
                    <a:pt x="233" y="5"/>
                  </a:lnTo>
                  <a:lnTo>
                    <a:pt x="229" y="6"/>
                  </a:lnTo>
                  <a:lnTo>
                    <a:pt x="227" y="6"/>
                  </a:lnTo>
                  <a:lnTo>
                    <a:pt x="226" y="8"/>
                  </a:lnTo>
                  <a:lnTo>
                    <a:pt x="227" y="9"/>
                  </a:lnTo>
                  <a:lnTo>
                    <a:pt x="230" y="11"/>
                  </a:lnTo>
                  <a:lnTo>
                    <a:pt x="236" y="11"/>
                  </a:lnTo>
                  <a:lnTo>
                    <a:pt x="242" y="12"/>
                  </a:lnTo>
                  <a:lnTo>
                    <a:pt x="247" y="14"/>
                  </a:lnTo>
                  <a:lnTo>
                    <a:pt x="249" y="19"/>
                  </a:lnTo>
                  <a:lnTo>
                    <a:pt x="250" y="23"/>
                  </a:lnTo>
                  <a:lnTo>
                    <a:pt x="252" y="32"/>
                  </a:lnTo>
                  <a:lnTo>
                    <a:pt x="252" y="142"/>
                  </a:lnTo>
                  <a:lnTo>
                    <a:pt x="188" y="71"/>
                  </a:lnTo>
                  <a:lnTo>
                    <a:pt x="125" y="2"/>
                  </a:lnTo>
                  <a:lnTo>
                    <a:pt x="122" y="0"/>
                  </a:lnTo>
                  <a:lnTo>
                    <a:pt x="119" y="0"/>
                  </a:lnTo>
                  <a:lnTo>
                    <a:pt x="117" y="3"/>
                  </a:lnTo>
                  <a:lnTo>
                    <a:pt x="116" y="6"/>
                  </a:lnTo>
                  <a:lnTo>
                    <a:pt x="113" y="77"/>
                  </a:lnTo>
                  <a:lnTo>
                    <a:pt x="110" y="171"/>
                  </a:lnTo>
                  <a:lnTo>
                    <a:pt x="110" y="185"/>
                  </a:lnTo>
                  <a:lnTo>
                    <a:pt x="107" y="194"/>
                  </a:lnTo>
                  <a:lnTo>
                    <a:pt x="104" y="200"/>
                  </a:lnTo>
                  <a:lnTo>
                    <a:pt x="99" y="204"/>
                  </a:lnTo>
                  <a:lnTo>
                    <a:pt x="93" y="205"/>
                  </a:lnTo>
                  <a:lnTo>
                    <a:pt x="88" y="207"/>
                  </a:lnTo>
                  <a:lnTo>
                    <a:pt x="81" y="207"/>
                  </a:lnTo>
                  <a:lnTo>
                    <a:pt x="70" y="205"/>
                  </a:lnTo>
                  <a:lnTo>
                    <a:pt x="66" y="204"/>
                  </a:lnTo>
                  <a:lnTo>
                    <a:pt x="63" y="200"/>
                  </a:lnTo>
                  <a:lnTo>
                    <a:pt x="59" y="196"/>
                  </a:lnTo>
                  <a:lnTo>
                    <a:pt x="58" y="191"/>
                  </a:lnTo>
                  <a:lnTo>
                    <a:pt x="58" y="167"/>
                  </a:lnTo>
                  <a:lnTo>
                    <a:pt x="56" y="132"/>
                  </a:lnTo>
                  <a:lnTo>
                    <a:pt x="56" y="84"/>
                  </a:lnTo>
                  <a:lnTo>
                    <a:pt x="58" y="26"/>
                  </a:lnTo>
                  <a:lnTo>
                    <a:pt x="58" y="20"/>
                  </a:lnTo>
                  <a:lnTo>
                    <a:pt x="59" y="16"/>
                  </a:lnTo>
                  <a:lnTo>
                    <a:pt x="63" y="12"/>
                  </a:lnTo>
                  <a:lnTo>
                    <a:pt x="67" y="11"/>
                  </a:lnTo>
                  <a:lnTo>
                    <a:pt x="76" y="11"/>
                  </a:lnTo>
                  <a:lnTo>
                    <a:pt x="79" y="9"/>
                  </a:lnTo>
                  <a:lnTo>
                    <a:pt x="81" y="8"/>
                  </a:lnTo>
                  <a:lnTo>
                    <a:pt x="79" y="6"/>
                  </a:lnTo>
                  <a:lnTo>
                    <a:pt x="75" y="5"/>
                  </a:lnTo>
                  <a:lnTo>
                    <a:pt x="41" y="6"/>
                  </a:lnTo>
                  <a:lnTo>
                    <a:pt x="6" y="5"/>
                  </a:lnTo>
                  <a:lnTo>
                    <a:pt x="2" y="6"/>
                  </a:lnTo>
                  <a:lnTo>
                    <a:pt x="0" y="8"/>
                  </a:lnTo>
                  <a:lnTo>
                    <a:pt x="2" y="9"/>
                  </a:lnTo>
                  <a:lnTo>
                    <a:pt x="5" y="11"/>
                  </a:lnTo>
                  <a:lnTo>
                    <a:pt x="14" y="11"/>
                  </a:lnTo>
                  <a:lnTo>
                    <a:pt x="18" y="12"/>
                  </a:lnTo>
                  <a:lnTo>
                    <a:pt x="21" y="16"/>
                  </a:lnTo>
                  <a:lnTo>
                    <a:pt x="23" y="20"/>
                  </a:lnTo>
                  <a:lnTo>
                    <a:pt x="23" y="26"/>
                  </a:lnTo>
                  <a:lnTo>
                    <a:pt x="24" y="84"/>
                  </a:lnTo>
                  <a:lnTo>
                    <a:pt x="24" y="132"/>
                  </a:lnTo>
                  <a:lnTo>
                    <a:pt x="23" y="167"/>
                  </a:lnTo>
                  <a:lnTo>
                    <a:pt x="23" y="191"/>
                  </a:lnTo>
                  <a:lnTo>
                    <a:pt x="21" y="196"/>
                  </a:lnTo>
                  <a:lnTo>
                    <a:pt x="20" y="200"/>
                  </a:lnTo>
                  <a:lnTo>
                    <a:pt x="18" y="204"/>
                  </a:lnTo>
                  <a:lnTo>
                    <a:pt x="15" y="205"/>
                  </a:lnTo>
                  <a:lnTo>
                    <a:pt x="5" y="207"/>
                  </a:lnTo>
                  <a:lnTo>
                    <a:pt x="2" y="207"/>
                  </a:lnTo>
                  <a:lnTo>
                    <a:pt x="0" y="208"/>
                  </a:lnTo>
                  <a:lnTo>
                    <a:pt x="2" y="210"/>
                  </a:lnTo>
                  <a:lnTo>
                    <a:pt x="6" y="211"/>
                  </a:lnTo>
                  <a:lnTo>
                    <a:pt x="40" y="210"/>
                  </a:lnTo>
                  <a:lnTo>
                    <a:pt x="88" y="211"/>
                  </a:lnTo>
                  <a:lnTo>
                    <a:pt x="119" y="211"/>
                  </a:lnTo>
                  <a:lnTo>
                    <a:pt x="152" y="211"/>
                  </a:lnTo>
                  <a:lnTo>
                    <a:pt x="157" y="211"/>
                  </a:lnTo>
                  <a:lnTo>
                    <a:pt x="159" y="210"/>
                  </a:lnTo>
                  <a:lnTo>
                    <a:pt x="159" y="208"/>
                  </a:lnTo>
                  <a:lnTo>
                    <a:pt x="159" y="207"/>
                  </a:lnTo>
                  <a:lnTo>
                    <a:pt x="154" y="207"/>
                  </a:lnTo>
                  <a:lnTo>
                    <a:pt x="148" y="207"/>
                  </a:lnTo>
                  <a:lnTo>
                    <a:pt x="140" y="205"/>
                  </a:lnTo>
                  <a:lnTo>
                    <a:pt x="137" y="202"/>
                  </a:lnTo>
                  <a:lnTo>
                    <a:pt x="134" y="197"/>
                  </a:lnTo>
                  <a:lnTo>
                    <a:pt x="133" y="188"/>
                  </a:lnTo>
                  <a:lnTo>
                    <a:pt x="131" y="175"/>
                  </a:lnTo>
                  <a:lnTo>
                    <a:pt x="130" y="121"/>
                  </a:lnTo>
                  <a:lnTo>
                    <a:pt x="130" y="67"/>
                  </a:lnTo>
                  <a:lnTo>
                    <a:pt x="256" y="208"/>
                  </a:lnTo>
                  <a:lnTo>
                    <a:pt x="261" y="211"/>
                  </a:lnTo>
                  <a:lnTo>
                    <a:pt x="265" y="214"/>
                  </a:lnTo>
                  <a:lnTo>
                    <a:pt x="267" y="213"/>
                  </a:lnTo>
                  <a:lnTo>
                    <a:pt x="267" y="211"/>
                  </a:lnTo>
                  <a:lnTo>
                    <a:pt x="268" y="205"/>
                  </a:lnTo>
                  <a:lnTo>
                    <a:pt x="270" y="34"/>
                  </a:lnTo>
                  <a:lnTo>
                    <a:pt x="271" y="28"/>
                  </a:lnTo>
                  <a:lnTo>
                    <a:pt x="271" y="22"/>
                  </a:lnTo>
                  <a:lnTo>
                    <a:pt x="273" y="17"/>
                  </a:lnTo>
                  <a:lnTo>
                    <a:pt x="276" y="14"/>
                  </a:lnTo>
                  <a:lnTo>
                    <a:pt x="279" y="12"/>
                  </a:lnTo>
                  <a:lnTo>
                    <a:pt x="284" y="11"/>
                  </a:lnTo>
                  <a:lnTo>
                    <a:pt x="288" y="11"/>
                  </a:lnTo>
                  <a:lnTo>
                    <a:pt x="288" y="37"/>
                  </a:lnTo>
                  <a:lnTo>
                    <a:pt x="288" y="41"/>
                  </a:lnTo>
                  <a:lnTo>
                    <a:pt x="290" y="41"/>
                  </a:lnTo>
                  <a:lnTo>
                    <a:pt x="293" y="41"/>
                  </a:lnTo>
                  <a:lnTo>
                    <a:pt x="293" y="38"/>
                  </a:lnTo>
                  <a:lnTo>
                    <a:pt x="294" y="34"/>
                  </a:lnTo>
                  <a:lnTo>
                    <a:pt x="297" y="29"/>
                  </a:lnTo>
                  <a:lnTo>
                    <a:pt x="302" y="25"/>
                  </a:lnTo>
                  <a:lnTo>
                    <a:pt x="307" y="23"/>
                  </a:lnTo>
                  <a:lnTo>
                    <a:pt x="314" y="22"/>
                  </a:lnTo>
                  <a:lnTo>
                    <a:pt x="323" y="22"/>
                  </a:lnTo>
                  <a:lnTo>
                    <a:pt x="351" y="20"/>
                  </a:lnTo>
                  <a:lnTo>
                    <a:pt x="351" y="132"/>
                  </a:lnTo>
                  <a:lnTo>
                    <a:pt x="351" y="167"/>
                  </a:lnTo>
                  <a:lnTo>
                    <a:pt x="349" y="190"/>
                  </a:lnTo>
                  <a:lnTo>
                    <a:pt x="349" y="196"/>
                  </a:lnTo>
                  <a:lnTo>
                    <a:pt x="346" y="200"/>
                  </a:lnTo>
                  <a:lnTo>
                    <a:pt x="345" y="204"/>
                  </a:lnTo>
                  <a:lnTo>
                    <a:pt x="340" y="205"/>
                  </a:lnTo>
                  <a:lnTo>
                    <a:pt x="325" y="207"/>
                  </a:lnTo>
                  <a:lnTo>
                    <a:pt x="322" y="207"/>
                  </a:lnTo>
                  <a:lnTo>
                    <a:pt x="320" y="208"/>
                  </a:lnTo>
                  <a:lnTo>
                    <a:pt x="322" y="211"/>
                  </a:lnTo>
                  <a:lnTo>
                    <a:pt x="326" y="211"/>
                  </a:lnTo>
                  <a:lnTo>
                    <a:pt x="368" y="210"/>
                  </a:lnTo>
                  <a:lnTo>
                    <a:pt x="410" y="211"/>
                  </a:lnTo>
                  <a:lnTo>
                    <a:pt x="413" y="211"/>
                  </a:lnTo>
                  <a:lnTo>
                    <a:pt x="415" y="208"/>
                  </a:lnTo>
                  <a:lnTo>
                    <a:pt x="415" y="207"/>
                  </a:lnTo>
                  <a:lnTo>
                    <a:pt x="410" y="207"/>
                  </a:lnTo>
                  <a:lnTo>
                    <a:pt x="396" y="205"/>
                  </a:lnTo>
                  <a:lnTo>
                    <a:pt x="392" y="204"/>
                  </a:lnTo>
                  <a:lnTo>
                    <a:pt x="389" y="200"/>
                  </a:lnTo>
                  <a:lnTo>
                    <a:pt x="387" y="196"/>
                  </a:lnTo>
                  <a:lnTo>
                    <a:pt x="386" y="190"/>
                  </a:lnTo>
                  <a:lnTo>
                    <a:pt x="386" y="167"/>
                  </a:lnTo>
                  <a:lnTo>
                    <a:pt x="384" y="132"/>
                  </a:lnTo>
                  <a:lnTo>
                    <a:pt x="384" y="20"/>
                  </a:lnTo>
                  <a:lnTo>
                    <a:pt x="412" y="22"/>
                  </a:lnTo>
                  <a:lnTo>
                    <a:pt x="427" y="23"/>
                  </a:lnTo>
                  <a:lnTo>
                    <a:pt x="438" y="26"/>
                  </a:lnTo>
                  <a:lnTo>
                    <a:pt x="442" y="31"/>
                  </a:lnTo>
                  <a:lnTo>
                    <a:pt x="445" y="37"/>
                  </a:lnTo>
                  <a:lnTo>
                    <a:pt x="445" y="40"/>
                  </a:lnTo>
                  <a:lnTo>
                    <a:pt x="445" y="43"/>
                  </a:lnTo>
                  <a:lnTo>
                    <a:pt x="448" y="45"/>
                  </a:lnTo>
                  <a:lnTo>
                    <a:pt x="450" y="43"/>
                  </a:lnTo>
                  <a:lnTo>
                    <a:pt x="450" y="40"/>
                  </a:lnTo>
                  <a:lnTo>
                    <a:pt x="450" y="9"/>
                  </a:lnTo>
                  <a:lnTo>
                    <a:pt x="456" y="11"/>
                  </a:lnTo>
                  <a:lnTo>
                    <a:pt x="461" y="12"/>
                  </a:lnTo>
                  <a:lnTo>
                    <a:pt x="464" y="16"/>
                  </a:lnTo>
                  <a:lnTo>
                    <a:pt x="467" y="20"/>
                  </a:lnTo>
                  <a:lnTo>
                    <a:pt x="467" y="26"/>
                  </a:lnTo>
                  <a:lnTo>
                    <a:pt x="468" y="84"/>
                  </a:lnTo>
                  <a:lnTo>
                    <a:pt x="468" y="133"/>
                  </a:lnTo>
                  <a:lnTo>
                    <a:pt x="467" y="167"/>
                  </a:lnTo>
                  <a:lnTo>
                    <a:pt x="467" y="191"/>
                  </a:lnTo>
                  <a:lnTo>
                    <a:pt x="464" y="200"/>
                  </a:lnTo>
                  <a:lnTo>
                    <a:pt x="462" y="204"/>
                  </a:lnTo>
                  <a:lnTo>
                    <a:pt x="459" y="207"/>
                  </a:lnTo>
                  <a:lnTo>
                    <a:pt x="448" y="207"/>
                  </a:lnTo>
                  <a:lnTo>
                    <a:pt x="445" y="208"/>
                  </a:lnTo>
                  <a:lnTo>
                    <a:pt x="444" y="210"/>
                  </a:lnTo>
                  <a:lnTo>
                    <a:pt x="445" y="211"/>
                  </a:lnTo>
                  <a:lnTo>
                    <a:pt x="450" y="213"/>
                  </a:lnTo>
                  <a:lnTo>
                    <a:pt x="468" y="211"/>
                  </a:lnTo>
                  <a:lnTo>
                    <a:pt x="483" y="211"/>
                  </a:lnTo>
                  <a:lnTo>
                    <a:pt x="512" y="213"/>
                  </a:lnTo>
                  <a:lnTo>
                    <a:pt x="575" y="213"/>
                  </a:lnTo>
                  <a:lnTo>
                    <a:pt x="583" y="213"/>
                  </a:lnTo>
                  <a:lnTo>
                    <a:pt x="586" y="211"/>
                  </a:lnTo>
                  <a:lnTo>
                    <a:pt x="589" y="210"/>
                  </a:lnTo>
                  <a:lnTo>
                    <a:pt x="590" y="205"/>
                  </a:lnTo>
                  <a:lnTo>
                    <a:pt x="592" y="207"/>
                  </a:lnTo>
                  <a:lnTo>
                    <a:pt x="596" y="210"/>
                  </a:lnTo>
                  <a:lnTo>
                    <a:pt x="607" y="213"/>
                  </a:lnTo>
                  <a:lnTo>
                    <a:pt x="618" y="214"/>
                  </a:lnTo>
                  <a:lnTo>
                    <a:pt x="630" y="216"/>
                  </a:lnTo>
                  <a:lnTo>
                    <a:pt x="642" y="216"/>
                  </a:lnTo>
                  <a:lnTo>
                    <a:pt x="660" y="216"/>
                  </a:lnTo>
                  <a:lnTo>
                    <a:pt x="680" y="214"/>
                  </a:lnTo>
                  <a:lnTo>
                    <a:pt x="709" y="214"/>
                  </a:lnTo>
                  <a:lnTo>
                    <a:pt x="712" y="214"/>
                  </a:lnTo>
                  <a:lnTo>
                    <a:pt x="714" y="214"/>
                  </a:lnTo>
                  <a:lnTo>
                    <a:pt x="714" y="213"/>
                  </a:lnTo>
                  <a:lnTo>
                    <a:pt x="714" y="211"/>
                  </a:lnTo>
                  <a:lnTo>
                    <a:pt x="711" y="211"/>
                  </a:lnTo>
                  <a:lnTo>
                    <a:pt x="706" y="211"/>
                  </a:lnTo>
                  <a:lnTo>
                    <a:pt x="701" y="210"/>
                  </a:lnTo>
                  <a:lnTo>
                    <a:pt x="700" y="208"/>
                  </a:lnTo>
                  <a:lnTo>
                    <a:pt x="700" y="205"/>
                  </a:lnTo>
                  <a:lnTo>
                    <a:pt x="703" y="202"/>
                  </a:lnTo>
                  <a:lnTo>
                    <a:pt x="741" y="147"/>
                  </a:lnTo>
                  <a:lnTo>
                    <a:pt x="743" y="145"/>
                  </a:lnTo>
                  <a:lnTo>
                    <a:pt x="744" y="145"/>
                  </a:lnTo>
                  <a:lnTo>
                    <a:pt x="799" y="144"/>
                  </a:lnTo>
                  <a:lnTo>
                    <a:pt x="801" y="145"/>
                  </a:lnTo>
                  <a:lnTo>
                    <a:pt x="801" y="147"/>
                  </a:lnTo>
                  <a:lnTo>
                    <a:pt x="802" y="204"/>
                  </a:lnTo>
                  <a:lnTo>
                    <a:pt x="802" y="205"/>
                  </a:lnTo>
                  <a:lnTo>
                    <a:pt x="801" y="207"/>
                  </a:lnTo>
                  <a:lnTo>
                    <a:pt x="798" y="210"/>
                  </a:lnTo>
                  <a:lnTo>
                    <a:pt x="795" y="210"/>
                  </a:lnTo>
                  <a:lnTo>
                    <a:pt x="793" y="213"/>
                  </a:lnTo>
                  <a:lnTo>
                    <a:pt x="795" y="214"/>
                  </a:lnTo>
                  <a:lnTo>
                    <a:pt x="796" y="214"/>
                  </a:lnTo>
                  <a:lnTo>
                    <a:pt x="801" y="214"/>
                  </a:lnTo>
                  <a:lnTo>
                    <a:pt x="830" y="214"/>
                  </a:lnTo>
                  <a:lnTo>
                    <a:pt x="854" y="216"/>
                  </a:lnTo>
                  <a:lnTo>
                    <a:pt x="865" y="214"/>
                  </a:lnTo>
                  <a:lnTo>
                    <a:pt x="868" y="213"/>
                  </a:lnTo>
                  <a:lnTo>
                    <a:pt x="869" y="211"/>
                  </a:lnTo>
                  <a:lnTo>
                    <a:pt x="868" y="210"/>
                  </a:lnTo>
                  <a:lnTo>
                    <a:pt x="866" y="210"/>
                  </a:lnTo>
                  <a:close/>
                  <a:moveTo>
                    <a:pt x="798" y="132"/>
                  </a:moveTo>
                  <a:lnTo>
                    <a:pt x="753" y="132"/>
                  </a:lnTo>
                  <a:lnTo>
                    <a:pt x="753" y="130"/>
                  </a:lnTo>
                  <a:lnTo>
                    <a:pt x="753" y="129"/>
                  </a:lnTo>
                  <a:lnTo>
                    <a:pt x="795" y="69"/>
                  </a:lnTo>
                  <a:lnTo>
                    <a:pt x="796" y="69"/>
                  </a:lnTo>
                  <a:lnTo>
                    <a:pt x="799" y="130"/>
                  </a:lnTo>
                  <a:lnTo>
                    <a:pt x="799" y="132"/>
                  </a:lnTo>
                  <a:lnTo>
                    <a:pt x="798"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3" name="Freeform 12">
              <a:extLst>
                <a:ext uri="{FF2B5EF4-FFF2-40B4-BE49-F238E27FC236}">
                  <a16:creationId xmlns:a16="http://schemas.microsoft.com/office/drawing/2014/main" id="{46159415-77A2-4CD1-AE84-8088FC92CC00}"/>
                </a:ext>
              </a:extLst>
            </p:cNvPr>
            <p:cNvSpPr>
              <a:spLocks/>
            </p:cNvSpPr>
            <p:nvPr userDrawn="1"/>
          </p:nvSpPr>
          <p:spPr bwMode="auto">
            <a:xfrm>
              <a:off x="4660" y="4063"/>
              <a:ext cx="114" cy="5"/>
            </a:xfrm>
            <a:custGeom>
              <a:avLst/>
              <a:gdLst>
                <a:gd name="T0" fmla="*/ 114 w 232"/>
                <a:gd name="T1" fmla="*/ 2 h 11"/>
                <a:gd name="T2" fmla="*/ 114 w 232"/>
                <a:gd name="T3" fmla="*/ 2 h 11"/>
                <a:gd name="T4" fmla="*/ 112 w 232"/>
                <a:gd name="T5" fmla="*/ 1 h 11"/>
                <a:gd name="T6" fmla="*/ 110 w 232"/>
                <a:gd name="T7" fmla="*/ 1 h 11"/>
                <a:gd name="T8" fmla="*/ 93 w 232"/>
                <a:gd name="T9" fmla="*/ 1 h 11"/>
                <a:gd name="T10" fmla="*/ 93 w 232"/>
                <a:gd name="T11" fmla="*/ 1 h 11"/>
                <a:gd name="T12" fmla="*/ 85 w 232"/>
                <a:gd name="T13" fmla="*/ 1 h 11"/>
                <a:gd name="T14" fmla="*/ 60 w 232"/>
                <a:gd name="T15" fmla="*/ 0 h 11"/>
                <a:gd name="T16" fmla="*/ 43 w 232"/>
                <a:gd name="T17" fmla="*/ 0 h 11"/>
                <a:gd name="T18" fmla="*/ 29 w 232"/>
                <a:gd name="T19" fmla="*/ 1 h 11"/>
                <a:gd name="T20" fmla="*/ 7 w 232"/>
                <a:gd name="T21" fmla="*/ 1 h 11"/>
                <a:gd name="T22" fmla="*/ 1 w 232"/>
                <a:gd name="T23" fmla="*/ 1 h 11"/>
                <a:gd name="T24" fmla="*/ 0 w 232"/>
                <a:gd name="T25" fmla="*/ 2 h 11"/>
                <a:gd name="T26" fmla="*/ 0 w 232"/>
                <a:gd name="T27" fmla="*/ 3 h 11"/>
                <a:gd name="T28" fmla="*/ 1 w 232"/>
                <a:gd name="T29" fmla="*/ 4 h 11"/>
                <a:gd name="T30" fmla="*/ 13 w 232"/>
                <a:gd name="T31" fmla="*/ 4 h 11"/>
                <a:gd name="T32" fmla="*/ 20 w 232"/>
                <a:gd name="T33" fmla="*/ 4 h 11"/>
                <a:gd name="T34" fmla="*/ 24 w 232"/>
                <a:gd name="T35" fmla="*/ 4 h 11"/>
                <a:gd name="T36" fmla="*/ 31 w 232"/>
                <a:gd name="T37" fmla="*/ 4 h 11"/>
                <a:gd name="T38" fmla="*/ 40 w 232"/>
                <a:gd name="T39" fmla="*/ 3 h 11"/>
                <a:gd name="T40" fmla="*/ 40 w 232"/>
                <a:gd name="T41" fmla="*/ 3 h 11"/>
                <a:gd name="T42" fmla="*/ 51 w 232"/>
                <a:gd name="T43" fmla="*/ 3 h 11"/>
                <a:gd name="T44" fmla="*/ 53 w 232"/>
                <a:gd name="T45" fmla="*/ 3 h 11"/>
                <a:gd name="T46" fmla="*/ 53 w 232"/>
                <a:gd name="T47" fmla="*/ 3 h 11"/>
                <a:gd name="T48" fmla="*/ 54 w 232"/>
                <a:gd name="T49" fmla="*/ 3 h 11"/>
                <a:gd name="T50" fmla="*/ 57 w 232"/>
                <a:gd name="T51" fmla="*/ 3 h 11"/>
                <a:gd name="T52" fmla="*/ 59 w 232"/>
                <a:gd name="T53" fmla="*/ 3 h 11"/>
                <a:gd name="T54" fmla="*/ 60 w 232"/>
                <a:gd name="T55" fmla="*/ 3 h 11"/>
                <a:gd name="T56" fmla="*/ 62 w 232"/>
                <a:gd name="T57" fmla="*/ 3 h 11"/>
                <a:gd name="T58" fmla="*/ 62 w 232"/>
                <a:gd name="T59" fmla="*/ 3 h 11"/>
                <a:gd name="T60" fmla="*/ 63 w 232"/>
                <a:gd name="T61" fmla="*/ 4 h 11"/>
                <a:gd name="T62" fmla="*/ 74 w 232"/>
                <a:gd name="T63" fmla="*/ 4 h 11"/>
                <a:gd name="T64" fmla="*/ 87 w 232"/>
                <a:gd name="T65" fmla="*/ 5 h 11"/>
                <a:gd name="T66" fmla="*/ 91 w 232"/>
                <a:gd name="T67" fmla="*/ 5 h 11"/>
                <a:gd name="T68" fmla="*/ 91 w 232"/>
                <a:gd name="T69" fmla="*/ 5 h 11"/>
                <a:gd name="T70" fmla="*/ 91 w 232"/>
                <a:gd name="T71" fmla="*/ 5 h 11"/>
                <a:gd name="T72" fmla="*/ 103 w 232"/>
                <a:gd name="T73" fmla="*/ 5 h 11"/>
                <a:gd name="T74" fmla="*/ 103 w 232"/>
                <a:gd name="T75" fmla="*/ 5 h 11"/>
                <a:gd name="T76" fmla="*/ 112 w 232"/>
                <a:gd name="T77" fmla="*/ 5 h 11"/>
                <a:gd name="T78" fmla="*/ 112 w 232"/>
                <a:gd name="T79" fmla="*/ 5 h 11"/>
                <a:gd name="T80" fmla="*/ 114 w 232"/>
                <a:gd name="T81" fmla="*/ 4 h 11"/>
                <a:gd name="T82" fmla="*/ 114 w 232"/>
                <a:gd name="T83" fmla="*/ 4 h 11"/>
                <a:gd name="T84" fmla="*/ 114 w 232"/>
                <a:gd name="T85" fmla="*/ 4 h 11"/>
                <a:gd name="T86" fmla="*/ 114 w 232"/>
                <a:gd name="T87" fmla="*/ 2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2" h="11">
                  <a:moveTo>
                    <a:pt x="232" y="4"/>
                  </a:moveTo>
                  <a:lnTo>
                    <a:pt x="232" y="4"/>
                  </a:lnTo>
                  <a:lnTo>
                    <a:pt x="227" y="2"/>
                  </a:lnTo>
                  <a:lnTo>
                    <a:pt x="224" y="2"/>
                  </a:lnTo>
                  <a:lnTo>
                    <a:pt x="207" y="2"/>
                  </a:lnTo>
                  <a:lnTo>
                    <a:pt x="190" y="2"/>
                  </a:lnTo>
                  <a:lnTo>
                    <a:pt x="172" y="2"/>
                  </a:lnTo>
                  <a:lnTo>
                    <a:pt x="123" y="0"/>
                  </a:lnTo>
                  <a:lnTo>
                    <a:pt x="87" y="0"/>
                  </a:lnTo>
                  <a:lnTo>
                    <a:pt x="59" y="2"/>
                  </a:lnTo>
                  <a:lnTo>
                    <a:pt x="15" y="2"/>
                  </a:lnTo>
                  <a:lnTo>
                    <a:pt x="3" y="2"/>
                  </a:lnTo>
                  <a:lnTo>
                    <a:pt x="1" y="4"/>
                  </a:lnTo>
                  <a:lnTo>
                    <a:pt x="0" y="7"/>
                  </a:lnTo>
                  <a:lnTo>
                    <a:pt x="0" y="8"/>
                  </a:lnTo>
                  <a:lnTo>
                    <a:pt x="3" y="8"/>
                  </a:lnTo>
                  <a:lnTo>
                    <a:pt x="26" y="8"/>
                  </a:lnTo>
                  <a:lnTo>
                    <a:pt x="41" y="8"/>
                  </a:lnTo>
                  <a:lnTo>
                    <a:pt x="49" y="8"/>
                  </a:lnTo>
                  <a:lnTo>
                    <a:pt x="64" y="8"/>
                  </a:lnTo>
                  <a:lnTo>
                    <a:pt x="81" y="7"/>
                  </a:lnTo>
                  <a:lnTo>
                    <a:pt x="82" y="7"/>
                  </a:lnTo>
                  <a:lnTo>
                    <a:pt x="103" y="7"/>
                  </a:lnTo>
                  <a:lnTo>
                    <a:pt x="108" y="7"/>
                  </a:lnTo>
                  <a:lnTo>
                    <a:pt x="110" y="7"/>
                  </a:lnTo>
                  <a:lnTo>
                    <a:pt x="116" y="7"/>
                  </a:lnTo>
                  <a:lnTo>
                    <a:pt x="120" y="7"/>
                  </a:lnTo>
                  <a:lnTo>
                    <a:pt x="122" y="7"/>
                  </a:lnTo>
                  <a:lnTo>
                    <a:pt x="126" y="7"/>
                  </a:lnTo>
                  <a:lnTo>
                    <a:pt x="128" y="8"/>
                  </a:lnTo>
                  <a:lnTo>
                    <a:pt x="151" y="8"/>
                  </a:lnTo>
                  <a:lnTo>
                    <a:pt x="177" y="10"/>
                  </a:lnTo>
                  <a:lnTo>
                    <a:pt x="186" y="10"/>
                  </a:lnTo>
                  <a:lnTo>
                    <a:pt x="198" y="10"/>
                  </a:lnTo>
                  <a:lnTo>
                    <a:pt x="210" y="11"/>
                  </a:lnTo>
                  <a:lnTo>
                    <a:pt x="228" y="11"/>
                  </a:lnTo>
                  <a:lnTo>
                    <a:pt x="232" y="8"/>
                  </a:lnTo>
                  <a:lnTo>
                    <a:pt x="232" y="7"/>
                  </a:lnTo>
                  <a:lnTo>
                    <a:pt x="23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4" name="Freeform 13">
              <a:extLst>
                <a:ext uri="{FF2B5EF4-FFF2-40B4-BE49-F238E27FC236}">
                  <a16:creationId xmlns:a16="http://schemas.microsoft.com/office/drawing/2014/main" id="{8A46DFC3-3C95-4140-AD5E-B86262F52018}"/>
                </a:ext>
              </a:extLst>
            </p:cNvPr>
            <p:cNvSpPr>
              <a:spLocks/>
            </p:cNvSpPr>
            <p:nvPr userDrawn="1"/>
          </p:nvSpPr>
          <p:spPr bwMode="auto">
            <a:xfrm>
              <a:off x="4700" y="4077"/>
              <a:ext cx="33" cy="53"/>
            </a:xfrm>
            <a:custGeom>
              <a:avLst/>
              <a:gdLst>
                <a:gd name="T0" fmla="*/ 32 w 67"/>
                <a:gd name="T1" fmla="*/ 25 h 107"/>
                <a:gd name="T2" fmla="*/ 31 w 67"/>
                <a:gd name="T3" fmla="*/ 10 h 107"/>
                <a:gd name="T4" fmla="*/ 26 w 67"/>
                <a:gd name="T5" fmla="*/ 3 h 107"/>
                <a:gd name="T6" fmla="*/ 23 w 67"/>
                <a:gd name="T7" fmla="*/ 1 h 107"/>
                <a:gd name="T8" fmla="*/ 19 w 67"/>
                <a:gd name="T9" fmla="*/ 1 h 107"/>
                <a:gd name="T10" fmla="*/ 16 w 67"/>
                <a:gd name="T11" fmla="*/ 0 h 107"/>
                <a:gd name="T12" fmla="*/ 13 w 67"/>
                <a:gd name="T13" fmla="*/ 1 h 107"/>
                <a:gd name="T14" fmla="*/ 10 w 67"/>
                <a:gd name="T15" fmla="*/ 2 h 107"/>
                <a:gd name="T16" fmla="*/ 8 w 67"/>
                <a:gd name="T17" fmla="*/ 3 h 107"/>
                <a:gd name="T18" fmla="*/ 6 w 67"/>
                <a:gd name="T19" fmla="*/ 4 h 107"/>
                <a:gd name="T20" fmla="*/ 3 w 67"/>
                <a:gd name="T21" fmla="*/ 9 h 107"/>
                <a:gd name="T22" fmla="*/ 1 w 67"/>
                <a:gd name="T23" fmla="*/ 11 h 107"/>
                <a:gd name="T24" fmla="*/ 1 w 67"/>
                <a:gd name="T25" fmla="*/ 14 h 107"/>
                <a:gd name="T26" fmla="*/ 0 w 67"/>
                <a:gd name="T27" fmla="*/ 19 h 107"/>
                <a:gd name="T28" fmla="*/ 0 w 67"/>
                <a:gd name="T29" fmla="*/ 23 h 107"/>
                <a:gd name="T30" fmla="*/ 0 w 67"/>
                <a:gd name="T31" fmla="*/ 24 h 107"/>
                <a:gd name="T32" fmla="*/ 0 w 67"/>
                <a:gd name="T33" fmla="*/ 27 h 107"/>
                <a:gd name="T34" fmla="*/ 0 w 67"/>
                <a:gd name="T35" fmla="*/ 29 h 107"/>
                <a:gd name="T36" fmla="*/ 0 w 67"/>
                <a:gd name="T37" fmla="*/ 32 h 107"/>
                <a:gd name="T38" fmla="*/ 0 w 67"/>
                <a:gd name="T39" fmla="*/ 36 h 107"/>
                <a:gd name="T40" fmla="*/ 0 w 67"/>
                <a:gd name="T41" fmla="*/ 36 h 107"/>
                <a:gd name="T42" fmla="*/ 0 w 67"/>
                <a:gd name="T43" fmla="*/ 40 h 107"/>
                <a:gd name="T44" fmla="*/ 0 w 67"/>
                <a:gd name="T45" fmla="*/ 43 h 107"/>
                <a:gd name="T46" fmla="*/ 0 w 67"/>
                <a:gd name="T47" fmla="*/ 46 h 107"/>
                <a:gd name="T48" fmla="*/ 2 w 67"/>
                <a:gd name="T49" fmla="*/ 53 h 107"/>
                <a:gd name="T50" fmla="*/ 3 w 67"/>
                <a:gd name="T51" fmla="*/ 51 h 107"/>
                <a:gd name="T52" fmla="*/ 3 w 67"/>
                <a:gd name="T53" fmla="*/ 46 h 107"/>
                <a:gd name="T54" fmla="*/ 3 w 67"/>
                <a:gd name="T55" fmla="*/ 33 h 107"/>
                <a:gd name="T56" fmla="*/ 3 w 67"/>
                <a:gd name="T57" fmla="*/ 23 h 107"/>
                <a:gd name="T58" fmla="*/ 3 w 67"/>
                <a:gd name="T59" fmla="*/ 20 h 107"/>
                <a:gd name="T60" fmla="*/ 3 w 67"/>
                <a:gd name="T61" fmla="*/ 17 h 107"/>
                <a:gd name="T62" fmla="*/ 4 w 67"/>
                <a:gd name="T63" fmla="*/ 12 h 107"/>
                <a:gd name="T64" fmla="*/ 6 w 67"/>
                <a:gd name="T65" fmla="*/ 9 h 107"/>
                <a:gd name="T66" fmla="*/ 8 w 67"/>
                <a:gd name="T67" fmla="*/ 7 h 107"/>
                <a:gd name="T68" fmla="*/ 12 w 67"/>
                <a:gd name="T69" fmla="*/ 4 h 107"/>
                <a:gd name="T70" fmla="*/ 13 w 67"/>
                <a:gd name="T71" fmla="*/ 4 h 107"/>
                <a:gd name="T72" fmla="*/ 16 w 67"/>
                <a:gd name="T73" fmla="*/ 3 h 107"/>
                <a:gd name="T74" fmla="*/ 21 w 67"/>
                <a:gd name="T75" fmla="*/ 4 h 107"/>
                <a:gd name="T76" fmla="*/ 23 w 67"/>
                <a:gd name="T77" fmla="*/ 4 h 107"/>
                <a:gd name="T78" fmla="*/ 26 w 67"/>
                <a:gd name="T79" fmla="*/ 9 h 107"/>
                <a:gd name="T80" fmla="*/ 27 w 67"/>
                <a:gd name="T81" fmla="*/ 12 h 107"/>
                <a:gd name="T82" fmla="*/ 28 w 67"/>
                <a:gd name="T83" fmla="*/ 14 h 107"/>
                <a:gd name="T84" fmla="*/ 29 w 67"/>
                <a:gd name="T85" fmla="*/ 17 h 107"/>
                <a:gd name="T86" fmla="*/ 29 w 67"/>
                <a:gd name="T87" fmla="*/ 18 h 107"/>
                <a:gd name="T88" fmla="*/ 29 w 67"/>
                <a:gd name="T89" fmla="*/ 20 h 107"/>
                <a:gd name="T90" fmla="*/ 29 w 67"/>
                <a:gd name="T91" fmla="*/ 23 h 107"/>
                <a:gd name="T92" fmla="*/ 29 w 67"/>
                <a:gd name="T93" fmla="*/ 25 h 107"/>
                <a:gd name="T94" fmla="*/ 29 w 67"/>
                <a:gd name="T95" fmla="*/ 28 h 107"/>
                <a:gd name="T96" fmla="*/ 29 w 67"/>
                <a:gd name="T97" fmla="*/ 30 h 107"/>
                <a:gd name="T98" fmla="*/ 29 w 67"/>
                <a:gd name="T99" fmla="*/ 31 h 107"/>
                <a:gd name="T100" fmla="*/ 30 w 67"/>
                <a:gd name="T101" fmla="*/ 34 h 107"/>
                <a:gd name="T102" fmla="*/ 29 w 67"/>
                <a:gd name="T103" fmla="*/ 36 h 107"/>
                <a:gd name="T104" fmla="*/ 29 w 67"/>
                <a:gd name="T105" fmla="*/ 38 h 107"/>
                <a:gd name="T106" fmla="*/ 29 w 67"/>
                <a:gd name="T107" fmla="*/ 39 h 107"/>
                <a:gd name="T108" fmla="*/ 29 w 67"/>
                <a:gd name="T109" fmla="*/ 40 h 107"/>
                <a:gd name="T110" fmla="*/ 29 w 67"/>
                <a:gd name="T111" fmla="*/ 43 h 107"/>
                <a:gd name="T112" fmla="*/ 29 w 67"/>
                <a:gd name="T113" fmla="*/ 45 h 107"/>
                <a:gd name="T114" fmla="*/ 29 w 67"/>
                <a:gd name="T115" fmla="*/ 46 h 107"/>
                <a:gd name="T116" fmla="*/ 29 w 67"/>
                <a:gd name="T117" fmla="*/ 48 h 107"/>
                <a:gd name="T118" fmla="*/ 29 w 67"/>
                <a:gd name="T119" fmla="*/ 50 h 107"/>
                <a:gd name="T120" fmla="*/ 30 w 67"/>
                <a:gd name="T121" fmla="*/ 53 h 107"/>
                <a:gd name="T122" fmla="*/ 33 w 67"/>
                <a:gd name="T123" fmla="*/ 46 h 1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 h="107">
                  <a:moveTo>
                    <a:pt x="67" y="80"/>
                  </a:moveTo>
                  <a:lnTo>
                    <a:pt x="67" y="80"/>
                  </a:lnTo>
                  <a:lnTo>
                    <a:pt x="67" y="78"/>
                  </a:lnTo>
                  <a:lnTo>
                    <a:pt x="67" y="60"/>
                  </a:lnTo>
                  <a:lnTo>
                    <a:pt x="65" y="50"/>
                  </a:lnTo>
                  <a:lnTo>
                    <a:pt x="65" y="38"/>
                  </a:lnTo>
                  <a:lnTo>
                    <a:pt x="64" y="23"/>
                  </a:lnTo>
                  <a:lnTo>
                    <a:pt x="62" y="20"/>
                  </a:lnTo>
                  <a:lnTo>
                    <a:pt x="61" y="17"/>
                  </a:lnTo>
                  <a:lnTo>
                    <a:pt x="59" y="14"/>
                  </a:lnTo>
                  <a:lnTo>
                    <a:pt x="54" y="8"/>
                  </a:lnTo>
                  <a:lnTo>
                    <a:pt x="53" y="6"/>
                  </a:lnTo>
                  <a:lnTo>
                    <a:pt x="51" y="5"/>
                  </a:lnTo>
                  <a:lnTo>
                    <a:pt x="47" y="3"/>
                  </a:lnTo>
                  <a:lnTo>
                    <a:pt x="44" y="2"/>
                  </a:lnTo>
                  <a:lnTo>
                    <a:pt x="39" y="0"/>
                  </a:lnTo>
                  <a:lnTo>
                    <a:pt x="38" y="2"/>
                  </a:lnTo>
                  <a:lnTo>
                    <a:pt x="36" y="0"/>
                  </a:lnTo>
                  <a:lnTo>
                    <a:pt x="35" y="0"/>
                  </a:lnTo>
                  <a:lnTo>
                    <a:pt x="33" y="0"/>
                  </a:lnTo>
                  <a:lnTo>
                    <a:pt x="30" y="2"/>
                  </a:lnTo>
                  <a:lnTo>
                    <a:pt x="29" y="2"/>
                  </a:lnTo>
                  <a:lnTo>
                    <a:pt x="26" y="2"/>
                  </a:lnTo>
                  <a:lnTo>
                    <a:pt x="24" y="2"/>
                  </a:lnTo>
                  <a:lnTo>
                    <a:pt x="22" y="3"/>
                  </a:lnTo>
                  <a:lnTo>
                    <a:pt x="21" y="5"/>
                  </a:lnTo>
                  <a:lnTo>
                    <a:pt x="19" y="5"/>
                  </a:lnTo>
                  <a:lnTo>
                    <a:pt x="18" y="6"/>
                  </a:lnTo>
                  <a:lnTo>
                    <a:pt x="16" y="6"/>
                  </a:lnTo>
                  <a:lnTo>
                    <a:pt x="16" y="8"/>
                  </a:lnTo>
                  <a:lnTo>
                    <a:pt x="15" y="8"/>
                  </a:lnTo>
                  <a:lnTo>
                    <a:pt x="13" y="8"/>
                  </a:lnTo>
                  <a:lnTo>
                    <a:pt x="13" y="9"/>
                  </a:lnTo>
                  <a:lnTo>
                    <a:pt x="10" y="12"/>
                  </a:lnTo>
                  <a:lnTo>
                    <a:pt x="6" y="17"/>
                  </a:lnTo>
                  <a:lnTo>
                    <a:pt x="6" y="18"/>
                  </a:lnTo>
                  <a:lnTo>
                    <a:pt x="4" y="18"/>
                  </a:lnTo>
                  <a:lnTo>
                    <a:pt x="4" y="21"/>
                  </a:lnTo>
                  <a:lnTo>
                    <a:pt x="3" y="23"/>
                  </a:lnTo>
                  <a:lnTo>
                    <a:pt x="3" y="24"/>
                  </a:lnTo>
                  <a:lnTo>
                    <a:pt x="3" y="26"/>
                  </a:lnTo>
                  <a:lnTo>
                    <a:pt x="3" y="28"/>
                  </a:lnTo>
                  <a:lnTo>
                    <a:pt x="1" y="28"/>
                  </a:lnTo>
                  <a:lnTo>
                    <a:pt x="3" y="28"/>
                  </a:lnTo>
                  <a:lnTo>
                    <a:pt x="1" y="32"/>
                  </a:lnTo>
                  <a:lnTo>
                    <a:pt x="1" y="35"/>
                  </a:lnTo>
                  <a:lnTo>
                    <a:pt x="1" y="38"/>
                  </a:lnTo>
                  <a:lnTo>
                    <a:pt x="1" y="40"/>
                  </a:lnTo>
                  <a:lnTo>
                    <a:pt x="1" y="43"/>
                  </a:lnTo>
                  <a:lnTo>
                    <a:pt x="1" y="46"/>
                  </a:lnTo>
                  <a:lnTo>
                    <a:pt x="0" y="47"/>
                  </a:lnTo>
                  <a:lnTo>
                    <a:pt x="0" y="49"/>
                  </a:lnTo>
                  <a:lnTo>
                    <a:pt x="1" y="50"/>
                  </a:lnTo>
                  <a:lnTo>
                    <a:pt x="1" y="52"/>
                  </a:lnTo>
                  <a:lnTo>
                    <a:pt x="0" y="54"/>
                  </a:lnTo>
                  <a:lnTo>
                    <a:pt x="1" y="55"/>
                  </a:lnTo>
                  <a:lnTo>
                    <a:pt x="1" y="57"/>
                  </a:lnTo>
                  <a:lnTo>
                    <a:pt x="0" y="57"/>
                  </a:lnTo>
                  <a:lnTo>
                    <a:pt x="1" y="58"/>
                  </a:lnTo>
                  <a:lnTo>
                    <a:pt x="1" y="60"/>
                  </a:lnTo>
                  <a:lnTo>
                    <a:pt x="1" y="61"/>
                  </a:lnTo>
                  <a:lnTo>
                    <a:pt x="1" y="63"/>
                  </a:lnTo>
                  <a:lnTo>
                    <a:pt x="1" y="64"/>
                  </a:lnTo>
                  <a:lnTo>
                    <a:pt x="0" y="66"/>
                  </a:lnTo>
                  <a:lnTo>
                    <a:pt x="1" y="67"/>
                  </a:lnTo>
                  <a:lnTo>
                    <a:pt x="1" y="69"/>
                  </a:lnTo>
                  <a:lnTo>
                    <a:pt x="0" y="69"/>
                  </a:lnTo>
                  <a:lnTo>
                    <a:pt x="1" y="70"/>
                  </a:lnTo>
                  <a:lnTo>
                    <a:pt x="1" y="72"/>
                  </a:lnTo>
                  <a:lnTo>
                    <a:pt x="1" y="73"/>
                  </a:lnTo>
                  <a:lnTo>
                    <a:pt x="1" y="76"/>
                  </a:lnTo>
                  <a:lnTo>
                    <a:pt x="1" y="78"/>
                  </a:lnTo>
                  <a:lnTo>
                    <a:pt x="1" y="80"/>
                  </a:lnTo>
                  <a:lnTo>
                    <a:pt x="1" y="84"/>
                  </a:lnTo>
                  <a:lnTo>
                    <a:pt x="1" y="86"/>
                  </a:lnTo>
                  <a:lnTo>
                    <a:pt x="1" y="87"/>
                  </a:lnTo>
                  <a:lnTo>
                    <a:pt x="1" y="89"/>
                  </a:lnTo>
                  <a:lnTo>
                    <a:pt x="1" y="93"/>
                  </a:lnTo>
                  <a:lnTo>
                    <a:pt x="1" y="95"/>
                  </a:lnTo>
                  <a:lnTo>
                    <a:pt x="1" y="96"/>
                  </a:lnTo>
                  <a:lnTo>
                    <a:pt x="1" y="99"/>
                  </a:lnTo>
                  <a:lnTo>
                    <a:pt x="3" y="102"/>
                  </a:lnTo>
                  <a:lnTo>
                    <a:pt x="4" y="106"/>
                  </a:lnTo>
                  <a:lnTo>
                    <a:pt x="4" y="107"/>
                  </a:lnTo>
                  <a:lnTo>
                    <a:pt x="6" y="106"/>
                  </a:lnTo>
                  <a:lnTo>
                    <a:pt x="7" y="104"/>
                  </a:lnTo>
                  <a:lnTo>
                    <a:pt x="7" y="102"/>
                  </a:lnTo>
                  <a:lnTo>
                    <a:pt x="6" y="95"/>
                  </a:lnTo>
                  <a:lnTo>
                    <a:pt x="7" y="93"/>
                  </a:lnTo>
                  <a:lnTo>
                    <a:pt x="6" y="90"/>
                  </a:lnTo>
                  <a:lnTo>
                    <a:pt x="6" y="87"/>
                  </a:lnTo>
                  <a:lnTo>
                    <a:pt x="6" y="73"/>
                  </a:lnTo>
                  <a:lnTo>
                    <a:pt x="6" y="67"/>
                  </a:lnTo>
                  <a:lnTo>
                    <a:pt x="6" y="61"/>
                  </a:lnTo>
                  <a:lnTo>
                    <a:pt x="6" y="55"/>
                  </a:lnTo>
                  <a:lnTo>
                    <a:pt x="6" y="47"/>
                  </a:lnTo>
                  <a:lnTo>
                    <a:pt x="6" y="44"/>
                  </a:lnTo>
                  <a:lnTo>
                    <a:pt x="6" y="43"/>
                  </a:lnTo>
                  <a:lnTo>
                    <a:pt x="7" y="41"/>
                  </a:lnTo>
                  <a:lnTo>
                    <a:pt x="7" y="40"/>
                  </a:lnTo>
                  <a:lnTo>
                    <a:pt x="7" y="38"/>
                  </a:lnTo>
                  <a:lnTo>
                    <a:pt x="7" y="37"/>
                  </a:lnTo>
                  <a:lnTo>
                    <a:pt x="7" y="35"/>
                  </a:lnTo>
                  <a:lnTo>
                    <a:pt x="9" y="29"/>
                  </a:lnTo>
                  <a:lnTo>
                    <a:pt x="9" y="28"/>
                  </a:lnTo>
                  <a:lnTo>
                    <a:pt x="7" y="28"/>
                  </a:lnTo>
                  <a:lnTo>
                    <a:pt x="9" y="24"/>
                  </a:lnTo>
                  <a:lnTo>
                    <a:pt x="10" y="21"/>
                  </a:lnTo>
                  <a:lnTo>
                    <a:pt x="10" y="20"/>
                  </a:lnTo>
                  <a:lnTo>
                    <a:pt x="12" y="18"/>
                  </a:lnTo>
                  <a:lnTo>
                    <a:pt x="13" y="17"/>
                  </a:lnTo>
                  <a:lnTo>
                    <a:pt x="15" y="14"/>
                  </a:lnTo>
                  <a:lnTo>
                    <a:pt x="16" y="14"/>
                  </a:lnTo>
                  <a:lnTo>
                    <a:pt x="18" y="12"/>
                  </a:lnTo>
                  <a:lnTo>
                    <a:pt x="19" y="11"/>
                  </a:lnTo>
                  <a:lnTo>
                    <a:pt x="21" y="9"/>
                  </a:lnTo>
                  <a:lnTo>
                    <a:pt x="24" y="9"/>
                  </a:lnTo>
                  <a:lnTo>
                    <a:pt x="26" y="8"/>
                  </a:lnTo>
                  <a:lnTo>
                    <a:pt x="27" y="8"/>
                  </a:lnTo>
                  <a:lnTo>
                    <a:pt x="29" y="6"/>
                  </a:lnTo>
                  <a:lnTo>
                    <a:pt x="30" y="6"/>
                  </a:lnTo>
                  <a:lnTo>
                    <a:pt x="32" y="6"/>
                  </a:lnTo>
                  <a:lnTo>
                    <a:pt x="36" y="6"/>
                  </a:lnTo>
                  <a:lnTo>
                    <a:pt x="41" y="8"/>
                  </a:lnTo>
                  <a:lnTo>
                    <a:pt x="42" y="8"/>
                  </a:lnTo>
                  <a:lnTo>
                    <a:pt x="44" y="8"/>
                  </a:lnTo>
                  <a:lnTo>
                    <a:pt x="45" y="9"/>
                  </a:lnTo>
                  <a:lnTo>
                    <a:pt x="47" y="9"/>
                  </a:lnTo>
                  <a:lnTo>
                    <a:pt x="47" y="11"/>
                  </a:lnTo>
                  <a:lnTo>
                    <a:pt x="48" y="11"/>
                  </a:lnTo>
                  <a:lnTo>
                    <a:pt x="53" y="17"/>
                  </a:lnTo>
                  <a:lnTo>
                    <a:pt x="53" y="18"/>
                  </a:lnTo>
                  <a:lnTo>
                    <a:pt x="56" y="21"/>
                  </a:lnTo>
                  <a:lnTo>
                    <a:pt x="56" y="24"/>
                  </a:lnTo>
                  <a:lnTo>
                    <a:pt x="54" y="24"/>
                  </a:lnTo>
                  <a:lnTo>
                    <a:pt x="56" y="26"/>
                  </a:lnTo>
                  <a:lnTo>
                    <a:pt x="56" y="28"/>
                  </a:lnTo>
                  <a:lnTo>
                    <a:pt x="56" y="29"/>
                  </a:lnTo>
                  <a:lnTo>
                    <a:pt x="56" y="31"/>
                  </a:lnTo>
                  <a:lnTo>
                    <a:pt x="58" y="32"/>
                  </a:lnTo>
                  <a:lnTo>
                    <a:pt x="58" y="34"/>
                  </a:lnTo>
                  <a:lnTo>
                    <a:pt x="58" y="35"/>
                  </a:lnTo>
                  <a:lnTo>
                    <a:pt x="58" y="37"/>
                  </a:lnTo>
                  <a:lnTo>
                    <a:pt x="58" y="38"/>
                  </a:lnTo>
                  <a:lnTo>
                    <a:pt x="59" y="38"/>
                  </a:lnTo>
                  <a:lnTo>
                    <a:pt x="59" y="40"/>
                  </a:lnTo>
                  <a:lnTo>
                    <a:pt x="58" y="43"/>
                  </a:lnTo>
                  <a:lnTo>
                    <a:pt x="59" y="46"/>
                  </a:lnTo>
                  <a:lnTo>
                    <a:pt x="59" y="47"/>
                  </a:lnTo>
                  <a:lnTo>
                    <a:pt x="58" y="49"/>
                  </a:lnTo>
                  <a:lnTo>
                    <a:pt x="59" y="49"/>
                  </a:lnTo>
                  <a:lnTo>
                    <a:pt x="59" y="50"/>
                  </a:lnTo>
                  <a:lnTo>
                    <a:pt x="59" y="52"/>
                  </a:lnTo>
                  <a:lnTo>
                    <a:pt x="59" y="54"/>
                  </a:lnTo>
                  <a:lnTo>
                    <a:pt x="59" y="57"/>
                  </a:lnTo>
                  <a:lnTo>
                    <a:pt x="59" y="58"/>
                  </a:lnTo>
                  <a:lnTo>
                    <a:pt x="59" y="60"/>
                  </a:lnTo>
                  <a:lnTo>
                    <a:pt x="59" y="61"/>
                  </a:lnTo>
                  <a:lnTo>
                    <a:pt x="59" y="63"/>
                  </a:lnTo>
                  <a:lnTo>
                    <a:pt x="58" y="64"/>
                  </a:lnTo>
                  <a:lnTo>
                    <a:pt x="59" y="64"/>
                  </a:lnTo>
                  <a:lnTo>
                    <a:pt x="59" y="67"/>
                  </a:lnTo>
                  <a:lnTo>
                    <a:pt x="61" y="69"/>
                  </a:lnTo>
                  <a:lnTo>
                    <a:pt x="61" y="70"/>
                  </a:lnTo>
                  <a:lnTo>
                    <a:pt x="59" y="70"/>
                  </a:lnTo>
                  <a:lnTo>
                    <a:pt x="59" y="72"/>
                  </a:lnTo>
                  <a:lnTo>
                    <a:pt x="59" y="73"/>
                  </a:lnTo>
                  <a:lnTo>
                    <a:pt x="59" y="75"/>
                  </a:lnTo>
                  <a:lnTo>
                    <a:pt x="59" y="76"/>
                  </a:lnTo>
                  <a:lnTo>
                    <a:pt x="59" y="78"/>
                  </a:lnTo>
                  <a:lnTo>
                    <a:pt x="61" y="80"/>
                  </a:lnTo>
                  <a:lnTo>
                    <a:pt x="59" y="80"/>
                  </a:lnTo>
                  <a:lnTo>
                    <a:pt x="59" y="81"/>
                  </a:lnTo>
                  <a:lnTo>
                    <a:pt x="59" y="83"/>
                  </a:lnTo>
                  <a:lnTo>
                    <a:pt x="59" y="84"/>
                  </a:lnTo>
                  <a:lnTo>
                    <a:pt x="59" y="86"/>
                  </a:lnTo>
                  <a:lnTo>
                    <a:pt x="59" y="87"/>
                  </a:lnTo>
                  <a:lnTo>
                    <a:pt x="59" y="89"/>
                  </a:lnTo>
                  <a:lnTo>
                    <a:pt x="58" y="89"/>
                  </a:lnTo>
                  <a:lnTo>
                    <a:pt x="59" y="90"/>
                  </a:lnTo>
                  <a:lnTo>
                    <a:pt x="59" y="92"/>
                  </a:lnTo>
                  <a:lnTo>
                    <a:pt x="58" y="92"/>
                  </a:lnTo>
                  <a:lnTo>
                    <a:pt x="59" y="93"/>
                  </a:lnTo>
                  <a:lnTo>
                    <a:pt x="59" y="96"/>
                  </a:lnTo>
                  <a:lnTo>
                    <a:pt x="59" y="98"/>
                  </a:lnTo>
                  <a:lnTo>
                    <a:pt x="58" y="98"/>
                  </a:lnTo>
                  <a:lnTo>
                    <a:pt x="59" y="99"/>
                  </a:lnTo>
                  <a:lnTo>
                    <a:pt x="58" y="99"/>
                  </a:lnTo>
                  <a:lnTo>
                    <a:pt x="58" y="101"/>
                  </a:lnTo>
                  <a:lnTo>
                    <a:pt x="58" y="104"/>
                  </a:lnTo>
                  <a:lnTo>
                    <a:pt x="59" y="104"/>
                  </a:lnTo>
                  <a:lnTo>
                    <a:pt x="61" y="106"/>
                  </a:lnTo>
                  <a:lnTo>
                    <a:pt x="62" y="106"/>
                  </a:lnTo>
                  <a:lnTo>
                    <a:pt x="65" y="106"/>
                  </a:lnTo>
                  <a:lnTo>
                    <a:pt x="65" y="104"/>
                  </a:lnTo>
                  <a:lnTo>
                    <a:pt x="67" y="92"/>
                  </a:lnTo>
                  <a:lnTo>
                    <a:pt x="67" y="81"/>
                  </a:lnTo>
                  <a:lnTo>
                    <a:pt x="67"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5" name="Freeform 14">
              <a:extLst>
                <a:ext uri="{FF2B5EF4-FFF2-40B4-BE49-F238E27FC236}">
                  <a16:creationId xmlns:a16="http://schemas.microsoft.com/office/drawing/2014/main" id="{B26A5208-F6FE-460F-B07C-63748B371FB4}"/>
                </a:ext>
              </a:extLst>
            </p:cNvPr>
            <p:cNvSpPr>
              <a:spLocks/>
            </p:cNvSpPr>
            <p:nvPr userDrawn="1"/>
          </p:nvSpPr>
          <p:spPr bwMode="auto">
            <a:xfrm>
              <a:off x="4660" y="4077"/>
              <a:ext cx="33" cy="53"/>
            </a:xfrm>
            <a:custGeom>
              <a:avLst/>
              <a:gdLst>
                <a:gd name="T0" fmla="*/ 32 w 67"/>
                <a:gd name="T1" fmla="*/ 25 h 107"/>
                <a:gd name="T2" fmla="*/ 31 w 67"/>
                <a:gd name="T3" fmla="*/ 10 h 107"/>
                <a:gd name="T4" fmla="*/ 26 w 67"/>
                <a:gd name="T5" fmla="*/ 3 h 107"/>
                <a:gd name="T6" fmla="*/ 23 w 67"/>
                <a:gd name="T7" fmla="*/ 1 h 107"/>
                <a:gd name="T8" fmla="*/ 19 w 67"/>
                <a:gd name="T9" fmla="*/ 1 h 107"/>
                <a:gd name="T10" fmla="*/ 16 w 67"/>
                <a:gd name="T11" fmla="*/ 0 h 107"/>
                <a:gd name="T12" fmla="*/ 13 w 67"/>
                <a:gd name="T13" fmla="*/ 1 h 107"/>
                <a:gd name="T14" fmla="*/ 10 w 67"/>
                <a:gd name="T15" fmla="*/ 2 h 107"/>
                <a:gd name="T16" fmla="*/ 8 w 67"/>
                <a:gd name="T17" fmla="*/ 3 h 107"/>
                <a:gd name="T18" fmla="*/ 6 w 67"/>
                <a:gd name="T19" fmla="*/ 4 h 107"/>
                <a:gd name="T20" fmla="*/ 3 w 67"/>
                <a:gd name="T21" fmla="*/ 9 h 107"/>
                <a:gd name="T22" fmla="*/ 1 w 67"/>
                <a:gd name="T23" fmla="*/ 11 h 107"/>
                <a:gd name="T24" fmla="*/ 1 w 67"/>
                <a:gd name="T25" fmla="*/ 14 h 107"/>
                <a:gd name="T26" fmla="*/ 0 w 67"/>
                <a:gd name="T27" fmla="*/ 19 h 107"/>
                <a:gd name="T28" fmla="*/ 0 w 67"/>
                <a:gd name="T29" fmla="*/ 23 h 107"/>
                <a:gd name="T30" fmla="*/ 0 w 67"/>
                <a:gd name="T31" fmla="*/ 24 h 107"/>
                <a:gd name="T32" fmla="*/ 0 w 67"/>
                <a:gd name="T33" fmla="*/ 27 h 107"/>
                <a:gd name="T34" fmla="*/ 0 w 67"/>
                <a:gd name="T35" fmla="*/ 29 h 107"/>
                <a:gd name="T36" fmla="*/ 0 w 67"/>
                <a:gd name="T37" fmla="*/ 32 h 107"/>
                <a:gd name="T38" fmla="*/ 0 w 67"/>
                <a:gd name="T39" fmla="*/ 36 h 107"/>
                <a:gd name="T40" fmla="*/ 0 w 67"/>
                <a:gd name="T41" fmla="*/ 36 h 107"/>
                <a:gd name="T42" fmla="*/ 0 w 67"/>
                <a:gd name="T43" fmla="*/ 40 h 107"/>
                <a:gd name="T44" fmla="*/ 0 w 67"/>
                <a:gd name="T45" fmla="*/ 43 h 107"/>
                <a:gd name="T46" fmla="*/ 0 w 67"/>
                <a:gd name="T47" fmla="*/ 46 h 107"/>
                <a:gd name="T48" fmla="*/ 2 w 67"/>
                <a:gd name="T49" fmla="*/ 53 h 107"/>
                <a:gd name="T50" fmla="*/ 3 w 67"/>
                <a:gd name="T51" fmla="*/ 51 h 107"/>
                <a:gd name="T52" fmla="*/ 3 w 67"/>
                <a:gd name="T53" fmla="*/ 46 h 107"/>
                <a:gd name="T54" fmla="*/ 3 w 67"/>
                <a:gd name="T55" fmla="*/ 33 h 107"/>
                <a:gd name="T56" fmla="*/ 3 w 67"/>
                <a:gd name="T57" fmla="*/ 23 h 107"/>
                <a:gd name="T58" fmla="*/ 3 w 67"/>
                <a:gd name="T59" fmla="*/ 20 h 107"/>
                <a:gd name="T60" fmla="*/ 3 w 67"/>
                <a:gd name="T61" fmla="*/ 17 h 107"/>
                <a:gd name="T62" fmla="*/ 4 w 67"/>
                <a:gd name="T63" fmla="*/ 12 h 107"/>
                <a:gd name="T64" fmla="*/ 6 w 67"/>
                <a:gd name="T65" fmla="*/ 9 h 107"/>
                <a:gd name="T66" fmla="*/ 8 w 67"/>
                <a:gd name="T67" fmla="*/ 7 h 107"/>
                <a:gd name="T68" fmla="*/ 12 w 67"/>
                <a:gd name="T69" fmla="*/ 4 h 107"/>
                <a:gd name="T70" fmla="*/ 13 w 67"/>
                <a:gd name="T71" fmla="*/ 4 h 107"/>
                <a:gd name="T72" fmla="*/ 16 w 67"/>
                <a:gd name="T73" fmla="*/ 3 h 107"/>
                <a:gd name="T74" fmla="*/ 21 w 67"/>
                <a:gd name="T75" fmla="*/ 4 h 107"/>
                <a:gd name="T76" fmla="*/ 23 w 67"/>
                <a:gd name="T77" fmla="*/ 4 h 107"/>
                <a:gd name="T78" fmla="*/ 26 w 67"/>
                <a:gd name="T79" fmla="*/ 9 h 107"/>
                <a:gd name="T80" fmla="*/ 27 w 67"/>
                <a:gd name="T81" fmla="*/ 12 h 107"/>
                <a:gd name="T82" fmla="*/ 28 w 67"/>
                <a:gd name="T83" fmla="*/ 14 h 107"/>
                <a:gd name="T84" fmla="*/ 29 w 67"/>
                <a:gd name="T85" fmla="*/ 17 h 107"/>
                <a:gd name="T86" fmla="*/ 29 w 67"/>
                <a:gd name="T87" fmla="*/ 18 h 107"/>
                <a:gd name="T88" fmla="*/ 29 w 67"/>
                <a:gd name="T89" fmla="*/ 20 h 107"/>
                <a:gd name="T90" fmla="*/ 29 w 67"/>
                <a:gd name="T91" fmla="*/ 23 h 107"/>
                <a:gd name="T92" fmla="*/ 29 w 67"/>
                <a:gd name="T93" fmla="*/ 25 h 107"/>
                <a:gd name="T94" fmla="*/ 29 w 67"/>
                <a:gd name="T95" fmla="*/ 28 h 107"/>
                <a:gd name="T96" fmla="*/ 29 w 67"/>
                <a:gd name="T97" fmla="*/ 30 h 107"/>
                <a:gd name="T98" fmla="*/ 29 w 67"/>
                <a:gd name="T99" fmla="*/ 31 h 107"/>
                <a:gd name="T100" fmla="*/ 29 w 67"/>
                <a:gd name="T101" fmla="*/ 34 h 107"/>
                <a:gd name="T102" fmla="*/ 29 w 67"/>
                <a:gd name="T103" fmla="*/ 36 h 107"/>
                <a:gd name="T104" fmla="*/ 29 w 67"/>
                <a:gd name="T105" fmla="*/ 38 h 107"/>
                <a:gd name="T106" fmla="*/ 29 w 67"/>
                <a:gd name="T107" fmla="*/ 39 h 107"/>
                <a:gd name="T108" fmla="*/ 29 w 67"/>
                <a:gd name="T109" fmla="*/ 40 h 107"/>
                <a:gd name="T110" fmla="*/ 29 w 67"/>
                <a:gd name="T111" fmla="*/ 43 h 107"/>
                <a:gd name="T112" fmla="*/ 29 w 67"/>
                <a:gd name="T113" fmla="*/ 45 h 107"/>
                <a:gd name="T114" fmla="*/ 29 w 67"/>
                <a:gd name="T115" fmla="*/ 46 h 107"/>
                <a:gd name="T116" fmla="*/ 29 w 67"/>
                <a:gd name="T117" fmla="*/ 48 h 107"/>
                <a:gd name="T118" fmla="*/ 29 w 67"/>
                <a:gd name="T119" fmla="*/ 49 h 107"/>
                <a:gd name="T120" fmla="*/ 30 w 67"/>
                <a:gd name="T121" fmla="*/ 53 h 107"/>
                <a:gd name="T122" fmla="*/ 33 w 67"/>
                <a:gd name="T123" fmla="*/ 46 h 1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 h="107">
                  <a:moveTo>
                    <a:pt x="67" y="80"/>
                  </a:moveTo>
                  <a:lnTo>
                    <a:pt x="67" y="80"/>
                  </a:lnTo>
                  <a:lnTo>
                    <a:pt x="67" y="78"/>
                  </a:lnTo>
                  <a:lnTo>
                    <a:pt x="67" y="60"/>
                  </a:lnTo>
                  <a:lnTo>
                    <a:pt x="65" y="50"/>
                  </a:lnTo>
                  <a:lnTo>
                    <a:pt x="65" y="38"/>
                  </a:lnTo>
                  <a:lnTo>
                    <a:pt x="64" y="23"/>
                  </a:lnTo>
                  <a:lnTo>
                    <a:pt x="62" y="20"/>
                  </a:lnTo>
                  <a:lnTo>
                    <a:pt x="61" y="17"/>
                  </a:lnTo>
                  <a:lnTo>
                    <a:pt x="59" y="14"/>
                  </a:lnTo>
                  <a:lnTo>
                    <a:pt x="55" y="8"/>
                  </a:lnTo>
                  <a:lnTo>
                    <a:pt x="53" y="6"/>
                  </a:lnTo>
                  <a:lnTo>
                    <a:pt x="52" y="5"/>
                  </a:lnTo>
                  <a:lnTo>
                    <a:pt x="47" y="3"/>
                  </a:lnTo>
                  <a:lnTo>
                    <a:pt x="44" y="2"/>
                  </a:lnTo>
                  <a:lnTo>
                    <a:pt x="39" y="0"/>
                  </a:lnTo>
                  <a:lnTo>
                    <a:pt x="38" y="2"/>
                  </a:lnTo>
                  <a:lnTo>
                    <a:pt x="36" y="0"/>
                  </a:lnTo>
                  <a:lnTo>
                    <a:pt x="35" y="0"/>
                  </a:lnTo>
                  <a:lnTo>
                    <a:pt x="33" y="0"/>
                  </a:lnTo>
                  <a:lnTo>
                    <a:pt x="30" y="2"/>
                  </a:lnTo>
                  <a:lnTo>
                    <a:pt x="27" y="2"/>
                  </a:lnTo>
                  <a:lnTo>
                    <a:pt x="26" y="2"/>
                  </a:lnTo>
                  <a:lnTo>
                    <a:pt x="24" y="2"/>
                  </a:lnTo>
                  <a:lnTo>
                    <a:pt x="23" y="3"/>
                  </a:lnTo>
                  <a:lnTo>
                    <a:pt x="21" y="5"/>
                  </a:lnTo>
                  <a:lnTo>
                    <a:pt x="20" y="5"/>
                  </a:lnTo>
                  <a:lnTo>
                    <a:pt x="18" y="6"/>
                  </a:lnTo>
                  <a:lnTo>
                    <a:pt x="17" y="6"/>
                  </a:lnTo>
                  <a:lnTo>
                    <a:pt x="15" y="8"/>
                  </a:lnTo>
                  <a:lnTo>
                    <a:pt x="13" y="8"/>
                  </a:lnTo>
                  <a:lnTo>
                    <a:pt x="13" y="9"/>
                  </a:lnTo>
                  <a:lnTo>
                    <a:pt x="10" y="12"/>
                  </a:lnTo>
                  <a:lnTo>
                    <a:pt x="6" y="17"/>
                  </a:lnTo>
                  <a:lnTo>
                    <a:pt x="6" y="18"/>
                  </a:lnTo>
                  <a:lnTo>
                    <a:pt x="4" y="18"/>
                  </a:lnTo>
                  <a:lnTo>
                    <a:pt x="4" y="21"/>
                  </a:lnTo>
                  <a:lnTo>
                    <a:pt x="3" y="23"/>
                  </a:lnTo>
                  <a:lnTo>
                    <a:pt x="3" y="24"/>
                  </a:lnTo>
                  <a:lnTo>
                    <a:pt x="3" y="26"/>
                  </a:lnTo>
                  <a:lnTo>
                    <a:pt x="3" y="28"/>
                  </a:lnTo>
                  <a:lnTo>
                    <a:pt x="1" y="28"/>
                  </a:lnTo>
                  <a:lnTo>
                    <a:pt x="1" y="32"/>
                  </a:lnTo>
                  <a:lnTo>
                    <a:pt x="1" y="35"/>
                  </a:lnTo>
                  <a:lnTo>
                    <a:pt x="1" y="38"/>
                  </a:lnTo>
                  <a:lnTo>
                    <a:pt x="1" y="40"/>
                  </a:lnTo>
                  <a:lnTo>
                    <a:pt x="1" y="43"/>
                  </a:lnTo>
                  <a:lnTo>
                    <a:pt x="1" y="46"/>
                  </a:lnTo>
                  <a:lnTo>
                    <a:pt x="0" y="46"/>
                  </a:lnTo>
                  <a:lnTo>
                    <a:pt x="0" y="47"/>
                  </a:lnTo>
                  <a:lnTo>
                    <a:pt x="0" y="49"/>
                  </a:lnTo>
                  <a:lnTo>
                    <a:pt x="1" y="50"/>
                  </a:lnTo>
                  <a:lnTo>
                    <a:pt x="1" y="52"/>
                  </a:lnTo>
                  <a:lnTo>
                    <a:pt x="0" y="52"/>
                  </a:lnTo>
                  <a:lnTo>
                    <a:pt x="0" y="54"/>
                  </a:lnTo>
                  <a:lnTo>
                    <a:pt x="0" y="55"/>
                  </a:lnTo>
                  <a:lnTo>
                    <a:pt x="1" y="57"/>
                  </a:lnTo>
                  <a:lnTo>
                    <a:pt x="0" y="57"/>
                  </a:lnTo>
                  <a:lnTo>
                    <a:pt x="1" y="58"/>
                  </a:lnTo>
                  <a:lnTo>
                    <a:pt x="1" y="60"/>
                  </a:lnTo>
                  <a:lnTo>
                    <a:pt x="1" y="61"/>
                  </a:lnTo>
                  <a:lnTo>
                    <a:pt x="1" y="63"/>
                  </a:lnTo>
                  <a:lnTo>
                    <a:pt x="1" y="64"/>
                  </a:lnTo>
                  <a:lnTo>
                    <a:pt x="0" y="66"/>
                  </a:lnTo>
                  <a:lnTo>
                    <a:pt x="1" y="67"/>
                  </a:lnTo>
                  <a:lnTo>
                    <a:pt x="0" y="69"/>
                  </a:lnTo>
                  <a:lnTo>
                    <a:pt x="0" y="70"/>
                  </a:lnTo>
                  <a:lnTo>
                    <a:pt x="1" y="72"/>
                  </a:lnTo>
                  <a:lnTo>
                    <a:pt x="1" y="73"/>
                  </a:lnTo>
                  <a:lnTo>
                    <a:pt x="1" y="76"/>
                  </a:lnTo>
                  <a:lnTo>
                    <a:pt x="1" y="78"/>
                  </a:lnTo>
                  <a:lnTo>
                    <a:pt x="1" y="80"/>
                  </a:lnTo>
                  <a:lnTo>
                    <a:pt x="1" y="84"/>
                  </a:lnTo>
                  <a:lnTo>
                    <a:pt x="1" y="86"/>
                  </a:lnTo>
                  <a:lnTo>
                    <a:pt x="1" y="87"/>
                  </a:lnTo>
                  <a:lnTo>
                    <a:pt x="1" y="89"/>
                  </a:lnTo>
                  <a:lnTo>
                    <a:pt x="1" y="93"/>
                  </a:lnTo>
                  <a:lnTo>
                    <a:pt x="1" y="95"/>
                  </a:lnTo>
                  <a:lnTo>
                    <a:pt x="1" y="96"/>
                  </a:lnTo>
                  <a:lnTo>
                    <a:pt x="1" y="99"/>
                  </a:lnTo>
                  <a:lnTo>
                    <a:pt x="3" y="102"/>
                  </a:lnTo>
                  <a:lnTo>
                    <a:pt x="4" y="106"/>
                  </a:lnTo>
                  <a:lnTo>
                    <a:pt x="4" y="107"/>
                  </a:lnTo>
                  <a:lnTo>
                    <a:pt x="6" y="106"/>
                  </a:lnTo>
                  <a:lnTo>
                    <a:pt x="6" y="104"/>
                  </a:lnTo>
                  <a:lnTo>
                    <a:pt x="7" y="104"/>
                  </a:lnTo>
                  <a:lnTo>
                    <a:pt x="7" y="102"/>
                  </a:lnTo>
                  <a:lnTo>
                    <a:pt x="6" y="102"/>
                  </a:lnTo>
                  <a:lnTo>
                    <a:pt x="6" y="95"/>
                  </a:lnTo>
                  <a:lnTo>
                    <a:pt x="7" y="93"/>
                  </a:lnTo>
                  <a:lnTo>
                    <a:pt x="6" y="93"/>
                  </a:lnTo>
                  <a:lnTo>
                    <a:pt x="6" y="90"/>
                  </a:lnTo>
                  <a:lnTo>
                    <a:pt x="6" y="87"/>
                  </a:lnTo>
                  <a:lnTo>
                    <a:pt x="6" y="73"/>
                  </a:lnTo>
                  <a:lnTo>
                    <a:pt x="6" y="67"/>
                  </a:lnTo>
                  <a:lnTo>
                    <a:pt x="6" y="61"/>
                  </a:lnTo>
                  <a:lnTo>
                    <a:pt x="6" y="55"/>
                  </a:lnTo>
                  <a:lnTo>
                    <a:pt x="6" y="47"/>
                  </a:lnTo>
                  <a:lnTo>
                    <a:pt x="6" y="44"/>
                  </a:lnTo>
                  <a:lnTo>
                    <a:pt x="6" y="43"/>
                  </a:lnTo>
                  <a:lnTo>
                    <a:pt x="7" y="41"/>
                  </a:lnTo>
                  <a:lnTo>
                    <a:pt x="7" y="40"/>
                  </a:lnTo>
                  <a:lnTo>
                    <a:pt x="7" y="38"/>
                  </a:lnTo>
                  <a:lnTo>
                    <a:pt x="7" y="37"/>
                  </a:lnTo>
                  <a:lnTo>
                    <a:pt x="7" y="35"/>
                  </a:lnTo>
                  <a:lnTo>
                    <a:pt x="9" y="29"/>
                  </a:lnTo>
                  <a:lnTo>
                    <a:pt x="9" y="28"/>
                  </a:lnTo>
                  <a:lnTo>
                    <a:pt x="7" y="28"/>
                  </a:lnTo>
                  <a:lnTo>
                    <a:pt x="9" y="24"/>
                  </a:lnTo>
                  <a:lnTo>
                    <a:pt x="10" y="21"/>
                  </a:lnTo>
                  <a:lnTo>
                    <a:pt x="10" y="20"/>
                  </a:lnTo>
                  <a:lnTo>
                    <a:pt x="12" y="18"/>
                  </a:lnTo>
                  <a:lnTo>
                    <a:pt x="13" y="17"/>
                  </a:lnTo>
                  <a:lnTo>
                    <a:pt x="15" y="14"/>
                  </a:lnTo>
                  <a:lnTo>
                    <a:pt x="17" y="14"/>
                  </a:lnTo>
                  <a:lnTo>
                    <a:pt x="18" y="12"/>
                  </a:lnTo>
                  <a:lnTo>
                    <a:pt x="20" y="11"/>
                  </a:lnTo>
                  <a:lnTo>
                    <a:pt x="21" y="9"/>
                  </a:lnTo>
                  <a:lnTo>
                    <a:pt x="24" y="9"/>
                  </a:lnTo>
                  <a:lnTo>
                    <a:pt x="26" y="8"/>
                  </a:lnTo>
                  <a:lnTo>
                    <a:pt x="27" y="8"/>
                  </a:lnTo>
                  <a:lnTo>
                    <a:pt x="29" y="6"/>
                  </a:lnTo>
                  <a:lnTo>
                    <a:pt x="30" y="6"/>
                  </a:lnTo>
                  <a:lnTo>
                    <a:pt x="32" y="6"/>
                  </a:lnTo>
                  <a:lnTo>
                    <a:pt x="36" y="6"/>
                  </a:lnTo>
                  <a:lnTo>
                    <a:pt x="41" y="8"/>
                  </a:lnTo>
                  <a:lnTo>
                    <a:pt x="42" y="8"/>
                  </a:lnTo>
                  <a:lnTo>
                    <a:pt x="46" y="9"/>
                  </a:lnTo>
                  <a:lnTo>
                    <a:pt x="47" y="9"/>
                  </a:lnTo>
                  <a:lnTo>
                    <a:pt x="47" y="11"/>
                  </a:lnTo>
                  <a:lnTo>
                    <a:pt x="49" y="11"/>
                  </a:lnTo>
                  <a:lnTo>
                    <a:pt x="53" y="17"/>
                  </a:lnTo>
                  <a:lnTo>
                    <a:pt x="53" y="18"/>
                  </a:lnTo>
                  <a:lnTo>
                    <a:pt x="55" y="21"/>
                  </a:lnTo>
                  <a:lnTo>
                    <a:pt x="55" y="24"/>
                  </a:lnTo>
                  <a:lnTo>
                    <a:pt x="56" y="24"/>
                  </a:lnTo>
                  <a:lnTo>
                    <a:pt x="55" y="24"/>
                  </a:lnTo>
                  <a:lnTo>
                    <a:pt x="56" y="26"/>
                  </a:lnTo>
                  <a:lnTo>
                    <a:pt x="56" y="28"/>
                  </a:lnTo>
                  <a:lnTo>
                    <a:pt x="56" y="29"/>
                  </a:lnTo>
                  <a:lnTo>
                    <a:pt x="56" y="31"/>
                  </a:lnTo>
                  <a:lnTo>
                    <a:pt x="58" y="32"/>
                  </a:lnTo>
                  <a:lnTo>
                    <a:pt x="58" y="34"/>
                  </a:lnTo>
                  <a:lnTo>
                    <a:pt x="58" y="35"/>
                  </a:lnTo>
                  <a:lnTo>
                    <a:pt x="58" y="37"/>
                  </a:lnTo>
                  <a:lnTo>
                    <a:pt x="58" y="38"/>
                  </a:lnTo>
                  <a:lnTo>
                    <a:pt x="59" y="38"/>
                  </a:lnTo>
                  <a:lnTo>
                    <a:pt x="59" y="40"/>
                  </a:lnTo>
                  <a:lnTo>
                    <a:pt x="58" y="43"/>
                  </a:lnTo>
                  <a:lnTo>
                    <a:pt x="59" y="46"/>
                  </a:lnTo>
                  <a:lnTo>
                    <a:pt x="58" y="47"/>
                  </a:lnTo>
                  <a:lnTo>
                    <a:pt x="59" y="47"/>
                  </a:lnTo>
                  <a:lnTo>
                    <a:pt x="58" y="49"/>
                  </a:lnTo>
                  <a:lnTo>
                    <a:pt x="59" y="49"/>
                  </a:lnTo>
                  <a:lnTo>
                    <a:pt x="59" y="50"/>
                  </a:lnTo>
                  <a:lnTo>
                    <a:pt x="59" y="52"/>
                  </a:lnTo>
                  <a:lnTo>
                    <a:pt x="59" y="54"/>
                  </a:lnTo>
                  <a:lnTo>
                    <a:pt x="59" y="57"/>
                  </a:lnTo>
                  <a:lnTo>
                    <a:pt x="59" y="58"/>
                  </a:lnTo>
                  <a:lnTo>
                    <a:pt x="59" y="60"/>
                  </a:lnTo>
                  <a:lnTo>
                    <a:pt x="59" y="61"/>
                  </a:lnTo>
                  <a:lnTo>
                    <a:pt x="59" y="63"/>
                  </a:lnTo>
                  <a:lnTo>
                    <a:pt x="58" y="64"/>
                  </a:lnTo>
                  <a:lnTo>
                    <a:pt x="59" y="64"/>
                  </a:lnTo>
                  <a:lnTo>
                    <a:pt x="59" y="67"/>
                  </a:lnTo>
                  <a:lnTo>
                    <a:pt x="59" y="69"/>
                  </a:lnTo>
                  <a:lnTo>
                    <a:pt x="61" y="69"/>
                  </a:lnTo>
                  <a:lnTo>
                    <a:pt x="61" y="70"/>
                  </a:lnTo>
                  <a:lnTo>
                    <a:pt x="59" y="70"/>
                  </a:lnTo>
                  <a:lnTo>
                    <a:pt x="59" y="72"/>
                  </a:lnTo>
                  <a:lnTo>
                    <a:pt x="59" y="73"/>
                  </a:lnTo>
                  <a:lnTo>
                    <a:pt x="59" y="75"/>
                  </a:lnTo>
                  <a:lnTo>
                    <a:pt x="59" y="76"/>
                  </a:lnTo>
                  <a:lnTo>
                    <a:pt x="59" y="78"/>
                  </a:lnTo>
                  <a:lnTo>
                    <a:pt x="61" y="80"/>
                  </a:lnTo>
                  <a:lnTo>
                    <a:pt x="59" y="80"/>
                  </a:lnTo>
                  <a:lnTo>
                    <a:pt x="59" y="81"/>
                  </a:lnTo>
                  <a:lnTo>
                    <a:pt x="59" y="83"/>
                  </a:lnTo>
                  <a:lnTo>
                    <a:pt x="59" y="84"/>
                  </a:lnTo>
                  <a:lnTo>
                    <a:pt x="59" y="86"/>
                  </a:lnTo>
                  <a:lnTo>
                    <a:pt x="59" y="87"/>
                  </a:lnTo>
                  <a:lnTo>
                    <a:pt x="59" y="89"/>
                  </a:lnTo>
                  <a:lnTo>
                    <a:pt x="58" y="89"/>
                  </a:lnTo>
                  <a:lnTo>
                    <a:pt x="59" y="90"/>
                  </a:lnTo>
                  <a:lnTo>
                    <a:pt x="59" y="92"/>
                  </a:lnTo>
                  <a:lnTo>
                    <a:pt x="58" y="92"/>
                  </a:lnTo>
                  <a:lnTo>
                    <a:pt x="59" y="93"/>
                  </a:lnTo>
                  <a:lnTo>
                    <a:pt x="59" y="96"/>
                  </a:lnTo>
                  <a:lnTo>
                    <a:pt x="59" y="98"/>
                  </a:lnTo>
                  <a:lnTo>
                    <a:pt x="58" y="98"/>
                  </a:lnTo>
                  <a:lnTo>
                    <a:pt x="58" y="99"/>
                  </a:lnTo>
                  <a:lnTo>
                    <a:pt x="58" y="101"/>
                  </a:lnTo>
                  <a:lnTo>
                    <a:pt x="58" y="104"/>
                  </a:lnTo>
                  <a:lnTo>
                    <a:pt x="59" y="104"/>
                  </a:lnTo>
                  <a:lnTo>
                    <a:pt x="61" y="106"/>
                  </a:lnTo>
                  <a:lnTo>
                    <a:pt x="62" y="106"/>
                  </a:lnTo>
                  <a:lnTo>
                    <a:pt x="65" y="106"/>
                  </a:lnTo>
                  <a:lnTo>
                    <a:pt x="65" y="104"/>
                  </a:lnTo>
                  <a:lnTo>
                    <a:pt x="67" y="92"/>
                  </a:lnTo>
                  <a:lnTo>
                    <a:pt x="67" y="81"/>
                  </a:lnTo>
                  <a:lnTo>
                    <a:pt x="67"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6" name="Freeform 15">
              <a:extLst>
                <a:ext uri="{FF2B5EF4-FFF2-40B4-BE49-F238E27FC236}">
                  <a16:creationId xmlns:a16="http://schemas.microsoft.com/office/drawing/2014/main" id="{3C38D119-B5CB-412B-913E-37CDC5DB7295}"/>
                </a:ext>
              </a:extLst>
            </p:cNvPr>
            <p:cNvSpPr>
              <a:spLocks/>
            </p:cNvSpPr>
            <p:nvPr userDrawn="1"/>
          </p:nvSpPr>
          <p:spPr bwMode="auto">
            <a:xfrm>
              <a:off x="4740" y="4077"/>
              <a:ext cx="35" cy="53"/>
            </a:xfrm>
            <a:custGeom>
              <a:avLst/>
              <a:gdLst>
                <a:gd name="T0" fmla="*/ 35 w 67"/>
                <a:gd name="T1" fmla="*/ 25 h 107"/>
                <a:gd name="T2" fmla="*/ 32 w 67"/>
                <a:gd name="T3" fmla="*/ 9 h 107"/>
                <a:gd name="T4" fmla="*/ 28 w 67"/>
                <a:gd name="T5" fmla="*/ 3 h 107"/>
                <a:gd name="T6" fmla="*/ 25 w 67"/>
                <a:gd name="T7" fmla="*/ 1 h 107"/>
                <a:gd name="T8" fmla="*/ 20 w 67"/>
                <a:gd name="T9" fmla="*/ 0 h 107"/>
                <a:gd name="T10" fmla="*/ 17 w 67"/>
                <a:gd name="T11" fmla="*/ 0 h 107"/>
                <a:gd name="T12" fmla="*/ 14 w 67"/>
                <a:gd name="T13" fmla="*/ 0 h 107"/>
                <a:gd name="T14" fmla="*/ 11 w 67"/>
                <a:gd name="T15" fmla="*/ 2 h 107"/>
                <a:gd name="T16" fmla="*/ 9 w 67"/>
                <a:gd name="T17" fmla="*/ 3 h 107"/>
                <a:gd name="T18" fmla="*/ 8 w 67"/>
                <a:gd name="T19" fmla="*/ 3 h 107"/>
                <a:gd name="T20" fmla="*/ 3 w 67"/>
                <a:gd name="T21" fmla="*/ 8 h 107"/>
                <a:gd name="T22" fmla="*/ 2 w 67"/>
                <a:gd name="T23" fmla="*/ 10 h 107"/>
                <a:gd name="T24" fmla="*/ 2 w 67"/>
                <a:gd name="T25" fmla="*/ 13 h 107"/>
                <a:gd name="T26" fmla="*/ 1 w 67"/>
                <a:gd name="T27" fmla="*/ 17 h 107"/>
                <a:gd name="T28" fmla="*/ 1 w 67"/>
                <a:gd name="T29" fmla="*/ 21 h 107"/>
                <a:gd name="T30" fmla="*/ 0 w 67"/>
                <a:gd name="T31" fmla="*/ 24 h 107"/>
                <a:gd name="T32" fmla="*/ 1 w 67"/>
                <a:gd name="T33" fmla="*/ 27 h 107"/>
                <a:gd name="T34" fmla="*/ 1 w 67"/>
                <a:gd name="T35" fmla="*/ 29 h 107"/>
                <a:gd name="T36" fmla="*/ 1 w 67"/>
                <a:gd name="T37" fmla="*/ 32 h 107"/>
                <a:gd name="T38" fmla="*/ 1 w 67"/>
                <a:gd name="T39" fmla="*/ 35 h 107"/>
                <a:gd name="T40" fmla="*/ 1 w 67"/>
                <a:gd name="T41" fmla="*/ 36 h 107"/>
                <a:gd name="T42" fmla="*/ 1 w 67"/>
                <a:gd name="T43" fmla="*/ 39 h 107"/>
                <a:gd name="T44" fmla="*/ 1 w 67"/>
                <a:gd name="T45" fmla="*/ 42 h 107"/>
                <a:gd name="T46" fmla="*/ 1 w 67"/>
                <a:gd name="T47" fmla="*/ 46 h 107"/>
                <a:gd name="T48" fmla="*/ 2 w 67"/>
                <a:gd name="T49" fmla="*/ 51 h 107"/>
                <a:gd name="T50" fmla="*/ 4 w 67"/>
                <a:gd name="T51" fmla="*/ 51 h 107"/>
                <a:gd name="T52" fmla="*/ 4 w 67"/>
                <a:gd name="T53" fmla="*/ 46 h 107"/>
                <a:gd name="T54" fmla="*/ 3 w 67"/>
                <a:gd name="T55" fmla="*/ 33 h 107"/>
                <a:gd name="T56" fmla="*/ 3 w 67"/>
                <a:gd name="T57" fmla="*/ 23 h 107"/>
                <a:gd name="T58" fmla="*/ 4 w 67"/>
                <a:gd name="T59" fmla="*/ 20 h 107"/>
                <a:gd name="T60" fmla="*/ 4 w 67"/>
                <a:gd name="T61" fmla="*/ 17 h 107"/>
                <a:gd name="T62" fmla="*/ 5 w 67"/>
                <a:gd name="T63" fmla="*/ 12 h 107"/>
                <a:gd name="T64" fmla="*/ 6 w 67"/>
                <a:gd name="T65" fmla="*/ 9 h 107"/>
                <a:gd name="T66" fmla="*/ 9 w 67"/>
                <a:gd name="T67" fmla="*/ 6 h 107"/>
                <a:gd name="T68" fmla="*/ 13 w 67"/>
                <a:gd name="T69" fmla="*/ 4 h 107"/>
                <a:gd name="T70" fmla="*/ 15 w 67"/>
                <a:gd name="T71" fmla="*/ 3 h 107"/>
                <a:gd name="T72" fmla="*/ 16 w 67"/>
                <a:gd name="T73" fmla="*/ 3 h 107"/>
                <a:gd name="T74" fmla="*/ 22 w 67"/>
                <a:gd name="T75" fmla="*/ 3 h 107"/>
                <a:gd name="T76" fmla="*/ 25 w 67"/>
                <a:gd name="T77" fmla="*/ 4 h 107"/>
                <a:gd name="T78" fmla="*/ 28 w 67"/>
                <a:gd name="T79" fmla="*/ 9 h 107"/>
                <a:gd name="T80" fmla="*/ 29 w 67"/>
                <a:gd name="T81" fmla="*/ 12 h 107"/>
                <a:gd name="T82" fmla="*/ 30 w 67"/>
                <a:gd name="T83" fmla="*/ 14 h 107"/>
                <a:gd name="T84" fmla="*/ 30 w 67"/>
                <a:gd name="T85" fmla="*/ 17 h 107"/>
                <a:gd name="T86" fmla="*/ 30 w 67"/>
                <a:gd name="T87" fmla="*/ 19 h 107"/>
                <a:gd name="T88" fmla="*/ 31 w 67"/>
                <a:gd name="T89" fmla="*/ 21 h 107"/>
                <a:gd name="T90" fmla="*/ 31 w 67"/>
                <a:gd name="T91" fmla="*/ 24 h 107"/>
                <a:gd name="T92" fmla="*/ 31 w 67"/>
                <a:gd name="T93" fmla="*/ 26 h 107"/>
                <a:gd name="T94" fmla="*/ 31 w 67"/>
                <a:gd name="T95" fmla="*/ 28 h 107"/>
                <a:gd name="T96" fmla="*/ 31 w 67"/>
                <a:gd name="T97" fmla="*/ 29 h 107"/>
                <a:gd name="T98" fmla="*/ 31 w 67"/>
                <a:gd name="T99" fmla="*/ 31 h 107"/>
                <a:gd name="T100" fmla="*/ 32 w 67"/>
                <a:gd name="T101" fmla="*/ 34 h 107"/>
                <a:gd name="T102" fmla="*/ 31 w 67"/>
                <a:gd name="T103" fmla="*/ 35 h 107"/>
                <a:gd name="T104" fmla="*/ 32 w 67"/>
                <a:gd name="T105" fmla="*/ 38 h 107"/>
                <a:gd name="T106" fmla="*/ 32 w 67"/>
                <a:gd name="T107" fmla="*/ 39 h 107"/>
                <a:gd name="T108" fmla="*/ 31 w 67"/>
                <a:gd name="T109" fmla="*/ 40 h 107"/>
                <a:gd name="T110" fmla="*/ 31 w 67"/>
                <a:gd name="T111" fmla="*/ 42 h 107"/>
                <a:gd name="T112" fmla="*/ 31 w 67"/>
                <a:gd name="T113" fmla="*/ 45 h 107"/>
                <a:gd name="T114" fmla="*/ 32 w 67"/>
                <a:gd name="T115" fmla="*/ 46 h 107"/>
                <a:gd name="T116" fmla="*/ 31 w 67"/>
                <a:gd name="T117" fmla="*/ 48 h 107"/>
                <a:gd name="T118" fmla="*/ 31 w 67"/>
                <a:gd name="T119" fmla="*/ 52 h 107"/>
                <a:gd name="T120" fmla="*/ 32 w 67"/>
                <a:gd name="T121" fmla="*/ 52 h 107"/>
                <a:gd name="T122" fmla="*/ 35 w 67"/>
                <a:gd name="T123" fmla="*/ 40 h 1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 h="107">
                  <a:moveTo>
                    <a:pt x="67" y="79"/>
                  </a:moveTo>
                  <a:lnTo>
                    <a:pt x="67" y="79"/>
                  </a:lnTo>
                  <a:lnTo>
                    <a:pt x="67" y="78"/>
                  </a:lnTo>
                  <a:lnTo>
                    <a:pt x="67" y="59"/>
                  </a:lnTo>
                  <a:lnTo>
                    <a:pt x="67" y="50"/>
                  </a:lnTo>
                  <a:lnTo>
                    <a:pt x="65" y="38"/>
                  </a:lnTo>
                  <a:lnTo>
                    <a:pt x="64" y="22"/>
                  </a:lnTo>
                  <a:lnTo>
                    <a:pt x="62" y="19"/>
                  </a:lnTo>
                  <a:lnTo>
                    <a:pt x="61" y="16"/>
                  </a:lnTo>
                  <a:lnTo>
                    <a:pt x="61" y="13"/>
                  </a:lnTo>
                  <a:lnTo>
                    <a:pt x="55" y="7"/>
                  </a:lnTo>
                  <a:lnTo>
                    <a:pt x="53" y="6"/>
                  </a:lnTo>
                  <a:lnTo>
                    <a:pt x="52" y="4"/>
                  </a:lnTo>
                  <a:lnTo>
                    <a:pt x="47" y="3"/>
                  </a:lnTo>
                  <a:lnTo>
                    <a:pt x="46" y="1"/>
                  </a:lnTo>
                  <a:lnTo>
                    <a:pt x="44" y="1"/>
                  </a:lnTo>
                  <a:lnTo>
                    <a:pt x="40" y="0"/>
                  </a:lnTo>
                  <a:lnTo>
                    <a:pt x="38" y="0"/>
                  </a:lnTo>
                  <a:lnTo>
                    <a:pt x="36" y="0"/>
                  </a:lnTo>
                  <a:lnTo>
                    <a:pt x="35" y="0"/>
                  </a:lnTo>
                  <a:lnTo>
                    <a:pt x="33" y="0"/>
                  </a:lnTo>
                  <a:lnTo>
                    <a:pt x="32" y="1"/>
                  </a:lnTo>
                  <a:lnTo>
                    <a:pt x="30" y="1"/>
                  </a:lnTo>
                  <a:lnTo>
                    <a:pt x="29" y="1"/>
                  </a:lnTo>
                  <a:lnTo>
                    <a:pt x="26" y="1"/>
                  </a:lnTo>
                  <a:lnTo>
                    <a:pt x="24" y="1"/>
                  </a:lnTo>
                  <a:lnTo>
                    <a:pt x="24" y="3"/>
                  </a:lnTo>
                  <a:lnTo>
                    <a:pt x="23" y="3"/>
                  </a:lnTo>
                  <a:lnTo>
                    <a:pt x="21" y="4"/>
                  </a:lnTo>
                  <a:lnTo>
                    <a:pt x="20" y="4"/>
                  </a:lnTo>
                  <a:lnTo>
                    <a:pt x="18" y="6"/>
                  </a:lnTo>
                  <a:lnTo>
                    <a:pt x="17" y="6"/>
                  </a:lnTo>
                  <a:lnTo>
                    <a:pt x="17" y="7"/>
                  </a:lnTo>
                  <a:lnTo>
                    <a:pt x="15" y="7"/>
                  </a:lnTo>
                  <a:lnTo>
                    <a:pt x="14" y="7"/>
                  </a:lnTo>
                  <a:lnTo>
                    <a:pt x="14" y="9"/>
                  </a:lnTo>
                  <a:lnTo>
                    <a:pt x="11" y="12"/>
                  </a:lnTo>
                  <a:lnTo>
                    <a:pt x="6" y="16"/>
                  </a:lnTo>
                  <a:lnTo>
                    <a:pt x="6" y="18"/>
                  </a:lnTo>
                  <a:lnTo>
                    <a:pt x="4" y="21"/>
                  </a:lnTo>
                  <a:lnTo>
                    <a:pt x="4" y="22"/>
                  </a:lnTo>
                  <a:lnTo>
                    <a:pt x="3" y="24"/>
                  </a:lnTo>
                  <a:lnTo>
                    <a:pt x="3" y="26"/>
                  </a:lnTo>
                  <a:lnTo>
                    <a:pt x="3" y="27"/>
                  </a:lnTo>
                  <a:lnTo>
                    <a:pt x="3" y="32"/>
                  </a:lnTo>
                  <a:lnTo>
                    <a:pt x="1" y="35"/>
                  </a:lnTo>
                  <a:lnTo>
                    <a:pt x="1" y="38"/>
                  </a:lnTo>
                  <a:lnTo>
                    <a:pt x="1" y="39"/>
                  </a:lnTo>
                  <a:lnTo>
                    <a:pt x="1" y="42"/>
                  </a:lnTo>
                  <a:lnTo>
                    <a:pt x="1" y="45"/>
                  </a:lnTo>
                  <a:lnTo>
                    <a:pt x="1" y="47"/>
                  </a:lnTo>
                  <a:lnTo>
                    <a:pt x="0" y="48"/>
                  </a:lnTo>
                  <a:lnTo>
                    <a:pt x="1" y="48"/>
                  </a:lnTo>
                  <a:lnTo>
                    <a:pt x="1" y="52"/>
                  </a:lnTo>
                  <a:lnTo>
                    <a:pt x="0" y="53"/>
                  </a:lnTo>
                  <a:lnTo>
                    <a:pt x="1" y="55"/>
                  </a:lnTo>
                  <a:lnTo>
                    <a:pt x="1" y="56"/>
                  </a:lnTo>
                  <a:lnTo>
                    <a:pt x="0" y="56"/>
                  </a:lnTo>
                  <a:lnTo>
                    <a:pt x="1" y="58"/>
                  </a:lnTo>
                  <a:lnTo>
                    <a:pt x="1" y="61"/>
                  </a:lnTo>
                  <a:lnTo>
                    <a:pt x="1" y="62"/>
                  </a:lnTo>
                  <a:lnTo>
                    <a:pt x="1" y="64"/>
                  </a:lnTo>
                  <a:lnTo>
                    <a:pt x="1" y="65"/>
                  </a:lnTo>
                  <a:lnTo>
                    <a:pt x="1" y="67"/>
                  </a:lnTo>
                  <a:lnTo>
                    <a:pt x="1" y="68"/>
                  </a:lnTo>
                  <a:lnTo>
                    <a:pt x="0" y="68"/>
                  </a:lnTo>
                  <a:lnTo>
                    <a:pt x="1" y="70"/>
                  </a:lnTo>
                  <a:lnTo>
                    <a:pt x="1" y="71"/>
                  </a:lnTo>
                  <a:lnTo>
                    <a:pt x="1" y="73"/>
                  </a:lnTo>
                  <a:lnTo>
                    <a:pt x="1" y="74"/>
                  </a:lnTo>
                  <a:lnTo>
                    <a:pt x="1" y="76"/>
                  </a:lnTo>
                  <a:lnTo>
                    <a:pt x="1" y="78"/>
                  </a:lnTo>
                  <a:lnTo>
                    <a:pt x="1" y="79"/>
                  </a:lnTo>
                  <a:lnTo>
                    <a:pt x="1" y="84"/>
                  </a:lnTo>
                  <a:lnTo>
                    <a:pt x="1" y="85"/>
                  </a:lnTo>
                  <a:lnTo>
                    <a:pt x="1" y="87"/>
                  </a:lnTo>
                  <a:lnTo>
                    <a:pt x="1" y="88"/>
                  </a:lnTo>
                  <a:lnTo>
                    <a:pt x="1" y="93"/>
                  </a:lnTo>
                  <a:lnTo>
                    <a:pt x="1" y="94"/>
                  </a:lnTo>
                  <a:lnTo>
                    <a:pt x="1" y="96"/>
                  </a:lnTo>
                  <a:lnTo>
                    <a:pt x="3" y="99"/>
                  </a:lnTo>
                  <a:lnTo>
                    <a:pt x="3" y="102"/>
                  </a:lnTo>
                  <a:lnTo>
                    <a:pt x="4" y="105"/>
                  </a:lnTo>
                  <a:lnTo>
                    <a:pt x="4" y="107"/>
                  </a:lnTo>
                  <a:lnTo>
                    <a:pt x="6" y="107"/>
                  </a:lnTo>
                  <a:lnTo>
                    <a:pt x="8" y="105"/>
                  </a:lnTo>
                  <a:lnTo>
                    <a:pt x="8" y="104"/>
                  </a:lnTo>
                  <a:lnTo>
                    <a:pt x="8" y="102"/>
                  </a:lnTo>
                  <a:lnTo>
                    <a:pt x="8" y="94"/>
                  </a:lnTo>
                  <a:lnTo>
                    <a:pt x="8" y="93"/>
                  </a:lnTo>
                  <a:lnTo>
                    <a:pt x="8" y="90"/>
                  </a:lnTo>
                  <a:lnTo>
                    <a:pt x="6" y="87"/>
                  </a:lnTo>
                  <a:lnTo>
                    <a:pt x="6" y="73"/>
                  </a:lnTo>
                  <a:lnTo>
                    <a:pt x="6" y="67"/>
                  </a:lnTo>
                  <a:lnTo>
                    <a:pt x="6" y="61"/>
                  </a:lnTo>
                  <a:lnTo>
                    <a:pt x="6" y="55"/>
                  </a:lnTo>
                  <a:lnTo>
                    <a:pt x="6" y="47"/>
                  </a:lnTo>
                  <a:lnTo>
                    <a:pt x="6" y="44"/>
                  </a:lnTo>
                  <a:lnTo>
                    <a:pt x="8" y="42"/>
                  </a:lnTo>
                  <a:lnTo>
                    <a:pt x="8" y="41"/>
                  </a:lnTo>
                  <a:lnTo>
                    <a:pt x="8" y="39"/>
                  </a:lnTo>
                  <a:lnTo>
                    <a:pt x="8" y="38"/>
                  </a:lnTo>
                  <a:lnTo>
                    <a:pt x="8" y="36"/>
                  </a:lnTo>
                  <a:lnTo>
                    <a:pt x="8" y="35"/>
                  </a:lnTo>
                  <a:lnTo>
                    <a:pt x="9" y="29"/>
                  </a:lnTo>
                  <a:lnTo>
                    <a:pt x="9" y="27"/>
                  </a:lnTo>
                  <a:lnTo>
                    <a:pt x="9" y="24"/>
                  </a:lnTo>
                  <a:lnTo>
                    <a:pt x="11" y="21"/>
                  </a:lnTo>
                  <a:lnTo>
                    <a:pt x="11" y="19"/>
                  </a:lnTo>
                  <a:lnTo>
                    <a:pt x="12" y="18"/>
                  </a:lnTo>
                  <a:lnTo>
                    <a:pt x="14" y="16"/>
                  </a:lnTo>
                  <a:lnTo>
                    <a:pt x="15" y="13"/>
                  </a:lnTo>
                  <a:lnTo>
                    <a:pt x="17" y="13"/>
                  </a:lnTo>
                  <a:lnTo>
                    <a:pt x="18" y="12"/>
                  </a:lnTo>
                  <a:lnTo>
                    <a:pt x="20" y="10"/>
                  </a:lnTo>
                  <a:lnTo>
                    <a:pt x="21" y="9"/>
                  </a:lnTo>
                  <a:lnTo>
                    <a:pt x="24" y="9"/>
                  </a:lnTo>
                  <a:lnTo>
                    <a:pt x="26" y="7"/>
                  </a:lnTo>
                  <a:lnTo>
                    <a:pt x="27" y="7"/>
                  </a:lnTo>
                  <a:lnTo>
                    <a:pt x="29" y="7"/>
                  </a:lnTo>
                  <a:lnTo>
                    <a:pt x="29" y="6"/>
                  </a:lnTo>
                  <a:lnTo>
                    <a:pt x="30" y="6"/>
                  </a:lnTo>
                  <a:lnTo>
                    <a:pt x="32" y="6"/>
                  </a:lnTo>
                  <a:lnTo>
                    <a:pt x="36" y="6"/>
                  </a:lnTo>
                  <a:lnTo>
                    <a:pt x="41" y="7"/>
                  </a:lnTo>
                  <a:lnTo>
                    <a:pt x="43" y="6"/>
                  </a:lnTo>
                  <a:lnTo>
                    <a:pt x="43" y="7"/>
                  </a:lnTo>
                  <a:lnTo>
                    <a:pt x="44" y="7"/>
                  </a:lnTo>
                  <a:lnTo>
                    <a:pt x="46" y="9"/>
                  </a:lnTo>
                  <a:lnTo>
                    <a:pt x="47" y="9"/>
                  </a:lnTo>
                  <a:lnTo>
                    <a:pt x="47" y="10"/>
                  </a:lnTo>
                  <a:lnTo>
                    <a:pt x="50" y="10"/>
                  </a:lnTo>
                  <a:lnTo>
                    <a:pt x="53" y="16"/>
                  </a:lnTo>
                  <a:lnTo>
                    <a:pt x="53" y="18"/>
                  </a:lnTo>
                  <a:lnTo>
                    <a:pt x="55" y="18"/>
                  </a:lnTo>
                  <a:lnTo>
                    <a:pt x="56" y="21"/>
                  </a:lnTo>
                  <a:lnTo>
                    <a:pt x="56" y="24"/>
                  </a:lnTo>
                  <a:lnTo>
                    <a:pt x="56" y="26"/>
                  </a:lnTo>
                  <a:lnTo>
                    <a:pt x="58" y="27"/>
                  </a:lnTo>
                  <a:lnTo>
                    <a:pt x="58" y="29"/>
                  </a:lnTo>
                  <a:lnTo>
                    <a:pt x="56" y="30"/>
                  </a:lnTo>
                  <a:lnTo>
                    <a:pt x="58" y="32"/>
                  </a:lnTo>
                  <a:lnTo>
                    <a:pt x="58" y="33"/>
                  </a:lnTo>
                  <a:lnTo>
                    <a:pt x="58" y="35"/>
                  </a:lnTo>
                  <a:lnTo>
                    <a:pt x="58" y="36"/>
                  </a:lnTo>
                  <a:lnTo>
                    <a:pt x="58" y="38"/>
                  </a:lnTo>
                  <a:lnTo>
                    <a:pt x="59" y="38"/>
                  </a:lnTo>
                  <a:lnTo>
                    <a:pt x="59" y="39"/>
                  </a:lnTo>
                  <a:lnTo>
                    <a:pt x="59" y="42"/>
                  </a:lnTo>
                  <a:lnTo>
                    <a:pt x="59" y="45"/>
                  </a:lnTo>
                  <a:lnTo>
                    <a:pt x="59" y="47"/>
                  </a:lnTo>
                  <a:lnTo>
                    <a:pt x="59" y="48"/>
                  </a:lnTo>
                  <a:lnTo>
                    <a:pt x="59" y="50"/>
                  </a:lnTo>
                  <a:lnTo>
                    <a:pt x="59" y="52"/>
                  </a:lnTo>
                  <a:lnTo>
                    <a:pt x="59" y="53"/>
                  </a:lnTo>
                  <a:lnTo>
                    <a:pt x="59" y="56"/>
                  </a:lnTo>
                  <a:lnTo>
                    <a:pt x="59" y="58"/>
                  </a:lnTo>
                  <a:lnTo>
                    <a:pt x="59" y="59"/>
                  </a:lnTo>
                  <a:lnTo>
                    <a:pt x="59" y="61"/>
                  </a:lnTo>
                  <a:lnTo>
                    <a:pt x="59" y="62"/>
                  </a:lnTo>
                  <a:lnTo>
                    <a:pt x="59" y="64"/>
                  </a:lnTo>
                  <a:lnTo>
                    <a:pt x="59" y="67"/>
                  </a:lnTo>
                  <a:lnTo>
                    <a:pt x="61" y="67"/>
                  </a:lnTo>
                  <a:lnTo>
                    <a:pt x="61" y="68"/>
                  </a:lnTo>
                  <a:lnTo>
                    <a:pt x="61" y="70"/>
                  </a:lnTo>
                  <a:lnTo>
                    <a:pt x="59" y="70"/>
                  </a:lnTo>
                  <a:lnTo>
                    <a:pt x="59" y="71"/>
                  </a:lnTo>
                  <a:lnTo>
                    <a:pt x="59" y="73"/>
                  </a:lnTo>
                  <a:lnTo>
                    <a:pt x="61" y="73"/>
                  </a:lnTo>
                  <a:lnTo>
                    <a:pt x="59" y="74"/>
                  </a:lnTo>
                  <a:lnTo>
                    <a:pt x="59" y="76"/>
                  </a:lnTo>
                  <a:lnTo>
                    <a:pt x="61" y="76"/>
                  </a:lnTo>
                  <a:lnTo>
                    <a:pt x="59" y="76"/>
                  </a:lnTo>
                  <a:lnTo>
                    <a:pt x="59" y="78"/>
                  </a:lnTo>
                  <a:lnTo>
                    <a:pt x="61" y="78"/>
                  </a:lnTo>
                  <a:lnTo>
                    <a:pt x="61" y="79"/>
                  </a:lnTo>
                  <a:lnTo>
                    <a:pt x="59" y="79"/>
                  </a:lnTo>
                  <a:lnTo>
                    <a:pt x="59" y="81"/>
                  </a:lnTo>
                  <a:lnTo>
                    <a:pt x="59" y="82"/>
                  </a:lnTo>
                  <a:lnTo>
                    <a:pt x="59" y="84"/>
                  </a:lnTo>
                  <a:lnTo>
                    <a:pt x="59" y="85"/>
                  </a:lnTo>
                  <a:lnTo>
                    <a:pt x="59" y="87"/>
                  </a:lnTo>
                  <a:lnTo>
                    <a:pt x="59" y="88"/>
                  </a:lnTo>
                  <a:lnTo>
                    <a:pt x="58" y="88"/>
                  </a:lnTo>
                  <a:lnTo>
                    <a:pt x="59" y="90"/>
                  </a:lnTo>
                  <a:lnTo>
                    <a:pt x="59" y="91"/>
                  </a:lnTo>
                  <a:lnTo>
                    <a:pt x="58" y="91"/>
                  </a:lnTo>
                  <a:lnTo>
                    <a:pt x="59" y="93"/>
                  </a:lnTo>
                  <a:lnTo>
                    <a:pt x="61" y="93"/>
                  </a:lnTo>
                  <a:lnTo>
                    <a:pt x="59" y="94"/>
                  </a:lnTo>
                  <a:lnTo>
                    <a:pt x="59" y="96"/>
                  </a:lnTo>
                  <a:lnTo>
                    <a:pt x="59" y="97"/>
                  </a:lnTo>
                  <a:lnTo>
                    <a:pt x="58" y="97"/>
                  </a:lnTo>
                  <a:lnTo>
                    <a:pt x="59" y="99"/>
                  </a:lnTo>
                  <a:lnTo>
                    <a:pt x="58" y="99"/>
                  </a:lnTo>
                  <a:lnTo>
                    <a:pt x="59" y="100"/>
                  </a:lnTo>
                  <a:lnTo>
                    <a:pt x="59" y="104"/>
                  </a:lnTo>
                  <a:lnTo>
                    <a:pt x="61" y="104"/>
                  </a:lnTo>
                  <a:lnTo>
                    <a:pt x="61" y="105"/>
                  </a:lnTo>
                  <a:lnTo>
                    <a:pt x="62" y="105"/>
                  </a:lnTo>
                  <a:lnTo>
                    <a:pt x="65" y="105"/>
                  </a:lnTo>
                  <a:lnTo>
                    <a:pt x="67" y="104"/>
                  </a:lnTo>
                  <a:lnTo>
                    <a:pt x="67" y="91"/>
                  </a:lnTo>
                  <a:lnTo>
                    <a:pt x="67" y="81"/>
                  </a:lnTo>
                  <a:lnTo>
                    <a:pt x="67"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7" name="Freeform 16">
              <a:extLst>
                <a:ext uri="{FF2B5EF4-FFF2-40B4-BE49-F238E27FC236}">
                  <a16:creationId xmlns:a16="http://schemas.microsoft.com/office/drawing/2014/main" id="{A941E299-BFDD-4762-B591-8779CD14E24F}"/>
                </a:ext>
              </a:extLst>
            </p:cNvPr>
            <p:cNvSpPr>
              <a:spLocks noEditPoints="1"/>
            </p:cNvSpPr>
            <p:nvPr userDrawn="1"/>
          </p:nvSpPr>
          <p:spPr bwMode="auto">
            <a:xfrm>
              <a:off x="4644" y="4023"/>
              <a:ext cx="146" cy="146"/>
            </a:xfrm>
            <a:custGeom>
              <a:avLst/>
              <a:gdLst>
                <a:gd name="T0" fmla="*/ 0 w 291"/>
                <a:gd name="T1" fmla="*/ 0 h 292"/>
                <a:gd name="T2" fmla="*/ 0 w 291"/>
                <a:gd name="T3" fmla="*/ 146 h 292"/>
                <a:gd name="T4" fmla="*/ 146 w 291"/>
                <a:gd name="T5" fmla="*/ 146 h 292"/>
                <a:gd name="T6" fmla="*/ 146 w 291"/>
                <a:gd name="T7" fmla="*/ 0 h 292"/>
                <a:gd name="T8" fmla="*/ 0 w 291"/>
                <a:gd name="T9" fmla="*/ 0 h 292"/>
                <a:gd name="T10" fmla="*/ 0 w 291"/>
                <a:gd name="T11" fmla="*/ 0 h 292"/>
                <a:gd name="T12" fmla="*/ 138 w 291"/>
                <a:gd name="T13" fmla="*/ 139 h 292"/>
                <a:gd name="T14" fmla="*/ 8 w 291"/>
                <a:gd name="T15" fmla="*/ 139 h 292"/>
                <a:gd name="T16" fmla="*/ 8 w 291"/>
                <a:gd name="T17" fmla="*/ 8 h 292"/>
                <a:gd name="T18" fmla="*/ 138 w 291"/>
                <a:gd name="T19" fmla="*/ 8 h 292"/>
                <a:gd name="T20" fmla="*/ 138 w 291"/>
                <a:gd name="T21" fmla="*/ 139 h 292"/>
                <a:gd name="T22" fmla="*/ 138 w 291"/>
                <a:gd name="T23" fmla="*/ 139 h 2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1" h="292">
                  <a:moveTo>
                    <a:pt x="0" y="0"/>
                  </a:moveTo>
                  <a:lnTo>
                    <a:pt x="0" y="292"/>
                  </a:lnTo>
                  <a:lnTo>
                    <a:pt x="291" y="292"/>
                  </a:lnTo>
                  <a:lnTo>
                    <a:pt x="291" y="0"/>
                  </a:lnTo>
                  <a:lnTo>
                    <a:pt x="0" y="0"/>
                  </a:lnTo>
                  <a:close/>
                  <a:moveTo>
                    <a:pt x="276" y="277"/>
                  </a:moveTo>
                  <a:lnTo>
                    <a:pt x="15" y="277"/>
                  </a:lnTo>
                  <a:lnTo>
                    <a:pt x="15" y="15"/>
                  </a:lnTo>
                  <a:lnTo>
                    <a:pt x="276" y="15"/>
                  </a:lnTo>
                  <a:lnTo>
                    <a:pt x="276" y="2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grpSp>
    </p:spTree>
    <p:extLst>
      <p:ext uri="{BB962C8B-B14F-4D97-AF65-F5344CB8AC3E}">
        <p14:creationId xmlns:p14="http://schemas.microsoft.com/office/powerpoint/2010/main" val="3519660769"/>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utoShape 11"/>
          <p:cNvSpPr>
            <a:spLocks noChangeArrowheads="1"/>
          </p:cNvSpPr>
          <p:nvPr/>
        </p:nvSpPr>
        <p:spPr bwMode="auto">
          <a:xfrm>
            <a:off x="4326247" y="2336344"/>
            <a:ext cx="1206500" cy="561975"/>
          </a:xfrm>
          <a:prstGeom prst="flowChartTerminator">
            <a:avLst/>
          </a:prstGeom>
          <a:solidFill>
            <a:srgbClr val="0033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r>
              <a:rPr lang="en-US" sz="800" i="1" dirty="0">
                <a:solidFill>
                  <a:schemeClr val="bg1"/>
                </a:solidFill>
                <a:latin typeface="Century Gothic" panose="020B0502020202020204" pitchFamily="34" charset="0"/>
                <a:cs typeface="Times New Roman" panose="02020603050405020304" pitchFamily="18" charset="0"/>
              </a:rPr>
              <a:t>Management Board</a:t>
            </a:r>
            <a:r>
              <a:rPr lang="uk-UA" sz="800" i="1" dirty="0">
                <a:solidFill>
                  <a:schemeClr val="bg1"/>
                </a:solidFill>
                <a:latin typeface="Century Gothic" panose="020B0502020202020204" pitchFamily="34" charset="0"/>
                <a:cs typeface="Times New Roman" panose="02020603050405020304" pitchFamily="18" charset="0"/>
              </a:rPr>
              <a:t>**</a:t>
            </a:r>
            <a:endParaRPr lang="en-US" sz="800" i="1" dirty="0">
              <a:solidFill>
                <a:schemeClr val="bg1"/>
              </a:solidFill>
              <a:latin typeface="Century Gothic" panose="020B0502020202020204" pitchFamily="34" charset="0"/>
              <a:cs typeface="Times New Roman" panose="02020603050405020304" pitchFamily="18" charset="0"/>
            </a:endParaRPr>
          </a:p>
          <a:p>
            <a:pPr algn="ctr"/>
            <a:r>
              <a:rPr lang="en-US" sz="800" i="1" u="sng" dirty="0">
                <a:solidFill>
                  <a:schemeClr val="bg1"/>
                </a:solidFill>
                <a:latin typeface="Century Gothic" panose="020B0502020202020204" pitchFamily="34" charset="0"/>
                <a:cs typeface="Times New Roman" panose="02020603050405020304" pitchFamily="18" charset="0"/>
              </a:rPr>
              <a:t>Chairman</a:t>
            </a:r>
          </a:p>
          <a:p>
            <a:pPr algn="ctr"/>
            <a:r>
              <a:rPr lang="en-US" sz="800" i="1" u="sng" dirty="0">
                <a:solidFill>
                  <a:schemeClr val="bg1"/>
                </a:solidFill>
                <a:latin typeface="Century Gothic" panose="020B0502020202020204" pitchFamily="34" charset="0"/>
                <a:cs typeface="Times New Roman" panose="02020603050405020304" pitchFamily="18" charset="0"/>
              </a:rPr>
              <a:t>G. </a:t>
            </a:r>
            <a:r>
              <a:rPr lang="en-US" sz="800" i="1" u="sng" dirty="0" err="1">
                <a:solidFill>
                  <a:schemeClr val="bg1"/>
                </a:solidFill>
                <a:latin typeface="Century Gothic" panose="020B0502020202020204" pitchFamily="34" charset="0"/>
                <a:cs typeface="Times New Roman" panose="02020603050405020304" pitchFamily="18" charset="0"/>
              </a:rPr>
              <a:t>Corrias</a:t>
            </a:r>
            <a:endParaRPr lang="en-US" sz="800" i="1" u="sng" baseline="30000" dirty="0">
              <a:solidFill>
                <a:schemeClr val="bg1"/>
              </a:solidFill>
              <a:latin typeface="Century Gothic" panose="020B0502020202020204" pitchFamily="34" charset="0"/>
              <a:cs typeface="Times New Roman" panose="02020603050405020304" pitchFamily="18" charset="0"/>
            </a:endParaRPr>
          </a:p>
        </p:txBody>
      </p:sp>
      <p:sp>
        <p:nvSpPr>
          <p:cNvPr id="37" name="AutoShape 15"/>
          <p:cNvSpPr>
            <a:spLocks noChangeArrowheads="1"/>
          </p:cNvSpPr>
          <p:nvPr/>
        </p:nvSpPr>
        <p:spPr bwMode="auto">
          <a:xfrm>
            <a:off x="4326247" y="1256225"/>
            <a:ext cx="1206500" cy="561975"/>
          </a:xfrm>
          <a:prstGeom prst="flowChartTerminator">
            <a:avLst/>
          </a:prstGeom>
          <a:solidFill>
            <a:srgbClr val="0033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r>
              <a:rPr lang="en-US" sz="800" i="1" dirty="0">
                <a:solidFill>
                  <a:schemeClr val="bg1"/>
                </a:solidFill>
                <a:latin typeface="Century Gothic" panose="020B0502020202020204" pitchFamily="34" charset="0"/>
                <a:cs typeface="Times New Roman" panose="02020603050405020304" pitchFamily="18" charset="0"/>
              </a:rPr>
              <a:t>Supervisory Board</a:t>
            </a:r>
            <a:r>
              <a:rPr lang="ru-RU" sz="800" i="1" dirty="0">
                <a:solidFill>
                  <a:schemeClr val="bg1"/>
                </a:solidFill>
                <a:latin typeface="Century Gothic" panose="020B0502020202020204" pitchFamily="34" charset="0"/>
                <a:cs typeface="Times New Roman" panose="02020603050405020304" pitchFamily="18" charset="0"/>
              </a:rPr>
              <a:t>*</a:t>
            </a:r>
            <a:endParaRPr lang="en-US" sz="800" i="1" dirty="0">
              <a:solidFill>
                <a:schemeClr val="bg1"/>
              </a:solidFill>
              <a:latin typeface="Century Gothic" panose="020B0502020202020204" pitchFamily="34" charset="0"/>
              <a:cs typeface="Times New Roman" panose="02020603050405020304" pitchFamily="18" charset="0"/>
            </a:endParaRPr>
          </a:p>
          <a:p>
            <a:pPr algn="ctr"/>
            <a:r>
              <a:rPr lang="en-US" sz="800" i="1" u="sng" dirty="0">
                <a:solidFill>
                  <a:schemeClr val="bg1"/>
                </a:solidFill>
                <a:latin typeface="Century Gothic" panose="020B0502020202020204" pitchFamily="34" charset="0"/>
                <a:cs typeface="Times New Roman" panose="02020603050405020304" pitchFamily="18" charset="0"/>
              </a:rPr>
              <a:t>S. </a:t>
            </a:r>
            <a:r>
              <a:rPr lang="en-US" sz="800" i="1" u="sng" dirty="0" err="1">
                <a:solidFill>
                  <a:schemeClr val="bg1"/>
                </a:solidFill>
                <a:latin typeface="Century Gothic" panose="020B0502020202020204" pitchFamily="34" charset="0"/>
                <a:cs typeface="Times New Roman" panose="02020603050405020304" pitchFamily="18" charset="0"/>
              </a:rPr>
              <a:t>Pedrazzi</a:t>
            </a:r>
            <a:endParaRPr lang="ru-RU" sz="800" i="1" u="sng" dirty="0">
              <a:solidFill>
                <a:schemeClr val="bg1"/>
              </a:solidFill>
              <a:latin typeface="Century Gothic" panose="020B0502020202020204" pitchFamily="34" charset="0"/>
              <a:cs typeface="Times New Roman" panose="02020603050405020304" pitchFamily="18" charset="0"/>
            </a:endParaRPr>
          </a:p>
        </p:txBody>
      </p:sp>
      <p:cxnSp>
        <p:nvCxnSpPr>
          <p:cNvPr id="38" name="AutoShape 16"/>
          <p:cNvCxnSpPr>
            <a:cxnSpLocks noChangeShapeType="1"/>
            <a:stCxn id="37" idx="2"/>
            <a:endCxn id="35" idx="0"/>
          </p:cNvCxnSpPr>
          <p:nvPr/>
        </p:nvCxnSpPr>
        <p:spPr bwMode="auto">
          <a:xfrm>
            <a:off x="4929497" y="1818200"/>
            <a:ext cx="0" cy="51814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AutoShape 24"/>
          <p:cNvCxnSpPr>
            <a:cxnSpLocks noChangeShapeType="1"/>
            <a:stCxn id="35" idx="1"/>
            <a:endCxn id="98" idx="3"/>
          </p:cNvCxnSpPr>
          <p:nvPr/>
        </p:nvCxnSpPr>
        <p:spPr bwMode="auto">
          <a:xfrm rot="10800000" flipV="1">
            <a:off x="4017027" y="2617331"/>
            <a:ext cx="309220" cy="506629"/>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Rectangle 28"/>
          <p:cNvSpPr>
            <a:spLocks noChangeArrowheads="1"/>
          </p:cNvSpPr>
          <p:nvPr/>
        </p:nvSpPr>
        <p:spPr bwMode="auto">
          <a:xfrm>
            <a:off x="5778983" y="3133419"/>
            <a:ext cx="92398"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spAutoFit/>
          </a:bodyPr>
          <a:lstStyle/>
          <a:p>
            <a:endParaRPr lang="ru-RU">
              <a:latin typeface="Century Gothic" panose="020B0502020202020204" pitchFamily="34" charset="0"/>
              <a:cs typeface="Times New Roman" panose="02020603050405020304" pitchFamily="18" charset="0"/>
            </a:endParaRPr>
          </a:p>
        </p:txBody>
      </p:sp>
      <p:cxnSp>
        <p:nvCxnSpPr>
          <p:cNvPr id="67" name="AutoShape 106"/>
          <p:cNvCxnSpPr>
            <a:cxnSpLocks noChangeShapeType="1"/>
            <a:stCxn id="35" idx="1"/>
            <a:endCxn id="97" idx="3"/>
          </p:cNvCxnSpPr>
          <p:nvPr/>
        </p:nvCxnSpPr>
        <p:spPr bwMode="auto">
          <a:xfrm rot="10800000" flipV="1">
            <a:off x="4011069" y="2617331"/>
            <a:ext cx="315179" cy="76993"/>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AutoShape 27"/>
          <p:cNvSpPr>
            <a:spLocks noChangeArrowheads="1"/>
          </p:cNvSpPr>
          <p:nvPr/>
        </p:nvSpPr>
        <p:spPr bwMode="auto">
          <a:xfrm>
            <a:off x="2967068" y="2080186"/>
            <a:ext cx="1044000" cy="368300"/>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r>
              <a:rPr lang="en-US" sz="600" b="1" i="1" dirty="0">
                <a:solidFill>
                  <a:srgbClr val="000000"/>
                </a:solidFill>
                <a:latin typeface="Century Gothic" panose="020B0502020202020204" pitchFamily="34" charset="0"/>
                <a:cs typeface="Times New Roman" panose="02020603050405020304" pitchFamily="18" charset="0"/>
              </a:rPr>
              <a:t>HR and Organization</a:t>
            </a:r>
          </a:p>
          <a:p>
            <a:pPr algn="ctr"/>
            <a:r>
              <a:rPr lang="en-US" sz="600" b="1" i="1" u="sng" dirty="0">
                <a:solidFill>
                  <a:srgbClr val="000000"/>
                </a:solidFill>
                <a:latin typeface="Century Gothic" panose="020B0502020202020204" pitchFamily="34" charset="0"/>
                <a:cs typeface="Times New Roman" panose="02020603050405020304" pitchFamily="18" charset="0"/>
              </a:rPr>
              <a:t>H. M. Nesterenko</a:t>
            </a:r>
          </a:p>
        </p:txBody>
      </p:sp>
      <p:cxnSp>
        <p:nvCxnSpPr>
          <p:cNvPr id="84" name="AutoShape 18"/>
          <p:cNvCxnSpPr>
            <a:cxnSpLocks noChangeShapeType="1"/>
            <a:stCxn id="108" idx="1"/>
            <a:endCxn id="35" idx="3"/>
          </p:cNvCxnSpPr>
          <p:nvPr/>
        </p:nvCxnSpPr>
        <p:spPr bwMode="auto">
          <a:xfrm rot="10800000" flipV="1">
            <a:off x="5532748" y="2275908"/>
            <a:ext cx="278041" cy="341423"/>
          </a:xfrm>
          <a:prstGeom prst="bentConnector3">
            <a:avLst>
              <a:gd name="adj1" fmla="val 50000"/>
            </a:avLst>
          </a:prstGeom>
          <a:ln>
            <a:solidFill>
              <a:srgbClr val="EC6400"/>
            </a:solidFill>
          </a:ln>
          <a:effectLst/>
        </p:spPr>
        <p:style>
          <a:lnRef idx="2">
            <a:schemeClr val="accent1"/>
          </a:lnRef>
          <a:fillRef idx="0">
            <a:schemeClr val="accent1"/>
          </a:fillRef>
          <a:effectRef idx="1">
            <a:schemeClr val="accent1"/>
          </a:effectRef>
          <a:fontRef idx="minor">
            <a:schemeClr val="tx1"/>
          </a:fontRef>
        </p:style>
      </p:cxnSp>
      <p:sp>
        <p:nvSpPr>
          <p:cNvPr id="97" name="AutoShape 105"/>
          <p:cNvSpPr>
            <a:spLocks noChangeArrowheads="1"/>
          </p:cNvSpPr>
          <p:nvPr/>
        </p:nvSpPr>
        <p:spPr bwMode="auto">
          <a:xfrm>
            <a:off x="2967068" y="2510175"/>
            <a:ext cx="1044000" cy="368300"/>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lvl="0"/>
            <a:endParaRPr lang="en-US" sz="600" dirty="0">
              <a:solidFill>
                <a:srgbClr val="000000"/>
              </a:solidFill>
              <a:latin typeface="Century Gothic" panose="020B0502020202020204" pitchFamily="34" charset="0"/>
              <a:cs typeface="Times New Roman" panose="02020603050405020304" pitchFamily="18" charset="0"/>
            </a:endParaRPr>
          </a:p>
          <a:p>
            <a:pPr lvl="0" algn="ctr" fontAlgn="base">
              <a:spcBef>
                <a:spcPct val="0"/>
              </a:spcBef>
              <a:spcAft>
                <a:spcPct val="0"/>
              </a:spcAft>
              <a:buClr>
                <a:schemeClr val="folHlink"/>
              </a:buClr>
            </a:pPr>
            <a:r>
              <a:rPr lang="en-US" sz="600" b="1" i="1" dirty="0">
                <a:solidFill>
                  <a:srgbClr val="000000"/>
                </a:solidFill>
                <a:latin typeface="Century Gothic" panose="020B0502020202020204" pitchFamily="34" charset="0"/>
                <a:cs typeface="Times New Roman" pitchFamily="18" charset="0"/>
              </a:rPr>
              <a:t>Cybersecurity and Business </a:t>
            </a:r>
          </a:p>
          <a:p>
            <a:pPr lvl="0" algn="ctr" fontAlgn="base">
              <a:spcBef>
                <a:spcPct val="0"/>
              </a:spcBef>
              <a:spcAft>
                <a:spcPct val="0"/>
              </a:spcAft>
              <a:buClr>
                <a:srgbClr val="B2B2B2"/>
              </a:buClr>
            </a:pPr>
            <a:r>
              <a:rPr lang="en-US" sz="600" b="1" i="1" dirty="0">
                <a:solidFill>
                  <a:srgbClr val="000000"/>
                </a:solidFill>
                <a:latin typeface="Century Gothic" panose="020B0502020202020204" pitchFamily="34" charset="0"/>
                <a:cs typeface="Times New Roman" pitchFamily="18" charset="0"/>
              </a:rPr>
              <a:t>Continuity Management</a:t>
            </a:r>
            <a:r>
              <a:rPr lang="en-US" sz="600" b="1" i="1" baseline="30000" dirty="0">
                <a:solidFill>
                  <a:srgbClr val="000000"/>
                </a:solidFill>
                <a:latin typeface="Century Gothic" panose="020B0502020202020204" pitchFamily="34" charset="0"/>
                <a:cs typeface="Times New Roman" pitchFamily="18" charset="0"/>
              </a:rPr>
              <a:t>1 </a:t>
            </a:r>
          </a:p>
          <a:p>
            <a:pPr lvl="0" algn="ctr" fontAlgn="base">
              <a:spcBef>
                <a:spcPct val="0"/>
              </a:spcBef>
              <a:spcAft>
                <a:spcPct val="0"/>
              </a:spcAft>
              <a:buClr>
                <a:schemeClr val="folHlink"/>
              </a:buClr>
            </a:pPr>
            <a:r>
              <a:rPr lang="en-US" sz="600" b="1" i="1" u="sng" dirty="0">
                <a:solidFill>
                  <a:srgbClr val="000000"/>
                </a:solidFill>
                <a:latin typeface="Century Gothic" panose="020B0502020202020204" pitchFamily="34" charset="0"/>
                <a:cs typeface="Times New Roman" pitchFamily="18" charset="0"/>
              </a:rPr>
              <a:t>O.M. Sirakov</a:t>
            </a:r>
          </a:p>
          <a:p>
            <a:pPr lvl="0" algn="ctr">
              <a:lnSpc>
                <a:spcPct val="80000"/>
              </a:lnSpc>
            </a:pPr>
            <a:endParaRPr lang="en-GB" sz="500" u="sng" dirty="0">
              <a:solidFill>
                <a:srgbClr val="000000"/>
              </a:solidFill>
              <a:latin typeface="Century Gothic" panose="020B0502020202020204" pitchFamily="34" charset="0"/>
              <a:cs typeface="Times New Roman" panose="02020603050405020304" pitchFamily="18" charset="0"/>
            </a:endParaRPr>
          </a:p>
        </p:txBody>
      </p:sp>
      <p:sp>
        <p:nvSpPr>
          <p:cNvPr id="98" name="AutoShape 23"/>
          <p:cNvSpPr>
            <a:spLocks noChangeArrowheads="1"/>
          </p:cNvSpPr>
          <p:nvPr/>
        </p:nvSpPr>
        <p:spPr bwMode="auto">
          <a:xfrm>
            <a:off x="2973027" y="2939811"/>
            <a:ext cx="1044000" cy="368300"/>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lvl="0" algn="ctr"/>
            <a:r>
              <a:rPr lang="en-US" sz="600" b="1" i="1" dirty="0">
                <a:solidFill>
                  <a:srgbClr val="000000"/>
                </a:solidFill>
                <a:latin typeface="Century Gothic" panose="020B0502020202020204" pitchFamily="34" charset="0"/>
                <a:cs typeface="Times New Roman" panose="02020603050405020304" pitchFamily="18" charset="0"/>
              </a:rPr>
              <a:t>Legal and General Secretariat</a:t>
            </a:r>
          </a:p>
          <a:p>
            <a:pPr lvl="0" algn="ctr"/>
            <a:r>
              <a:rPr lang="en-US" sz="600" b="1" i="1" u="sng" dirty="0">
                <a:solidFill>
                  <a:srgbClr val="000000"/>
                </a:solidFill>
                <a:latin typeface="Century Gothic" panose="020B0502020202020204" pitchFamily="34" charset="0"/>
                <a:cs typeface="Times New Roman" panose="02020603050405020304" pitchFamily="18" charset="0"/>
              </a:rPr>
              <a:t>S.V. </a:t>
            </a:r>
            <a:r>
              <a:rPr lang="en-US" sz="600" b="1" i="1" u="sng" dirty="0" err="1">
                <a:solidFill>
                  <a:srgbClr val="000000"/>
                </a:solidFill>
                <a:latin typeface="Century Gothic" panose="020B0502020202020204" pitchFamily="34" charset="0"/>
                <a:cs typeface="Times New Roman" panose="02020603050405020304" pitchFamily="18" charset="0"/>
              </a:rPr>
              <a:t>Zhadan</a:t>
            </a:r>
            <a:endParaRPr lang="en-US" sz="600" b="1" i="1" u="sng" dirty="0">
              <a:solidFill>
                <a:srgbClr val="000000"/>
              </a:solidFill>
              <a:latin typeface="Century Gothic" panose="020B0502020202020204" pitchFamily="34" charset="0"/>
              <a:cs typeface="Times New Roman" panose="02020603050405020304" pitchFamily="18" charset="0"/>
            </a:endParaRPr>
          </a:p>
        </p:txBody>
      </p:sp>
      <p:sp>
        <p:nvSpPr>
          <p:cNvPr id="99" name="AutoShape 10"/>
          <p:cNvSpPr>
            <a:spLocks noChangeArrowheads="1"/>
          </p:cNvSpPr>
          <p:nvPr/>
        </p:nvSpPr>
        <p:spPr bwMode="auto">
          <a:xfrm>
            <a:off x="2855368" y="1353856"/>
            <a:ext cx="1155700" cy="366712"/>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endParaRPr lang="en-US" sz="600" b="1" i="1" dirty="0">
              <a:latin typeface="Century Gothic" panose="020B0502020202020204" pitchFamily="34" charset="0"/>
              <a:cs typeface="Times New Roman" panose="02020603050405020304" pitchFamily="18" charset="0"/>
            </a:endParaRPr>
          </a:p>
          <a:p>
            <a:pPr algn="ctr">
              <a:lnSpc>
                <a:spcPct val="100000"/>
              </a:lnSpc>
              <a:buClrTx/>
              <a:buFontTx/>
              <a:buNone/>
            </a:pPr>
            <a:r>
              <a:rPr lang="en-US" sz="600" b="1" i="1" dirty="0">
                <a:latin typeface="Century Gothic" panose="020B0502020202020204" pitchFamily="34" charset="0"/>
                <a:cs typeface="Times New Roman" panose="02020603050405020304" pitchFamily="18" charset="0"/>
              </a:rPr>
              <a:t>Internal Audit</a:t>
            </a:r>
          </a:p>
          <a:p>
            <a:pPr lvl="0" algn="ctr" fontAlgn="base">
              <a:spcBef>
                <a:spcPct val="0"/>
              </a:spcBef>
              <a:spcAft>
                <a:spcPct val="0"/>
              </a:spcAft>
              <a:buClr>
                <a:srgbClr val="B2B2B2"/>
              </a:buClr>
            </a:pPr>
            <a:r>
              <a:rPr lang="en-US" sz="600" b="1" i="1" u="sng" dirty="0">
                <a:solidFill>
                  <a:srgbClr val="000000"/>
                </a:solidFill>
                <a:latin typeface="Century Gothic" panose="020B0502020202020204" pitchFamily="34" charset="0"/>
                <a:cs typeface="Times New Roman" pitchFamily="18" charset="0"/>
              </a:rPr>
              <a:t>T.S. Lysenko</a:t>
            </a:r>
          </a:p>
          <a:p>
            <a:pPr algn="ctr">
              <a:lnSpc>
                <a:spcPct val="100000"/>
              </a:lnSpc>
              <a:buClrTx/>
              <a:buFontTx/>
              <a:buNone/>
            </a:pPr>
            <a:endParaRPr lang="ru-RU" sz="600" b="1" i="1" dirty="0">
              <a:latin typeface="Century Gothic" panose="020B0502020202020204" pitchFamily="34" charset="0"/>
              <a:cs typeface="Times New Roman" panose="02020603050405020304" pitchFamily="18" charset="0"/>
            </a:endParaRPr>
          </a:p>
        </p:txBody>
      </p:sp>
      <p:cxnSp>
        <p:nvCxnSpPr>
          <p:cNvPr id="5" name="Соединительная линия уступом 4"/>
          <p:cNvCxnSpPr>
            <a:stCxn id="80" idx="3"/>
            <a:endCxn id="35" idx="1"/>
          </p:cNvCxnSpPr>
          <p:nvPr/>
        </p:nvCxnSpPr>
        <p:spPr>
          <a:xfrm>
            <a:off x="4011068" y="2264336"/>
            <a:ext cx="315179" cy="352996"/>
          </a:xfrm>
          <a:prstGeom prst="bentConnector3">
            <a:avLst>
              <a:gd name="adj1" fmla="val 50000"/>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36" name="AutoShape 15"/>
          <p:cNvSpPr>
            <a:spLocks noChangeArrowheads="1"/>
          </p:cNvSpPr>
          <p:nvPr/>
        </p:nvSpPr>
        <p:spPr bwMode="auto">
          <a:xfrm>
            <a:off x="4330439" y="752168"/>
            <a:ext cx="1206500" cy="345951"/>
          </a:xfrm>
          <a:prstGeom prst="flowChartTerminator">
            <a:avLst/>
          </a:prstGeom>
          <a:solidFill>
            <a:schemeClr val="tx2">
              <a:lumMod val="60000"/>
              <a:lumOff val="40000"/>
            </a:schemeClr>
          </a:solidFill>
          <a:ln w="9525" algn="ctr">
            <a:solidFill>
              <a:schemeClr val="tx1"/>
            </a:solidFill>
            <a:miter lim="800000"/>
            <a:headEnd/>
            <a:tailEnd/>
          </a:ln>
          <a:effectLst/>
        </p:spPr>
        <p:txBody>
          <a:bodyPr lIns="90000" tIns="46800" rIns="90000" bIns="46800" anchor="ctr"/>
          <a:lstStyle/>
          <a:p>
            <a:pPr algn="ctr">
              <a:lnSpc>
                <a:spcPct val="100000"/>
              </a:lnSpc>
              <a:buClrTx/>
              <a:buFontTx/>
              <a:buNone/>
            </a:pPr>
            <a:r>
              <a:rPr lang="en-US" sz="800" i="1" dirty="0">
                <a:solidFill>
                  <a:schemeClr val="bg1"/>
                </a:solidFill>
                <a:latin typeface="Century Gothic" panose="020B0502020202020204" pitchFamily="34" charset="0"/>
                <a:cs typeface="Times New Roman" panose="02020603050405020304" pitchFamily="18" charset="0"/>
              </a:rPr>
              <a:t>General Shareholders Meeting</a:t>
            </a:r>
            <a:endParaRPr lang="ru-RU" sz="800" i="1" u="sng" dirty="0">
              <a:solidFill>
                <a:schemeClr val="bg1"/>
              </a:solidFill>
              <a:latin typeface="Century Gothic" panose="020B0502020202020204" pitchFamily="34" charset="0"/>
              <a:cs typeface="Times New Roman" panose="02020603050405020304" pitchFamily="18" charset="0"/>
            </a:endParaRPr>
          </a:p>
        </p:txBody>
      </p:sp>
      <p:cxnSp>
        <p:nvCxnSpPr>
          <p:cNvPr id="8" name="Прямая соединительная линия 7"/>
          <p:cNvCxnSpPr>
            <a:stCxn id="136" idx="2"/>
            <a:endCxn id="37" idx="0"/>
          </p:cNvCxnSpPr>
          <p:nvPr/>
        </p:nvCxnSpPr>
        <p:spPr>
          <a:xfrm flipH="1">
            <a:off x="4929497" y="1098119"/>
            <a:ext cx="4192" cy="158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 name="TextBox 139"/>
          <p:cNvSpPr txBox="1"/>
          <p:nvPr/>
        </p:nvSpPr>
        <p:spPr>
          <a:xfrm>
            <a:off x="1055705" y="875138"/>
            <a:ext cx="1823129" cy="1384995"/>
          </a:xfrm>
          <a:prstGeom prst="rect">
            <a:avLst/>
          </a:prstGeom>
          <a:noFill/>
        </p:spPr>
        <p:txBody>
          <a:bodyPr wrap="square" rtlCol="0">
            <a:spAutoFit/>
          </a:bodyPr>
          <a:lstStyle/>
          <a:p>
            <a:r>
              <a:rPr lang="en-US" sz="600" b="1" i="1" u="sng" dirty="0">
                <a:latin typeface="Century Gothic" panose="020B0502020202020204" pitchFamily="34" charset="0"/>
                <a:cs typeface="Times New Roman" panose="02020603050405020304" pitchFamily="18" charset="0"/>
              </a:rPr>
              <a:t>Management Board Committees</a:t>
            </a:r>
            <a:r>
              <a:rPr lang="uk-UA" sz="600" b="1" i="1" u="sng" dirty="0">
                <a:latin typeface="Century Gothic" panose="020B0502020202020204" pitchFamily="34" charset="0"/>
                <a:cs typeface="Times New Roman" panose="02020603050405020304" pitchFamily="18" charset="0"/>
              </a:rPr>
              <a:t>:</a:t>
            </a:r>
          </a:p>
          <a:p>
            <a:r>
              <a:rPr lang="en-US" sz="600" b="1" i="1" dirty="0">
                <a:latin typeface="Century Gothic" panose="020B0502020202020204" pitchFamily="34" charset="0"/>
                <a:cs typeface="Times New Roman" panose="02020603050405020304" pitchFamily="18" charset="0"/>
              </a:rPr>
              <a:t>Credit Committee</a:t>
            </a:r>
            <a:endParaRPr lang="uk-UA" sz="600" b="1" i="1" dirty="0">
              <a:latin typeface="Century Gothic" panose="020B0502020202020204" pitchFamily="34" charset="0"/>
              <a:cs typeface="Times New Roman" panose="02020603050405020304" pitchFamily="18" charset="0"/>
            </a:endParaRPr>
          </a:p>
          <a:p>
            <a:r>
              <a:rPr lang="en-US" sz="600" b="1" i="1" dirty="0">
                <a:latin typeface="Century Gothic" panose="020B0502020202020204" pitchFamily="34" charset="0"/>
                <a:cs typeface="Times New Roman" panose="02020603050405020304" pitchFamily="18" charset="0"/>
              </a:rPr>
              <a:t>Non-Performing Assets Committee</a:t>
            </a:r>
          </a:p>
          <a:p>
            <a:r>
              <a:rPr lang="en-US" sz="600" b="1" i="1" dirty="0">
                <a:latin typeface="Century Gothic" panose="020B0502020202020204" pitchFamily="34" charset="0"/>
                <a:cs typeface="Times New Roman" panose="02020603050405020304" pitchFamily="18" charset="0"/>
              </a:rPr>
              <a:t>Credit Risk Governance Committee</a:t>
            </a:r>
            <a:endParaRPr lang="uk-UA" sz="600" b="1" i="1" dirty="0">
              <a:latin typeface="Century Gothic" panose="020B0502020202020204" pitchFamily="34" charset="0"/>
              <a:cs typeface="Times New Roman" panose="02020603050405020304" pitchFamily="18" charset="0"/>
            </a:endParaRPr>
          </a:p>
          <a:p>
            <a:r>
              <a:rPr lang="en-US" sz="600" b="1" i="1" dirty="0">
                <a:latin typeface="Century Gothic" panose="020B0502020202020204" pitchFamily="34" charset="0"/>
                <a:cs typeface="Times New Roman" panose="02020603050405020304" pitchFamily="18" charset="0"/>
              </a:rPr>
              <a:t>Assets and Liabilities Management Committee</a:t>
            </a:r>
            <a:endParaRPr lang="uk-UA" sz="600" b="1" i="1" dirty="0">
              <a:latin typeface="Century Gothic" panose="020B0502020202020204" pitchFamily="34" charset="0"/>
              <a:cs typeface="Times New Roman" panose="02020603050405020304" pitchFamily="18" charset="0"/>
            </a:endParaRPr>
          </a:p>
          <a:p>
            <a:r>
              <a:rPr lang="en-US" sz="600" b="1" i="1" dirty="0">
                <a:latin typeface="Century Gothic" panose="020B0502020202020204" pitchFamily="34" charset="0"/>
                <a:cs typeface="Times New Roman" panose="02020603050405020304" pitchFamily="18" charset="0"/>
              </a:rPr>
              <a:t>Operational Risk Committee</a:t>
            </a:r>
          </a:p>
          <a:p>
            <a:r>
              <a:rPr lang="en-US" sz="600" b="1" i="1" dirty="0">
                <a:latin typeface="Century Gothic" panose="020B0502020202020204" pitchFamily="34" charset="0"/>
                <a:cs typeface="Times New Roman" panose="02020603050405020304" pitchFamily="18" charset="0"/>
              </a:rPr>
              <a:t>Tender Committee</a:t>
            </a:r>
          </a:p>
          <a:p>
            <a:r>
              <a:rPr lang="en-US" sz="600" b="1" i="1" dirty="0">
                <a:latin typeface="Century Gothic" panose="020B0502020202020204" pitchFamily="34" charset="0"/>
                <a:cs typeface="Times New Roman" panose="02020603050405020304" pitchFamily="18" charset="0"/>
              </a:rPr>
              <a:t>Change Management Committee</a:t>
            </a:r>
            <a:endParaRPr lang="uk-UA" sz="600" b="1" i="1" dirty="0">
              <a:latin typeface="Century Gothic" panose="020B0502020202020204" pitchFamily="34" charset="0"/>
              <a:cs typeface="Times New Roman" panose="02020603050405020304" pitchFamily="18" charset="0"/>
            </a:endParaRPr>
          </a:p>
          <a:p>
            <a:r>
              <a:rPr lang="en-US" sz="600" b="1" i="1" dirty="0">
                <a:latin typeface="Century Gothic" panose="020B0502020202020204" pitchFamily="34" charset="0"/>
                <a:cs typeface="Times New Roman" panose="02020603050405020304" pitchFamily="18" charset="0"/>
              </a:rPr>
              <a:t>Information Security Management Committee</a:t>
            </a:r>
          </a:p>
          <a:p>
            <a:r>
              <a:rPr lang="en-US" sz="600" b="1" i="1" dirty="0">
                <a:latin typeface="Century Gothic" panose="020B0502020202020204" pitchFamily="34" charset="0"/>
                <a:cs typeface="Times New Roman" panose="02020603050405020304" pitchFamily="18" charset="0"/>
              </a:rPr>
              <a:t>Crisis Governance Committee</a:t>
            </a:r>
          </a:p>
          <a:p>
            <a:r>
              <a:rPr lang="en-US" sz="600" b="1" i="1" dirty="0">
                <a:latin typeface="Century Gothic" panose="020B0502020202020204" pitchFamily="34" charset="0"/>
                <a:cs typeface="Times New Roman" panose="02020603050405020304" pitchFamily="18" charset="0"/>
              </a:rPr>
              <a:t>Environmental Social and Governance Committee</a:t>
            </a:r>
            <a:endParaRPr lang="uk-UA" sz="600" b="1" i="1" dirty="0">
              <a:latin typeface="Century Gothic" panose="020B0502020202020204" pitchFamily="34" charset="0"/>
              <a:cs typeface="Times New Roman" panose="02020603050405020304" pitchFamily="18" charset="0"/>
            </a:endParaRPr>
          </a:p>
        </p:txBody>
      </p:sp>
      <p:cxnSp>
        <p:nvCxnSpPr>
          <p:cNvPr id="19" name="Соединительная линия уступом 18"/>
          <p:cNvCxnSpPr>
            <a:stCxn id="35" idx="1"/>
          </p:cNvCxnSpPr>
          <p:nvPr/>
        </p:nvCxnSpPr>
        <p:spPr>
          <a:xfrm rot="10800000">
            <a:off x="2755267" y="1841588"/>
            <a:ext cx="1570981" cy="775744"/>
          </a:xfrm>
          <a:prstGeom prst="bentConnector3">
            <a:avLst>
              <a:gd name="adj1" fmla="val 990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Rectangle 56"/>
          <p:cNvSpPr>
            <a:spLocks noChangeArrowheads="1"/>
          </p:cNvSpPr>
          <p:nvPr/>
        </p:nvSpPr>
        <p:spPr bwMode="auto">
          <a:xfrm>
            <a:off x="5881204" y="4478111"/>
            <a:ext cx="244475"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lstStyle/>
          <a:p>
            <a:pPr marL="100013" indent="-100013"/>
            <a:endParaRPr lang="uk-UA">
              <a:solidFill>
                <a:prstClr val="black"/>
              </a:solidFill>
              <a:latin typeface="Century Gothic" panose="020B0502020202020204" pitchFamily="34" charset="0"/>
              <a:cs typeface="Times New Roman" panose="02020603050405020304" pitchFamily="18" charset="0"/>
            </a:endParaRPr>
          </a:p>
        </p:txBody>
      </p:sp>
      <p:sp>
        <p:nvSpPr>
          <p:cNvPr id="142" name="Rectangle 103"/>
          <p:cNvSpPr>
            <a:spLocks noChangeArrowheads="1"/>
          </p:cNvSpPr>
          <p:nvPr/>
        </p:nvSpPr>
        <p:spPr bwMode="auto">
          <a:xfrm>
            <a:off x="4349296" y="4445847"/>
            <a:ext cx="923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spAutoFit/>
          </a:bodyPr>
          <a:lstStyle/>
          <a:p>
            <a:endParaRPr lang="ru-RU">
              <a:solidFill>
                <a:prstClr val="black"/>
              </a:solidFill>
              <a:latin typeface="Century Gothic" panose="020B0502020202020204" pitchFamily="34" charset="0"/>
              <a:cs typeface="Times New Roman" panose="02020603050405020304" pitchFamily="18" charset="0"/>
            </a:endParaRPr>
          </a:p>
        </p:txBody>
      </p:sp>
      <p:cxnSp>
        <p:nvCxnSpPr>
          <p:cNvPr id="143" name="AutoShape 57"/>
          <p:cNvCxnSpPr>
            <a:cxnSpLocks noChangeShapeType="1"/>
            <a:stCxn id="141" idx="2"/>
          </p:cNvCxnSpPr>
          <p:nvPr/>
        </p:nvCxnSpPr>
        <p:spPr bwMode="auto">
          <a:xfrm rot="16200000" flipH="1">
            <a:off x="6041220" y="4699096"/>
            <a:ext cx="3942" cy="79498"/>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AutoShape 58"/>
          <p:cNvCxnSpPr>
            <a:cxnSpLocks noChangeShapeType="1"/>
            <a:endCxn id="112" idx="1"/>
          </p:cNvCxnSpPr>
          <p:nvPr/>
        </p:nvCxnSpPr>
        <p:spPr bwMode="auto">
          <a:xfrm rot="16200000" flipH="1">
            <a:off x="5699189" y="4758329"/>
            <a:ext cx="679570" cy="87932"/>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5" name="Rectangle 59"/>
          <p:cNvSpPr>
            <a:spLocks noChangeArrowheads="1"/>
          </p:cNvSpPr>
          <p:nvPr/>
        </p:nvSpPr>
        <p:spPr bwMode="auto">
          <a:xfrm>
            <a:off x="6348391" y="4708260"/>
            <a:ext cx="92398"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spAutoFit/>
          </a:bodyPr>
          <a:lstStyle/>
          <a:p>
            <a:endParaRPr lang="ru-RU">
              <a:solidFill>
                <a:prstClr val="black"/>
              </a:solidFill>
              <a:latin typeface="Century Gothic" panose="020B0502020202020204" pitchFamily="34" charset="0"/>
              <a:cs typeface="Times New Roman" panose="02020603050405020304" pitchFamily="18" charset="0"/>
            </a:endParaRPr>
          </a:p>
        </p:txBody>
      </p:sp>
      <p:sp>
        <p:nvSpPr>
          <p:cNvPr id="146" name="Rectangle 71"/>
          <p:cNvSpPr>
            <a:spLocks noChangeArrowheads="1"/>
          </p:cNvSpPr>
          <p:nvPr/>
        </p:nvSpPr>
        <p:spPr bwMode="auto">
          <a:xfrm>
            <a:off x="3046722" y="4467391"/>
            <a:ext cx="923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spAutoFit/>
          </a:bodyPr>
          <a:lstStyle/>
          <a:p>
            <a:endParaRPr lang="ru-RU">
              <a:solidFill>
                <a:prstClr val="black"/>
              </a:solidFill>
              <a:latin typeface="Century Gothic" panose="020B0502020202020204" pitchFamily="34" charset="0"/>
              <a:cs typeface="Times New Roman" panose="02020603050405020304" pitchFamily="18" charset="0"/>
            </a:endParaRPr>
          </a:p>
        </p:txBody>
      </p:sp>
      <p:cxnSp>
        <p:nvCxnSpPr>
          <p:cNvPr id="147" name="AutoShape 112"/>
          <p:cNvCxnSpPr>
            <a:cxnSpLocks noChangeShapeType="1"/>
            <a:endCxn id="173" idx="1"/>
          </p:cNvCxnSpPr>
          <p:nvPr/>
        </p:nvCxnSpPr>
        <p:spPr bwMode="auto">
          <a:xfrm rot="16200000" flipH="1">
            <a:off x="2405124" y="5214935"/>
            <a:ext cx="1618723" cy="80545"/>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 name="AutoShape 115"/>
          <p:cNvSpPr>
            <a:spLocks noChangeArrowheads="1"/>
          </p:cNvSpPr>
          <p:nvPr/>
        </p:nvSpPr>
        <p:spPr bwMode="auto">
          <a:xfrm>
            <a:off x="7272681" y="4008651"/>
            <a:ext cx="1079500" cy="415925"/>
          </a:xfrm>
          <a:prstGeom prst="wave">
            <a:avLst>
              <a:gd name="adj1" fmla="val 13005"/>
              <a:gd name="adj2" fmla="val 0"/>
            </a:avLst>
          </a:prstGeom>
          <a:solidFill>
            <a:srgbClr val="808080"/>
          </a:solidFill>
          <a:ln w="9398"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dirty="0">
                <a:solidFill>
                  <a:srgbClr val="FFFFFF"/>
                </a:solidFill>
                <a:latin typeface="Century Gothic" panose="020B0502020202020204" pitchFamily="34" charset="0"/>
                <a:cs typeface="Times New Roman" panose="02020603050405020304" pitchFamily="18" charset="0"/>
              </a:rPr>
              <a:t>Other units</a:t>
            </a:r>
            <a:r>
              <a:rPr lang="en-US" sz="800" baseline="30000" dirty="0">
                <a:solidFill>
                  <a:srgbClr val="FFFFFF"/>
                </a:solidFill>
                <a:latin typeface="Century Gothic" panose="020B0502020202020204" pitchFamily="34" charset="0"/>
                <a:cs typeface="Times New Roman" panose="02020603050405020304" pitchFamily="18" charset="0"/>
              </a:rPr>
              <a:t>3</a:t>
            </a:r>
            <a:endParaRPr lang="ru-RU" sz="800" baseline="30000" dirty="0">
              <a:solidFill>
                <a:srgbClr val="FFFFFF"/>
              </a:solidFill>
              <a:latin typeface="Century Gothic" panose="020B0502020202020204" pitchFamily="34" charset="0"/>
              <a:cs typeface="Times New Roman" panose="02020603050405020304" pitchFamily="18" charset="0"/>
            </a:endParaRPr>
          </a:p>
        </p:txBody>
      </p:sp>
      <p:sp>
        <p:nvSpPr>
          <p:cNvPr id="152" name="Rectangle 131"/>
          <p:cNvSpPr>
            <a:spLocks noChangeArrowheads="1"/>
          </p:cNvSpPr>
          <p:nvPr/>
        </p:nvSpPr>
        <p:spPr bwMode="auto">
          <a:xfrm>
            <a:off x="7170829" y="4445845"/>
            <a:ext cx="1944216" cy="193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p>
            <a:endParaRPr lang="uk-UA" sz="400" dirty="0">
              <a:solidFill>
                <a:prstClr val="black"/>
              </a:solidFill>
              <a:latin typeface="Century Gothic" panose="020B0502020202020204" pitchFamily="34" charset="0"/>
              <a:cs typeface="Times New Roman" panose="02020603050405020304" pitchFamily="18" charset="0"/>
            </a:endParaRPr>
          </a:p>
          <a:p>
            <a:pPr>
              <a:spcAft>
                <a:spcPts val="300"/>
              </a:spcAft>
            </a:pPr>
            <a:r>
              <a:rPr lang="en-US" sz="400" baseline="30000" dirty="0">
                <a:solidFill>
                  <a:prstClr val="black"/>
                </a:solidFill>
                <a:latin typeface="Century Gothic" panose="020B0502020202020204" pitchFamily="34" charset="0"/>
                <a:cs typeface="Times New Roman" panose="02020603050405020304" pitchFamily="18" charset="0"/>
              </a:rPr>
              <a:t>1</a:t>
            </a:r>
            <a:r>
              <a:rPr lang="uk-UA" sz="400" dirty="0">
                <a:solidFill>
                  <a:prstClr val="black"/>
                </a:solidFill>
                <a:latin typeface="Century Gothic" panose="020B0502020202020204" pitchFamily="34" charset="0"/>
                <a:cs typeface="Times New Roman" panose="02020603050405020304" pitchFamily="18" charset="0"/>
              </a:rPr>
              <a:t> </a:t>
            </a:r>
            <a:r>
              <a:rPr lang="en-US" sz="400" dirty="0">
                <a:solidFill>
                  <a:prstClr val="black"/>
                </a:solidFill>
                <a:latin typeface="Century Gothic" panose="020B0502020202020204" pitchFamily="34" charset="0"/>
                <a:cs typeface="Times New Roman" panose="02020603050405020304" pitchFamily="18" charset="0"/>
              </a:rPr>
              <a:t>Cybersecurity and Business Continuity Management Department includes Labor Protection Unit.</a:t>
            </a:r>
            <a:endParaRPr lang="uk-UA" sz="400" dirty="0">
              <a:solidFill>
                <a:prstClr val="black"/>
              </a:solidFill>
              <a:latin typeface="Century Gothic" panose="020B0502020202020204" pitchFamily="34" charset="0"/>
              <a:cs typeface="Times New Roman" panose="02020603050405020304" pitchFamily="18" charset="0"/>
            </a:endParaRPr>
          </a:p>
          <a:p>
            <a:pPr>
              <a:spcAft>
                <a:spcPts val="300"/>
              </a:spcAft>
            </a:pPr>
            <a:r>
              <a:rPr lang="en-US" sz="400" baseline="30000" dirty="0">
                <a:solidFill>
                  <a:prstClr val="black"/>
                </a:solidFill>
                <a:latin typeface="Century Gothic" panose="020B0502020202020204" pitchFamily="34" charset="0"/>
                <a:cs typeface="Times New Roman" panose="02020603050405020304" pitchFamily="18" charset="0"/>
              </a:rPr>
              <a:t>2</a:t>
            </a:r>
            <a:r>
              <a:rPr lang="en-US" sz="400" dirty="0">
                <a:solidFill>
                  <a:prstClr val="black"/>
                </a:solidFill>
                <a:latin typeface="Century Gothic" panose="020B0502020202020204" pitchFamily="34" charset="0"/>
                <a:cs typeface="Times New Roman" panose="02020603050405020304" pitchFamily="18" charset="0"/>
              </a:rPr>
              <a:t> H.S.</a:t>
            </a:r>
            <a:r>
              <a:rPr lang="uk-UA" sz="400" dirty="0">
                <a:solidFill>
                  <a:prstClr val="black"/>
                </a:solidFill>
                <a:latin typeface="Century Gothic" panose="020B0502020202020204" pitchFamily="34" charset="0"/>
                <a:cs typeface="Times New Roman" panose="02020603050405020304" pitchFamily="18" charset="0"/>
              </a:rPr>
              <a:t> </a:t>
            </a:r>
            <a:r>
              <a:rPr lang="en-US" sz="400" dirty="0">
                <a:solidFill>
                  <a:prstClr val="black"/>
                </a:solidFill>
                <a:latin typeface="Century Gothic" panose="020B0502020202020204" pitchFamily="34" charset="0"/>
                <a:cs typeface="Times New Roman" panose="02020603050405020304" pitchFamily="18" charset="0"/>
              </a:rPr>
              <a:t>Baranovska – Chief Accountant – Head of Accounting Department</a:t>
            </a:r>
          </a:p>
          <a:p>
            <a:pPr>
              <a:spcAft>
                <a:spcPts val="300"/>
              </a:spcAft>
            </a:pPr>
            <a:r>
              <a:rPr lang="en-US" sz="400" baseline="30000" dirty="0">
                <a:latin typeface="Century Gothic" panose="020B0502020202020204" pitchFamily="34" charset="0"/>
                <a:cs typeface="Times New Roman" panose="02020603050405020304" pitchFamily="18" charset="0"/>
              </a:rPr>
              <a:t>3 </a:t>
            </a:r>
            <a:r>
              <a:rPr lang="en-US" sz="400" dirty="0">
                <a:latin typeface="Century Gothic" panose="020B0502020202020204" pitchFamily="34" charset="0"/>
                <a:cs typeface="Times New Roman" panose="02020603050405020304" pitchFamily="18" charset="0"/>
              </a:rPr>
              <a:t>“Other units” </a:t>
            </a:r>
            <a:r>
              <a:rPr lang="en-US" sz="400" dirty="0">
                <a:solidFill>
                  <a:prstClr val="black"/>
                </a:solidFill>
                <a:latin typeface="Century Gothic" panose="020B0502020202020204" pitchFamily="34" charset="0"/>
                <a:cs typeface="Times New Roman" panose="02020603050405020304" pitchFamily="18" charset="0"/>
              </a:rPr>
              <a:t>of the Bank section includes structural units, which according to the decisions of the Supervisory Board were cancelled, however cannot be closed completely since on the positions there are employees to whom the reduction procedure cannot be applied within certain period of time. This section includes also the staff units with home-based job.</a:t>
            </a:r>
          </a:p>
          <a:p>
            <a:pPr algn="just"/>
            <a:r>
              <a:rPr lang="en-US" sz="400" baseline="30000" dirty="0">
                <a:solidFill>
                  <a:prstClr val="black"/>
                </a:solidFill>
                <a:latin typeface="Century Gothic" panose="020B0502020202020204" pitchFamily="34" charset="0"/>
                <a:cs typeface="Times New Roman" panose="02020603050405020304" pitchFamily="18" charset="0"/>
              </a:rPr>
              <a:t>4</a:t>
            </a:r>
            <a:r>
              <a:rPr lang="en-US" sz="400" dirty="0">
                <a:solidFill>
                  <a:prstClr val="black"/>
                </a:solidFill>
                <a:latin typeface="Century Gothic" panose="020B0502020202020204" pitchFamily="34" charset="0"/>
                <a:cs typeface="Times New Roman" panose="02020603050405020304" pitchFamily="18" charset="0"/>
              </a:rPr>
              <a:t> First Deputy Chairman of the Management Board exercises: </a:t>
            </a:r>
          </a:p>
          <a:p>
            <a:pPr indent="88900" algn="just"/>
            <a:r>
              <a:rPr lang="en-US" sz="400" dirty="0">
                <a:solidFill>
                  <a:prstClr val="black"/>
                </a:solidFill>
                <a:latin typeface="Century Gothic" panose="020B0502020202020204" pitchFamily="34" charset="0"/>
                <a:cs typeface="Times New Roman" panose="02020603050405020304" pitchFamily="18" charset="0"/>
              </a:rPr>
              <a:t>- managerial oversight over the Legal and General Secretariat Department; over the Compliance and AML Department (with no prejudice to independence status); </a:t>
            </a:r>
          </a:p>
          <a:p>
            <a:pPr indent="88900" algn="just"/>
            <a:r>
              <a:rPr lang="en-US" sz="400" dirty="0">
                <a:solidFill>
                  <a:prstClr val="black"/>
                </a:solidFill>
                <a:latin typeface="Century Gothic" panose="020B0502020202020204" pitchFamily="34" charset="0"/>
                <a:cs typeface="Times New Roman" panose="02020603050405020304" pitchFamily="18" charset="0"/>
              </a:rPr>
              <a:t>- supervision and coordination over the COO Division, CFO Division and CLO Division; </a:t>
            </a:r>
          </a:p>
          <a:p>
            <a:pPr algn="just"/>
            <a:r>
              <a:rPr lang="en-US" sz="400" dirty="0">
                <a:solidFill>
                  <a:prstClr val="black"/>
                </a:solidFill>
                <a:latin typeface="Century Gothic" panose="020B0502020202020204" pitchFamily="34" charset="0"/>
                <a:cs typeface="Times New Roman" panose="02020603050405020304" pitchFamily="18" charset="0"/>
              </a:rPr>
              <a:t>   - coordination over the Risk Management Department</a:t>
            </a:r>
            <a:r>
              <a:rPr lang="ru-RU" sz="400" dirty="0">
                <a:solidFill>
                  <a:prstClr val="black"/>
                </a:solidFill>
                <a:latin typeface="Century Gothic" panose="020B0502020202020204" pitchFamily="34" charset="0"/>
                <a:cs typeface="Times New Roman" panose="02020603050405020304" pitchFamily="18" charset="0"/>
              </a:rPr>
              <a:t> </a:t>
            </a:r>
            <a:r>
              <a:rPr lang="en-US" sz="400" dirty="0">
                <a:solidFill>
                  <a:prstClr val="black"/>
                </a:solidFill>
                <a:latin typeface="Century Gothic" panose="020B0502020202020204" pitchFamily="34" charset="0"/>
                <a:cs typeface="Times New Roman" panose="02020603050405020304" pitchFamily="18" charset="0"/>
              </a:rPr>
              <a:t>(with no prejudice to independence status).</a:t>
            </a:r>
          </a:p>
          <a:p>
            <a:pPr algn="just"/>
            <a:endParaRPr lang="en-US" sz="400" dirty="0">
              <a:solidFill>
                <a:prstClr val="black"/>
              </a:solidFill>
              <a:latin typeface="Century Gothic" panose="020B0502020202020204" pitchFamily="34" charset="0"/>
              <a:cs typeface="Times New Roman" panose="02020603050405020304" pitchFamily="18" charset="0"/>
            </a:endParaRPr>
          </a:p>
          <a:p>
            <a:pPr algn="just"/>
            <a:r>
              <a:rPr lang="en-US" sz="400" baseline="30000" dirty="0">
                <a:solidFill>
                  <a:prstClr val="black"/>
                </a:solidFill>
                <a:latin typeface="Century Gothic" panose="020B0502020202020204" pitchFamily="34" charset="0"/>
                <a:cs typeface="Times New Roman" panose="02020603050405020304" pitchFamily="18" charset="0"/>
              </a:rPr>
              <a:t>5</a:t>
            </a:r>
            <a:r>
              <a:rPr lang="en-US" sz="400" dirty="0">
                <a:solidFill>
                  <a:prstClr val="black"/>
                </a:solidFill>
                <a:latin typeface="Century Gothic" panose="020B0502020202020204" pitchFamily="34" charset="0"/>
                <a:cs typeface="Times New Roman" panose="02020603050405020304" pitchFamily="18" charset="0"/>
              </a:rPr>
              <a:t> S. Kramarova is Reporting Officer responsible for the preparation of the accounting documents</a:t>
            </a:r>
          </a:p>
          <a:p>
            <a:endParaRPr lang="en-US" sz="400" dirty="0">
              <a:solidFill>
                <a:srgbClr val="FF0000"/>
              </a:solidFill>
              <a:latin typeface="Century Gothic" panose="020B0502020202020204" pitchFamily="34" charset="0"/>
              <a:cs typeface="Times New Roman" panose="02020603050405020304" pitchFamily="18" charset="0"/>
            </a:endParaRPr>
          </a:p>
          <a:p>
            <a:r>
              <a:rPr lang="en-US" sz="400" dirty="0">
                <a:solidFill>
                  <a:prstClr val="black"/>
                </a:solidFill>
                <a:latin typeface="Century Gothic" panose="020B0502020202020204" pitchFamily="34" charset="0"/>
                <a:cs typeface="Times New Roman" panose="02020603050405020304" pitchFamily="18" charset="0"/>
              </a:rPr>
              <a:t>NB! Brief description of activities of structural units is provided in the Organizational Code of “PRAVEX BANK” JSC which is the Annex  to this Organizational Chart</a:t>
            </a:r>
          </a:p>
          <a:p>
            <a:endParaRPr lang="en-US" sz="400" dirty="0">
              <a:solidFill>
                <a:prstClr val="black"/>
              </a:solidFill>
              <a:latin typeface="Century Gothic" panose="020B0502020202020204" pitchFamily="34" charset="0"/>
              <a:cs typeface="Times New Roman" panose="02020603050405020304" pitchFamily="18" charset="0"/>
            </a:endParaRPr>
          </a:p>
        </p:txBody>
      </p:sp>
      <p:cxnSp>
        <p:nvCxnSpPr>
          <p:cNvPr id="154" name="AutoShape 72"/>
          <p:cNvCxnSpPr>
            <a:cxnSpLocks noChangeShapeType="1"/>
            <a:endCxn id="170" idx="1"/>
          </p:cNvCxnSpPr>
          <p:nvPr/>
        </p:nvCxnSpPr>
        <p:spPr bwMode="auto">
          <a:xfrm rot="16200000" flipH="1">
            <a:off x="3063213" y="4570292"/>
            <a:ext cx="308262" cy="7482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AutoShape 73"/>
          <p:cNvCxnSpPr>
            <a:cxnSpLocks noChangeShapeType="1"/>
            <a:endCxn id="171" idx="1"/>
          </p:cNvCxnSpPr>
          <p:nvPr/>
        </p:nvCxnSpPr>
        <p:spPr bwMode="auto">
          <a:xfrm rot="16200000" flipH="1">
            <a:off x="2876569" y="4784572"/>
            <a:ext cx="683705" cy="8269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AutoShape 73"/>
          <p:cNvCxnSpPr>
            <a:cxnSpLocks noChangeShapeType="1"/>
            <a:endCxn id="172" idx="1"/>
          </p:cNvCxnSpPr>
          <p:nvPr/>
        </p:nvCxnSpPr>
        <p:spPr bwMode="auto">
          <a:xfrm rot="16200000" flipH="1">
            <a:off x="2642592" y="4996987"/>
            <a:ext cx="1148044" cy="79087"/>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AutoShape 102"/>
          <p:cNvCxnSpPr>
            <a:cxnSpLocks noChangeShapeType="1"/>
            <a:endCxn id="179" idx="1"/>
          </p:cNvCxnSpPr>
          <p:nvPr/>
        </p:nvCxnSpPr>
        <p:spPr bwMode="auto">
          <a:xfrm rot="16200000" flipH="1">
            <a:off x="3756766" y="4828024"/>
            <a:ext cx="1587821" cy="83616"/>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AutoShape 58"/>
          <p:cNvCxnSpPr>
            <a:cxnSpLocks noChangeShapeType="1"/>
            <a:endCxn id="114" idx="1"/>
          </p:cNvCxnSpPr>
          <p:nvPr/>
        </p:nvCxnSpPr>
        <p:spPr bwMode="auto">
          <a:xfrm rot="16200000" flipH="1">
            <a:off x="5336905" y="4794645"/>
            <a:ext cx="1404136" cy="87933"/>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AutoShape 86"/>
          <p:cNvSpPr>
            <a:spLocks noChangeArrowheads="1"/>
          </p:cNvSpPr>
          <p:nvPr/>
        </p:nvSpPr>
        <p:spPr bwMode="auto">
          <a:xfrm>
            <a:off x="1375321" y="3977984"/>
            <a:ext cx="1054100" cy="522288"/>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dirty="0">
                <a:solidFill>
                  <a:srgbClr val="FFFFFF"/>
                </a:solidFill>
                <a:latin typeface="Century Gothic" panose="020B0502020202020204" pitchFamily="34" charset="0"/>
                <a:cs typeface="Times New Roman" panose="02020603050405020304" pitchFamily="18" charset="0"/>
              </a:rPr>
              <a:t>CBO</a:t>
            </a:r>
          </a:p>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u="sng" dirty="0">
                <a:solidFill>
                  <a:srgbClr val="FFFFFF"/>
                </a:solidFill>
                <a:latin typeface="Century Gothic" panose="020B0502020202020204" pitchFamily="34" charset="0"/>
                <a:cs typeface="Times New Roman" panose="02020603050405020304" pitchFamily="18" charset="0"/>
              </a:rPr>
              <a:t>S.Z. </a:t>
            </a:r>
            <a:r>
              <a:rPr lang="en-US" sz="700" b="1" i="1" u="sng" dirty="0" err="1">
                <a:solidFill>
                  <a:srgbClr val="FFFFFF"/>
                </a:solidFill>
                <a:latin typeface="Century Gothic" panose="020B0502020202020204" pitchFamily="34" charset="0"/>
                <a:cs typeface="Times New Roman" panose="02020603050405020304" pitchFamily="18" charset="0"/>
              </a:rPr>
              <a:t>Babaiev</a:t>
            </a:r>
            <a:endParaRPr lang="en-GB" sz="700" b="1" i="1" u="sng" dirty="0">
              <a:solidFill>
                <a:srgbClr val="FFFFFF"/>
              </a:solidFill>
              <a:latin typeface="Century Gothic" panose="020B0502020202020204" pitchFamily="34" charset="0"/>
              <a:cs typeface="Times New Roman" panose="02020603050405020304" pitchFamily="18" charset="0"/>
            </a:endParaRPr>
          </a:p>
        </p:txBody>
      </p:sp>
      <p:cxnSp>
        <p:nvCxnSpPr>
          <p:cNvPr id="165" name="AutoShape 73"/>
          <p:cNvCxnSpPr>
            <a:cxnSpLocks noChangeShapeType="1"/>
            <a:stCxn id="164" idx="2"/>
            <a:endCxn id="186" idx="3"/>
          </p:cNvCxnSpPr>
          <p:nvPr/>
        </p:nvCxnSpPr>
        <p:spPr bwMode="auto">
          <a:xfrm rot="5400000">
            <a:off x="1738659" y="4597328"/>
            <a:ext cx="260768" cy="66657"/>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AutoShape 73"/>
          <p:cNvCxnSpPr>
            <a:cxnSpLocks noChangeShapeType="1"/>
            <a:endCxn id="187" idx="3"/>
          </p:cNvCxnSpPr>
          <p:nvPr/>
        </p:nvCxnSpPr>
        <p:spPr bwMode="auto">
          <a:xfrm rot="5400000">
            <a:off x="1538215" y="4811772"/>
            <a:ext cx="662748" cy="65943"/>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9" name="AutoShape 86"/>
          <p:cNvSpPr>
            <a:spLocks noChangeArrowheads="1"/>
          </p:cNvSpPr>
          <p:nvPr/>
        </p:nvSpPr>
        <p:spPr bwMode="auto">
          <a:xfrm>
            <a:off x="3077618" y="4006077"/>
            <a:ext cx="1054100" cy="522288"/>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dirty="0">
                <a:solidFill>
                  <a:srgbClr val="FFFFFF"/>
                </a:solidFill>
                <a:latin typeface="Century Gothic" panose="020B0502020202020204" pitchFamily="34" charset="0"/>
                <a:cs typeface="Times New Roman" panose="02020603050405020304" pitchFamily="18" charset="0"/>
              </a:rPr>
              <a:t>CFO</a:t>
            </a:r>
          </a:p>
          <a:p>
            <a:pPr lvl="0" algn="ctr" fontAlgn="base">
              <a:spcBef>
                <a:spcPct val="0"/>
              </a:spcBef>
              <a:spcAft>
                <a:spcPct val="0"/>
              </a:spcAft>
            </a:pPr>
            <a:r>
              <a:rPr lang="en-GB" sz="700" b="1" i="1" u="sng" dirty="0">
                <a:solidFill>
                  <a:schemeClr val="bg1"/>
                </a:solidFill>
                <a:latin typeface="Century Gothic" panose="020B0502020202020204" pitchFamily="34" charset="0"/>
                <a:cs typeface="Times New Roman" panose="02020603050405020304" pitchFamily="18" charset="0"/>
              </a:rPr>
              <a:t>S.M. Kramarova</a:t>
            </a:r>
            <a:r>
              <a:rPr lang="en-GB" sz="700" b="1" i="1" baseline="30000" dirty="0">
                <a:solidFill>
                  <a:schemeClr val="bg1"/>
                </a:solidFill>
                <a:latin typeface="Century Gothic" panose="020B0502020202020204" pitchFamily="34" charset="0"/>
                <a:cs typeface="Times New Roman" panose="02020603050405020304" pitchFamily="18" charset="0"/>
              </a:rPr>
              <a:t>5</a:t>
            </a:r>
          </a:p>
        </p:txBody>
      </p:sp>
      <p:sp>
        <p:nvSpPr>
          <p:cNvPr id="170" name="AutoShape 44"/>
          <p:cNvSpPr>
            <a:spLocks noChangeArrowheads="1"/>
          </p:cNvSpPr>
          <p:nvPr/>
        </p:nvSpPr>
        <p:spPr bwMode="auto">
          <a:xfrm>
            <a:off x="3254754" y="4581652"/>
            <a:ext cx="972000" cy="360362"/>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fontAlgn="base">
              <a:spcBef>
                <a:spcPct val="0"/>
              </a:spcBef>
              <a:spcAft>
                <a:spcPct val="0"/>
              </a:spcAft>
              <a:buClr>
                <a:srgbClr val="B2B2B2"/>
              </a:buClr>
            </a:pPr>
            <a:r>
              <a:rPr lang="en-US" sz="600" b="1" i="1" dirty="0">
                <a:solidFill>
                  <a:srgbClr val="000000"/>
                </a:solidFill>
                <a:latin typeface="Century Gothic" panose="020B0502020202020204" pitchFamily="34" charset="0"/>
                <a:cs typeface="Times New Roman" pitchFamily="18" charset="0"/>
              </a:rPr>
              <a:t>Accounting</a:t>
            </a:r>
          </a:p>
          <a:p>
            <a:pPr algn="ctr" fontAlgn="base">
              <a:spcBef>
                <a:spcPct val="0"/>
              </a:spcBef>
              <a:spcAft>
                <a:spcPct val="0"/>
              </a:spcAft>
              <a:buClr>
                <a:srgbClr val="B2B2B2"/>
              </a:buClr>
            </a:pPr>
            <a:r>
              <a:rPr lang="en-US" sz="600" b="1" i="1" u="sng" dirty="0">
                <a:latin typeface="Century Gothic" panose="020B0502020202020204" pitchFamily="34" charset="0"/>
                <a:cs typeface="Times New Roman" pitchFamily="18" charset="0"/>
              </a:rPr>
              <a:t>H.S.Baranovska</a:t>
            </a:r>
            <a:r>
              <a:rPr lang="en-US" sz="600" b="1" i="1" baseline="30000" dirty="0">
                <a:latin typeface="Century Gothic" panose="020B0502020202020204" pitchFamily="34" charset="0"/>
                <a:cs typeface="Times New Roman" pitchFamily="18" charset="0"/>
              </a:rPr>
              <a:t>2</a:t>
            </a:r>
          </a:p>
        </p:txBody>
      </p:sp>
      <p:sp>
        <p:nvSpPr>
          <p:cNvPr id="171" name="AutoShape 46"/>
          <p:cNvSpPr>
            <a:spLocks noChangeArrowheads="1"/>
          </p:cNvSpPr>
          <p:nvPr/>
        </p:nvSpPr>
        <p:spPr bwMode="auto">
          <a:xfrm>
            <a:off x="3259771" y="4987593"/>
            <a:ext cx="972000" cy="360363"/>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r>
              <a:rPr lang="en-GB" sz="600" b="1" i="1" dirty="0">
                <a:latin typeface="Century Gothic" panose="020B0502020202020204" pitchFamily="34" charset="0"/>
                <a:cs typeface="Times New Roman" panose="02020603050405020304" pitchFamily="18" charset="0"/>
              </a:rPr>
              <a:t>Planning</a:t>
            </a:r>
            <a:r>
              <a:rPr lang="uk-UA" sz="600" b="1" i="1" dirty="0">
                <a:latin typeface="Century Gothic" panose="020B0502020202020204" pitchFamily="34" charset="0"/>
                <a:cs typeface="Times New Roman" panose="02020603050405020304" pitchFamily="18" charset="0"/>
              </a:rPr>
              <a:t> </a:t>
            </a:r>
            <a:r>
              <a:rPr lang="en-GB" sz="600" b="1" i="1" dirty="0">
                <a:latin typeface="Century Gothic" panose="020B0502020202020204" pitchFamily="34" charset="0"/>
                <a:cs typeface="Times New Roman" panose="02020603050405020304" pitchFamily="18" charset="0"/>
              </a:rPr>
              <a:t>and Control</a:t>
            </a:r>
          </a:p>
          <a:p>
            <a:pPr algn="ctr">
              <a:lnSpc>
                <a:spcPct val="100000"/>
              </a:lnSpc>
              <a:buClrTx/>
              <a:buFontTx/>
              <a:buNone/>
            </a:pPr>
            <a:r>
              <a:rPr lang="en-GB" sz="600" b="1" i="1" u="sng" dirty="0">
                <a:latin typeface="Century Gothic" panose="020B0502020202020204" pitchFamily="34" charset="0"/>
                <a:cs typeface="Times New Roman" panose="02020603050405020304" pitchFamily="18" charset="0"/>
              </a:rPr>
              <a:t>I.V. </a:t>
            </a:r>
            <a:r>
              <a:rPr lang="en-GB" sz="600" b="1" i="1" u="sng" dirty="0" err="1">
                <a:latin typeface="Century Gothic" panose="020B0502020202020204" pitchFamily="34" charset="0"/>
                <a:cs typeface="Times New Roman" panose="02020603050405020304" pitchFamily="18" charset="0"/>
              </a:rPr>
              <a:t>Barkar</a:t>
            </a:r>
            <a:endParaRPr lang="en-GB" sz="600" b="1" i="1" u="sng" dirty="0">
              <a:latin typeface="Century Gothic" panose="020B0502020202020204" pitchFamily="34" charset="0"/>
              <a:cs typeface="Times New Roman" panose="02020603050405020304" pitchFamily="18" charset="0"/>
            </a:endParaRPr>
          </a:p>
        </p:txBody>
      </p:sp>
      <p:sp>
        <p:nvSpPr>
          <p:cNvPr id="172" name="AutoShape 45"/>
          <p:cNvSpPr>
            <a:spLocks noChangeArrowheads="1"/>
          </p:cNvSpPr>
          <p:nvPr/>
        </p:nvSpPr>
        <p:spPr bwMode="auto">
          <a:xfrm>
            <a:off x="3256158" y="5430372"/>
            <a:ext cx="972000" cy="360362"/>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r>
              <a:rPr lang="en-GB" sz="600" b="1" i="1" dirty="0">
                <a:latin typeface="Century Gothic" panose="020B0502020202020204" pitchFamily="34" charset="0"/>
                <a:cs typeface="Times New Roman" panose="02020603050405020304" pitchFamily="18" charset="0"/>
              </a:rPr>
              <a:t>Treasury and Markets</a:t>
            </a:r>
          </a:p>
          <a:p>
            <a:pPr lvl="0" algn="ctr" fontAlgn="base">
              <a:spcBef>
                <a:spcPct val="0"/>
              </a:spcBef>
              <a:spcAft>
                <a:spcPct val="0"/>
              </a:spcAft>
            </a:pPr>
            <a:r>
              <a:rPr lang="en-US" sz="600" b="1" i="1" u="sng" dirty="0">
                <a:solidFill>
                  <a:srgbClr val="000000"/>
                </a:solidFill>
                <a:latin typeface="Century Gothic" panose="020B0502020202020204" pitchFamily="34" charset="0"/>
                <a:cs typeface="Times New Roman" panose="02020603050405020304" pitchFamily="18" charset="0"/>
              </a:rPr>
              <a:t>A.V. Krasovskyi</a:t>
            </a:r>
          </a:p>
        </p:txBody>
      </p:sp>
      <p:sp>
        <p:nvSpPr>
          <p:cNvPr id="173" name="Rectangle 100"/>
          <p:cNvSpPr>
            <a:spLocks noChangeArrowheads="1"/>
          </p:cNvSpPr>
          <p:nvPr/>
        </p:nvSpPr>
        <p:spPr bwMode="auto">
          <a:xfrm>
            <a:off x="3254758" y="5885182"/>
            <a:ext cx="972000"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70000"/>
              </a:lnSpc>
              <a:buClrTx/>
              <a:buFontTx/>
              <a:buNone/>
            </a:pPr>
            <a:r>
              <a:rPr lang="en-US" sz="600" b="1" i="1" dirty="0">
                <a:latin typeface="Century Gothic" panose="020B0502020202020204" pitchFamily="34" charset="0"/>
                <a:cs typeface="Times New Roman" panose="02020603050405020304" pitchFamily="18" charset="0"/>
              </a:rPr>
              <a:t>Procurement and Contract Management</a:t>
            </a:r>
          </a:p>
          <a:p>
            <a:pPr algn="ctr">
              <a:buClrTx/>
              <a:buFontTx/>
              <a:buNone/>
            </a:pPr>
            <a:r>
              <a:rPr lang="en-US" sz="600" b="1" i="1" u="sng" dirty="0">
                <a:latin typeface="Century Gothic" panose="020B0502020202020204" pitchFamily="34" charset="0"/>
                <a:cs typeface="Times New Roman" panose="02020603050405020304" pitchFamily="18" charset="0"/>
              </a:rPr>
              <a:t>G.I. </a:t>
            </a:r>
            <a:r>
              <a:rPr lang="en-US" sz="600" b="1" i="1" u="sng" dirty="0" err="1">
                <a:latin typeface="Century Gothic" panose="020B0502020202020204" pitchFamily="34" charset="0"/>
                <a:cs typeface="Times New Roman" panose="02020603050405020304" pitchFamily="18" charset="0"/>
              </a:rPr>
              <a:t>Yegorov</a:t>
            </a:r>
            <a:endParaRPr lang="en-US" sz="600" b="1" i="1" u="sng" dirty="0">
              <a:latin typeface="Century Gothic" panose="020B0502020202020204" pitchFamily="34" charset="0"/>
              <a:cs typeface="Times New Roman" panose="02020603050405020304" pitchFamily="18" charset="0"/>
            </a:endParaRPr>
          </a:p>
        </p:txBody>
      </p:sp>
      <p:sp>
        <p:nvSpPr>
          <p:cNvPr id="174" name="AutoShape 104"/>
          <p:cNvSpPr>
            <a:spLocks noChangeArrowheads="1"/>
          </p:cNvSpPr>
          <p:nvPr/>
        </p:nvSpPr>
        <p:spPr bwMode="auto">
          <a:xfrm>
            <a:off x="4410831" y="4006077"/>
            <a:ext cx="1054100" cy="522288"/>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dirty="0">
                <a:solidFill>
                  <a:srgbClr val="FFFFFF"/>
                </a:solidFill>
                <a:latin typeface="Century Gothic" panose="020B0502020202020204" pitchFamily="34" charset="0"/>
                <a:cs typeface="Times New Roman" panose="02020603050405020304" pitchFamily="18" charset="0"/>
              </a:rPr>
              <a:t>CLO</a:t>
            </a:r>
          </a:p>
          <a:p>
            <a:pPr algn="ctr" defTabSz="449263" fontAlgn="base">
              <a:spcBef>
                <a:spcPct val="0"/>
              </a:spcBef>
              <a:spcAft>
                <a:spcPct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u="sng" dirty="0">
                <a:solidFill>
                  <a:srgbClr val="FFFFFF"/>
                </a:solidFill>
                <a:latin typeface="Century Gothic" panose="020B0502020202020204" pitchFamily="34" charset="0"/>
                <a:cs typeface="Times New Roman" pitchFamily="18" charset="0"/>
              </a:rPr>
              <a:t>R.I. Leshchenko</a:t>
            </a:r>
          </a:p>
        </p:txBody>
      </p:sp>
      <p:sp>
        <p:nvSpPr>
          <p:cNvPr id="176" name="AutoShape 42"/>
          <p:cNvSpPr>
            <a:spLocks noChangeArrowheads="1"/>
          </p:cNvSpPr>
          <p:nvPr/>
        </p:nvSpPr>
        <p:spPr bwMode="auto">
          <a:xfrm>
            <a:off x="4587642" y="4597942"/>
            <a:ext cx="971998" cy="360363"/>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r>
              <a:rPr lang="en-GB" sz="600" b="1" i="1" dirty="0">
                <a:latin typeface="Century Gothic" panose="020B0502020202020204" pitchFamily="34" charset="0"/>
                <a:cs typeface="Times New Roman" panose="02020603050405020304" pitchFamily="18" charset="0"/>
              </a:rPr>
              <a:t>Credit</a:t>
            </a:r>
          </a:p>
          <a:p>
            <a:pPr algn="ctr"/>
            <a:r>
              <a:rPr lang="en-GB" sz="600" b="1" i="1" dirty="0">
                <a:latin typeface="Century Gothic" panose="020B0502020202020204" pitchFamily="34" charset="0"/>
                <a:cs typeface="Times New Roman" panose="02020603050405020304" pitchFamily="18" charset="0"/>
              </a:rPr>
              <a:t> </a:t>
            </a:r>
            <a:r>
              <a:rPr lang="en-GB" sz="600" b="1" i="1" u="sng" dirty="0">
                <a:solidFill>
                  <a:srgbClr val="000000"/>
                </a:solidFill>
                <a:latin typeface="Century Gothic" panose="020B0502020202020204" pitchFamily="34" charset="0"/>
                <a:cs typeface="Times New Roman" panose="02020603050405020304" pitchFamily="18" charset="0"/>
              </a:rPr>
              <a:t>O.P. Y</a:t>
            </a:r>
            <a:r>
              <a:rPr lang="en-US" sz="600" b="1" i="1" u="sng" dirty="0" err="1">
                <a:solidFill>
                  <a:srgbClr val="000000"/>
                </a:solidFill>
                <a:latin typeface="Century Gothic" panose="020B0502020202020204" pitchFamily="34" charset="0"/>
                <a:cs typeface="Times New Roman" panose="02020603050405020304" pitchFamily="18" charset="0"/>
              </a:rPr>
              <a:t>akymovska</a:t>
            </a:r>
            <a:endParaRPr lang="en-GB" sz="600" b="1" i="1" u="sng" dirty="0">
              <a:solidFill>
                <a:srgbClr val="000000"/>
              </a:solidFill>
              <a:latin typeface="Century Gothic" panose="020B0502020202020204" pitchFamily="34" charset="0"/>
              <a:cs typeface="Times New Roman" panose="02020603050405020304" pitchFamily="18" charset="0"/>
            </a:endParaRPr>
          </a:p>
        </p:txBody>
      </p:sp>
      <p:sp>
        <p:nvSpPr>
          <p:cNvPr id="179" name="AutoShape 33"/>
          <p:cNvSpPr>
            <a:spLocks noChangeArrowheads="1"/>
          </p:cNvSpPr>
          <p:nvPr/>
        </p:nvSpPr>
        <p:spPr bwMode="auto">
          <a:xfrm>
            <a:off x="4592484" y="5483561"/>
            <a:ext cx="972000" cy="360363"/>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p>
            <a:pPr algn="ctr">
              <a:lnSpc>
                <a:spcPct val="70000"/>
              </a:lnSpc>
              <a:buClrTx/>
              <a:buFontTx/>
              <a:buNone/>
            </a:pPr>
            <a:r>
              <a:rPr lang="en-US" sz="600" b="1" i="1" dirty="0">
                <a:latin typeface="Century Gothic" panose="020B0502020202020204" pitchFamily="34" charset="0"/>
                <a:cs typeface="Times New Roman" panose="02020603050405020304" pitchFamily="18" charset="0"/>
              </a:rPr>
              <a:t>Credit Portfolio Analysis and Administration</a:t>
            </a:r>
          </a:p>
          <a:p>
            <a:pPr algn="ctr">
              <a:buClrTx/>
              <a:buFontTx/>
              <a:buNone/>
            </a:pPr>
            <a:r>
              <a:rPr lang="en-US" sz="600" b="1" i="1" u="sng" dirty="0">
                <a:solidFill>
                  <a:srgbClr val="000000"/>
                </a:solidFill>
                <a:latin typeface="Century Gothic" panose="020B0502020202020204" pitchFamily="34" charset="0"/>
                <a:cs typeface="Times New Roman" panose="02020603050405020304" pitchFamily="18" charset="0"/>
              </a:rPr>
              <a:t>I.S. Gerasymenko</a:t>
            </a:r>
            <a:endParaRPr lang="en-US" sz="600" b="1" i="1" dirty="0">
              <a:latin typeface="Century Gothic" panose="020B0502020202020204" pitchFamily="34" charset="0"/>
              <a:cs typeface="Times New Roman" panose="02020603050405020304" pitchFamily="18" charset="0"/>
            </a:endParaRPr>
          </a:p>
        </p:txBody>
      </p:sp>
      <p:sp>
        <p:nvSpPr>
          <p:cNvPr id="181" name="AutoShape 85"/>
          <p:cNvSpPr>
            <a:spLocks noChangeArrowheads="1"/>
          </p:cNvSpPr>
          <p:nvPr/>
        </p:nvSpPr>
        <p:spPr bwMode="auto">
          <a:xfrm>
            <a:off x="5908192" y="4006077"/>
            <a:ext cx="1054100" cy="522288"/>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uk-UA" sz="700" b="1" i="1" dirty="0">
              <a:solidFill>
                <a:srgbClr val="FFFFFF"/>
              </a:solidFill>
              <a:latin typeface="Century Gothic" panose="020B0502020202020204" pitchFamily="34" charset="0"/>
              <a:cs typeface="Times New Roman" panose="02020603050405020304" pitchFamily="18" charset="0"/>
            </a:endParaRPr>
          </a:p>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dirty="0">
                <a:solidFill>
                  <a:srgbClr val="FFFFFF"/>
                </a:solidFill>
                <a:latin typeface="Century Gothic" panose="020B0502020202020204" pitchFamily="34" charset="0"/>
                <a:cs typeface="Times New Roman" panose="02020603050405020304" pitchFamily="18" charset="0"/>
              </a:rPr>
              <a:t>COO</a:t>
            </a:r>
            <a:r>
              <a:rPr lang="uk-UA" sz="700" b="1" i="1" dirty="0">
                <a:solidFill>
                  <a:srgbClr val="FFFFFF"/>
                </a:solidFill>
                <a:latin typeface="Century Gothic" panose="020B0502020202020204" pitchFamily="34" charset="0"/>
                <a:cs typeface="Times New Roman" panose="02020603050405020304" pitchFamily="18" charset="0"/>
              </a:rPr>
              <a:t> </a:t>
            </a:r>
          </a:p>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u="sng" dirty="0">
                <a:solidFill>
                  <a:srgbClr val="FFFFFF"/>
                </a:solidFill>
                <a:latin typeface="Century Gothic" panose="020B0502020202020204" pitchFamily="34" charset="0"/>
                <a:cs typeface="Times New Roman" panose="02020603050405020304" pitchFamily="18" charset="0"/>
              </a:rPr>
              <a:t>L.V. Ostakhova</a:t>
            </a:r>
            <a:endParaRPr lang="en-US" sz="700" b="1" i="1" baseline="30000" dirty="0">
              <a:solidFill>
                <a:srgbClr val="FFFFFF"/>
              </a:solidFill>
              <a:latin typeface="Century Gothic" panose="020B0502020202020204" pitchFamily="34" charset="0"/>
              <a:cs typeface="Times New Roman" panose="02020603050405020304" pitchFamily="18" charset="0"/>
            </a:endParaRPr>
          </a:p>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dirty="0">
                <a:solidFill>
                  <a:srgbClr val="FFFFFF"/>
                </a:solidFill>
                <a:latin typeface="Century Gothic" panose="020B0502020202020204" pitchFamily="34" charset="0"/>
                <a:cs typeface="Times New Roman" panose="02020603050405020304" pitchFamily="18" charset="0"/>
              </a:rPr>
              <a:t> </a:t>
            </a:r>
          </a:p>
        </p:txBody>
      </p:sp>
      <p:sp>
        <p:nvSpPr>
          <p:cNvPr id="182" name="AutoShape 39"/>
          <p:cNvSpPr>
            <a:spLocks noChangeArrowheads="1"/>
          </p:cNvSpPr>
          <p:nvPr/>
        </p:nvSpPr>
        <p:spPr bwMode="auto">
          <a:xfrm>
            <a:off x="6079355" y="4564814"/>
            <a:ext cx="972000" cy="3600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70000"/>
              </a:lnSpc>
              <a:buClrTx/>
              <a:buFontTx/>
              <a:buNone/>
            </a:pPr>
            <a:r>
              <a:rPr lang="en-GB" sz="600" b="1" i="1" dirty="0">
                <a:latin typeface="Century Gothic" panose="020B0502020202020204" pitchFamily="34" charset="0"/>
                <a:cs typeface="Times New Roman" panose="02020603050405020304" pitchFamily="18" charset="0"/>
              </a:rPr>
              <a:t>Back Office </a:t>
            </a:r>
          </a:p>
          <a:p>
            <a:pPr algn="ctr">
              <a:lnSpc>
                <a:spcPct val="70000"/>
              </a:lnSpc>
              <a:buClrTx/>
              <a:buFontTx/>
              <a:buNone/>
            </a:pPr>
            <a:r>
              <a:rPr lang="en-GB" sz="600" b="1" i="1" dirty="0">
                <a:latin typeface="Century Gothic" panose="020B0502020202020204" pitchFamily="34" charset="0"/>
                <a:cs typeface="Times New Roman" panose="02020603050405020304" pitchFamily="18" charset="0"/>
              </a:rPr>
              <a:t>and Payments</a:t>
            </a:r>
          </a:p>
          <a:p>
            <a:pPr lvl="0" algn="ctr" fontAlgn="base">
              <a:spcBef>
                <a:spcPct val="0"/>
              </a:spcBef>
              <a:spcAft>
                <a:spcPct val="0"/>
              </a:spcAft>
            </a:pPr>
            <a:r>
              <a:rPr lang="en-GB" sz="600" b="1" i="1" u="sng" dirty="0">
                <a:solidFill>
                  <a:srgbClr val="000000"/>
                </a:solidFill>
                <a:latin typeface="Century Gothic" panose="020B0502020202020204" pitchFamily="34" charset="0"/>
                <a:cs typeface="Times New Roman" panose="02020603050405020304" pitchFamily="18" charset="0"/>
              </a:rPr>
              <a:t>N.V. Tututchenko</a:t>
            </a:r>
          </a:p>
        </p:txBody>
      </p:sp>
      <p:sp>
        <p:nvSpPr>
          <p:cNvPr id="186" name="Rectangle 100"/>
          <p:cNvSpPr>
            <a:spLocks noChangeArrowheads="1"/>
          </p:cNvSpPr>
          <p:nvPr/>
        </p:nvSpPr>
        <p:spPr bwMode="auto">
          <a:xfrm>
            <a:off x="863715" y="4581652"/>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lnSpc>
                <a:spcPct val="70000"/>
              </a:lnSpc>
              <a:spcBef>
                <a:spcPct val="0"/>
              </a:spcBef>
              <a:spcAft>
                <a:spcPct val="0"/>
              </a:spcAft>
            </a:pPr>
            <a:r>
              <a:rPr lang="en-US" sz="600" b="1" i="1" dirty="0">
                <a:solidFill>
                  <a:srgbClr val="000000"/>
                </a:solidFill>
                <a:latin typeface="Century Gothic" panose="020B0502020202020204" pitchFamily="34" charset="0"/>
                <a:cs typeface="Times New Roman" pitchFamily="18" charset="0"/>
              </a:rPr>
              <a:t>Individuals</a:t>
            </a:r>
          </a:p>
          <a:p>
            <a:pPr algn="ctr" fontAlgn="base">
              <a:spcBef>
                <a:spcPct val="0"/>
              </a:spcBef>
              <a:spcAft>
                <a:spcPct val="0"/>
              </a:spcAft>
            </a:pPr>
            <a:r>
              <a:rPr lang="en-US" sz="600" b="1" i="1" u="sng" dirty="0">
                <a:solidFill>
                  <a:srgbClr val="000000"/>
                </a:solidFill>
                <a:latin typeface="Century Gothic" panose="020B0502020202020204" pitchFamily="34" charset="0"/>
                <a:cs typeface="Times New Roman" pitchFamily="18" charset="0"/>
              </a:rPr>
              <a:t>O.M. Zaiats</a:t>
            </a:r>
            <a:endParaRPr lang="en-GB" sz="600" b="1" i="1" u="sng" dirty="0">
              <a:solidFill>
                <a:srgbClr val="000000"/>
              </a:solidFill>
              <a:latin typeface="Century Gothic" panose="020B0502020202020204" pitchFamily="34" charset="0"/>
              <a:cs typeface="Times New Roman" pitchFamily="18" charset="0"/>
            </a:endParaRPr>
          </a:p>
        </p:txBody>
      </p:sp>
      <p:sp>
        <p:nvSpPr>
          <p:cNvPr id="187" name="Rectangle 100"/>
          <p:cNvSpPr>
            <a:spLocks noChangeArrowheads="1"/>
          </p:cNvSpPr>
          <p:nvPr/>
        </p:nvSpPr>
        <p:spPr bwMode="auto">
          <a:xfrm>
            <a:off x="864618" y="4996729"/>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lnSpc>
                <a:spcPct val="70000"/>
              </a:lnSpc>
              <a:spcBef>
                <a:spcPct val="0"/>
              </a:spcBef>
              <a:spcAft>
                <a:spcPct val="0"/>
              </a:spcAft>
            </a:pPr>
            <a:r>
              <a:rPr lang="en-US" sz="600" b="1" i="1" dirty="0">
                <a:solidFill>
                  <a:srgbClr val="000000"/>
                </a:solidFill>
                <a:latin typeface="Century Gothic" panose="020B0502020202020204" pitchFamily="34" charset="0"/>
                <a:cs typeface="Times New Roman" pitchFamily="18" charset="0"/>
              </a:rPr>
              <a:t>Small Business</a:t>
            </a:r>
          </a:p>
          <a:p>
            <a:pPr algn="ctr" fontAlgn="base">
              <a:lnSpc>
                <a:spcPct val="70000"/>
              </a:lnSpc>
              <a:spcBef>
                <a:spcPct val="0"/>
              </a:spcBef>
              <a:spcAft>
                <a:spcPct val="0"/>
              </a:spcAft>
            </a:pPr>
            <a:r>
              <a:rPr lang="en-US" sz="600" b="1" i="1" u="sng" dirty="0">
                <a:solidFill>
                  <a:srgbClr val="000000"/>
                </a:solidFill>
                <a:latin typeface="Century Gothic" panose="020B0502020202020204" pitchFamily="34" charset="0"/>
                <a:cs typeface="Times New Roman" pitchFamily="18" charset="0"/>
              </a:rPr>
              <a:t>A.A. Verbakhovskyi</a:t>
            </a:r>
          </a:p>
        </p:txBody>
      </p:sp>
      <p:sp>
        <p:nvSpPr>
          <p:cNvPr id="188" name="Rectangle 100"/>
          <p:cNvSpPr>
            <a:spLocks noChangeArrowheads="1"/>
          </p:cNvSpPr>
          <p:nvPr/>
        </p:nvSpPr>
        <p:spPr bwMode="auto">
          <a:xfrm>
            <a:off x="864688" y="5410389"/>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sz="600" b="1" i="1" dirty="0">
                <a:solidFill>
                  <a:srgbClr val="000000"/>
                </a:solidFill>
                <a:latin typeface="Century Gothic" panose="020B0502020202020204" pitchFamily="34" charset="0"/>
                <a:cs typeface="Times New Roman" pitchFamily="18" charset="0"/>
              </a:rPr>
              <a:t>CRM and Customer</a:t>
            </a:r>
          </a:p>
          <a:p>
            <a:pPr algn="ctr" fontAlgn="base">
              <a:spcBef>
                <a:spcPct val="0"/>
              </a:spcBef>
              <a:spcAft>
                <a:spcPct val="0"/>
              </a:spcAft>
            </a:pPr>
            <a:r>
              <a:rPr lang="en-US" sz="600" b="1" i="1" dirty="0">
                <a:solidFill>
                  <a:srgbClr val="000000"/>
                </a:solidFill>
                <a:latin typeface="Century Gothic" panose="020B0502020202020204" pitchFamily="34" charset="0"/>
                <a:cs typeface="Times New Roman" pitchFamily="18" charset="0"/>
              </a:rPr>
              <a:t> Satisfaction</a:t>
            </a:r>
          </a:p>
          <a:p>
            <a:pPr algn="ctr" fontAlgn="base">
              <a:spcBef>
                <a:spcPct val="0"/>
              </a:spcBef>
              <a:spcAft>
                <a:spcPct val="0"/>
              </a:spcAft>
            </a:pPr>
            <a:r>
              <a:rPr lang="en-US" sz="600" b="1" i="1" u="sng" dirty="0">
                <a:solidFill>
                  <a:srgbClr val="000000"/>
                </a:solidFill>
                <a:latin typeface="Century Gothic" panose="020B0502020202020204" pitchFamily="34" charset="0"/>
                <a:cs typeface="Times New Roman" pitchFamily="18" charset="0"/>
              </a:rPr>
              <a:t>N.V. Sofiiuk</a:t>
            </a:r>
            <a:endParaRPr lang="uk-UA" sz="600" b="1" i="1" u="sng" dirty="0">
              <a:solidFill>
                <a:srgbClr val="000000"/>
              </a:solidFill>
              <a:latin typeface="Century Gothic" panose="020B0502020202020204" pitchFamily="34" charset="0"/>
              <a:cs typeface="Times New Roman" pitchFamily="18" charset="0"/>
            </a:endParaRPr>
          </a:p>
        </p:txBody>
      </p:sp>
      <p:cxnSp>
        <p:nvCxnSpPr>
          <p:cNvPr id="189" name="Соединительная линия уступом 188"/>
          <p:cNvCxnSpPr>
            <a:cxnSpLocks/>
            <a:endCxn id="188" idx="3"/>
          </p:cNvCxnSpPr>
          <p:nvPr/>
        </p:nvCxnSpPr>
        <p:spPr>
          <a:xfrm rot="5400000">
            <a:off x="1326826" y="5014039"/>
            <a:ext cx="1085599" cy="65876"/>
          </a:xfrm>
          <a:prstGeom prst="bentConnector2">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90" name="Прямая соединительная линия 189"/>
          <p:cNvCxnSpPr>
            <a:stCxn id="181" idx="0"/>
          </p:cNvCxnSpPr>
          <p:nvPr/>
        </p:nvCxnSpPr>
        <p:spPr>
          <a:xfrm flipV="1">
            <a:off x="6435242" y="3845337"/>
            <a:ext cx="0" cy="16074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91" name="Соединительная линия уступом 190"/>
          <p:cNvCxnSpPr>
            <a:endCxn id="169" idx="0"/>
          </p:cNvCxnSpPr>
          <p:nvPr/>
        </p:nvCxnSpPr>
        <p:spPr>
          <a:xfrm rot="10800000" flipV="1">
            <a:off x="3604669" y="3845337"/>
            <a:ext cx="1546315" cy="160740"/>
          </a:xfrm>
          <a:prstGeom prst="bentConnector2">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92" name="Соединительная линия уступом 191"/>
          <p:cNvCxnSpPr>
            <a:stCxn id="35" idx="2"/>
            <a:endCxn id="151" idx="0"/>
          </p:cNvCxnSpPr>
          <p:nvPr/>
        </p:nvCxnSpPr>
        <p:spPr>
          <a:xfrm rot="16200000" flipH="1">
            <a:off x="5788753" y="2039063"/>
            <a:ext cx="1164423" cy="2882934"/>
          </a:xfrm>
          <a:prstGeom prst="bentConnector3">
            <a:avLst>
              <a:gd name="adj1" fmla="val 81411"/>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93" name="AutoShape 44"/>
          <p:cNvSpPr>
            <a:spLocks noChangeArrowheads="1"/>
          </p:cNvSpPr>
          <p:nvPr/>
        </p:nvSpPr>
        <p:spPr bwMode="auto">
          <a:xfrm>
            <a:off x="861199" y="5824048"/>
            <a:ext cx="971998" cy="360362"/>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fontAlgn="base">
              <a:lnSpc>
                <a:spcPct val="70000"/>
              </a:lnSpc>
              <a:spcBef>
                <a:spcPct val="0"/>
              </a:spcBef>
              <a:spcAft>
                <a:spcPct val="0"/>
              </a:spcAft>
              <a:buClr>
                <a:srgbClr val="B2B2B2"/>
              </a:buClr>
            </a:pPr>
            <a:r>
              <a:rPr lang="en-US" sz="600" b="1" i="1" dirty="0">
                <a:solidFill>
                  <a:srgbClr val="000000"/>
                </a:solidFill>
                <a:latin typeface="Century Gothic" panose="020B0502020202020204" pitchFamily="34" charset="0"/>
                <a:cs typeface="Times New Roman" pitchFamily="18" charset="0"/>
              </a:rPr>
              <a:t>Network Management</a:t>
            </a:r>
          </a:p>
          <a:p>
            <a:pPr algn="ctr" fontAlgn="base">
              <a:lnSpc>
                <a:spcPct val="70000"/>
              </a:lnSpc>
              <a:spcBef>
                <a:spcPct val="0"/>
              </a:spcBef>
              <a:spcAft>
                <a:spcPct val="0"/>
              </a:spcAft>
              <a:buClr>
                <a:srgbClr val="B2B2B2"/>
              </a:buClr>
            </a:pPr>
            <a:r>
              <a:rPr lang="en-US" sz="600" b="1" i="1" u="sng" dirty="0">
                <a:solidFill>
                  <a:srgbClr val="000000"/>
                </a:solidFill>
                <a:latin typeface="Century Gothic" panose="020B0502020202020204" pitchFamily="34" charset="0"/>
                <a:cs typeface="Times New Roman" pitchFamily="18" charset="0"/>
              </a:rPr>
              <a:t>T.M. </a:t>
            </a:r>
            <a:r>
              <a:rPr lang="en-US" sz="600" b="1" i="1" u="sng" dirty="0" err="1">
                <a:solidFill>
                  <a:srgbClr val="000000"/>
                </a:solidFill>
                <a:latin typeface="Century Gothic" panose="020B0502020202020204" pitchFamily="34" charset="0"/>
                <a:cs typeface="Times New Roman" pitchFamily="18" charset="0"/>
              </a:rPr>
              <a:t>Sutchak</a:t>
            </a:r>
            <a:endParaRPr lang="en-US" sz="600" b="1" i="1" u="sng" dirty="0">
              <a:solidFill>
                <a:srgbClr val="000000"/>
              </a:solidFill>
              <a:latin typeface="Century Gothic" panose="020B0502020202020204" pitchFamily="34" charset="0"/>
              <a:cs typeface="Times New Roman" pitchFamily="18" charset="0"/>
            </a:endParaRPr>
          </a:p>
        </p:txBody>
      </p:sp>
      <p:cxnSp>
        <p:nvCxnSpPr>
          <p:cNvPr id="194" name="AutoShape 73"/>
          <p:cNvCxnSpPr>
            <a:cxnSpLocks noChangeShapeType="1"/>
            <a:stCxn id="164" idx="2"/>
            <a:endCxn id="193" idx="3"/>
          </p:cNvCxnSpPr>
          <p:nvPr/>
        </p:nvCxnSpPr>
        <p:spPr bwMode="auto">
          <a:xfrm rot="5400000">
            <a:off x="1115806" y="5217663"/>
            <a:ext cx="1503957" cy="6917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5" name="Rectangle 100"/>
          <p:cNvSpPr>
            <a:spLocks noChangeArrowheads="1"/>
          </p:cNvSpPr>
          <p:nvPr/>
        </p:nvSpPr>
        <p:spPr bwMode="auto">
          <a:xfrm>
            <a:off x="1967015" y="4573534"/>
            <a:ext cx="971999" cy="378047"/>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lnSpc>
                <a:spcPct val="70000"/>
              </a:lnSpc>
            </a:pPr>
            <a:r>
              <a:rPr lang="en-US" sz="600" b="1" i="1" kern="0" dirty="0">
                <a:solidFill>
                  <a:srgbClr val="000000"/>
                </a:solidFill>
                <a:latin typeface="Arial"/>
                <a:ea typeface="MS PGothic"/>
              </a:rPr>
              <a:t>Domestic Corporate,</a:t>
            </a:r>
          </a:p>
          <a:p>
            <a:pPr algn="ctr">
              <a:lnSpc>
                <a:spcPct val="70000"/>
              </a:lnSpc>
            </a:pPr>
            <a:r>
              <a:rPr lang="en-US" sz="600" b="1" i="1" kern="0" dirty="0">
                <a:solidFill>
                  <a:srgbClr val="000000"/>
                </a:solidFill>
                <a:latin typeface="Arial"/>
                <a:ea typeface="MS PGothic"/>
              </a:rPr>
              <a:t>  Institutional and</a:t>
            </a:r>
          </a:p>
          <a:p>
            <a:pPr algn="ctr">
              <a:lnSpc>
                <a:spcPct val="70000"/>
              </a:lnSpc>
            </a:pPr>
            <a:r>
              <a:rPr lang="en-US" sz="600" b="1" i="1" dirty="0">
                <a:latin typeface="Century Gothic" panose="020B0502020202020204" pitchFamily="34" charset="0"/>
                <a:cs typeface="Times New Roman" panose="02020603050405020304" pitchFamily="18" charset="0"/>
              </a:rPr>
              <a:t> Multinational Client</a:t>
            </a:r>
            <a:endParaRPr lang="ru-RU" sz="600" b="1" i="1" dirty="0">
              <a:latin typeface="Century Gothic" panose="020B0502020202020204" pitchFamily="34" charset="0"/>
              <a:cs typeface="Times New Roman" panose="02020603050405020304" pitchFamily="18" charset="0"/>
            </a:endParaRPr>
          </a:p>
          <a:p>
            <a:pPr algn="ctr">
              <a:lnSpc>
                <a:spcPct val="70000"/>
              </a:lnSpc>
            </a:pPr>
            <a:r>
              <a:rPr lang="en-US" sz="600" b="1" i="1" u="sng" dirty="0" err="1">
                <a:latin typeface="Century Gothic" panose="020B0502020202020204" pitchFamily="34" charset="0"/>
                <a:cs typeface="Times New Roman" panose="02020603050405020304" pitchFamily="18" charset="0"/>
              </a:rPr>
              <a:t>a.h.</a:t>
            </a:r>
            <a:r>
              <a:rPr lang="en-US" sz="600" b="1" i="1" u="sng" dirty="0">
                <a:latin typeface="Century Gothic" panose="020B0502020202020204" pitchFamily="34" charset="0"/>
                <a:cs typeface="Times New Roman" panose="02020603050405020304" pitchFamily="18" charset="0"/>
              </a:rPr>
              <a:t> O.L. Kryvonog</a:t>
            </a:r>
            <a:endParaRPr lang="en-US" sz="600" b="1" i="1" u="sng" kern="0" dirty="0">
              <a:solidFill>
                <a:srgbClr val="000000"/>
              </a:solidFill>
              <a:latin typeface="Arial"/>
              <a:ea typeface="MS PGothic"/>
              <a:cs typeface="MS PGothic"/>
            </a:endParaRPr>
          </a:p>
        </p:txBody>
      </p:sp>
      <p:sp>
        <p:nvSpPr>
          <p:cNvPr id="197" name="Rectangle 100"/>
          <p:cNvSpPr>
            <a:spLocks noChangeArrowheads="1"/>
          </p:cNvSpPr>
          <p:nvPr/>
        </p:nvSpPr>
        <p:spPr bwMode="auto">
          <a:xfrm>
            <a:off x="1970409" y="4995859"/>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lnSpc>
                <a:spcPct val="70000"/>
              </a:lnSpc>
            </a:pPr>
            <a:r>
              <a:rPr lang="en-US" sz="600" b="1" i="1" dirty="0">
                <a:latin typeface="Century Gothic" panose="020B0502020202020204" pitchFamily="34" charset="0"/>
                <a:cs typeface="Times New Roman" panose="02020603050405020304" pitchFamily="18" charset="0"/>
              </a:rPr>
              <a:t>Small and Medium</a:t>
            </a:r>
          </a:p>
          <a:p>
            <a:pPr algn="ctr">
              <a:lnSpc>
                <a:spcPct val="70000"/>
              </a:lnSpc>
            </a:pPr>
            <a:r>
              <a:rPr lang="en-US" sz="600" b="1" i="1" dirty="0">
                <a:latin typeface="Century Gothic" panose="020B0502020202020204" pitchFamily="34" charset="0"/>
                <a:cs typeface="Times New Roman" panose="02020603050405020304" pitchFamily="18" charset="0"/>
              </a:rPr>
              <a:t> Enterprise</a:t>
            </a:r>
          </a:p>
          <a:p>
            <a:pPr algn="ctr"/>
            <a:r>
              <a:rPr lang="en-US" sz="600" b="1" i="1" u="sng" dirty="0">
                <a:latin typeface="Century Gothic" panose="020B0502020202020204" pitchFamily="34" charset="0"/>
                <a:cs typeface="Times New Roman" panose="02020603050405020304" pitchFamily="18" charset="0"/>
              </a:rPr>
              <a:t>O.L. </a:t>
            </a:r>
            <a:r>
              <a:rPr lang="en-US" sz="600" b="1" i="1" u="sng" dirty="0" err="1">
                <a:latin typeface="Century Gothic" panose="020B0502020202020204" pitchFamily="34" charset="0"/>
                <a:cs typeface="Times New Roman" panose="02020603050405020304" pitchFamily="18" charset="0"/>
              </a:rPr>
              <a:t>Kryvonog</a:t>
            </a:r>
            <a:endParaRPr lang="en-US" sz="600" b="1" i="1" u="sng" dirty="0">
              <a:latin typeface="Century Gothic" panose="020B0502020202020204" pitchFamily="34" charset="0"/>
              <a:cs typeface="Times New Roman" panose="02020603050405020304" pitchFamily="18" charset="0"/>
            </a:endParaRPr>
          </a:p>
        </p:txBody>
      </p:sp>
      <p:sp>
        <p:nvSpPr>
          <p:cNvPr id="198" name="Rectangle 100"/>
          <p:cNvSpPr>
            <a:spLocks noChangeArrowheads="1"/>
          </p:cNvSpPr>
          <p:nvPr/>
        </p:nvSpPr>
        <p:spPr bwMode="auto">
          <a:xfrm>
            <a:off x="1967015" y="5412141"/>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lnSpc>
                <a:spcPct val="70000"/>
              </a:lnSpc>
            </a:pPr>
            <a:r>
              <a:rPr lang="en-US" sz="600" b="1" i="1" dirty="0">
                <a:latin typeface="Century Gothic" panose="020B0502020202020204" pitchFamily="34" charset="0"/>
                <a:cs typeface="Times New Roman" panose="02020603050405020304" pitchFamily="18" charset="0"/>
              </a:rPr>
              <a:t>Corporate Banking </a:t>
            </a:r>
          </a:p>
          <a:p>
            <a:pPr algn="ctr">
              <a:lnSpc>
                <a:spcPct val="70000"/>
              </a:lnSpc>
            </a:pPr>
            <a:r>
              <a:rPr lang="en-US" sz="600" b="1" i="1" dirty="0">
                <a:latin typeface="Century Gothic" panose="020B0502020202020204" pitchFamily="34" charset="0"/>
                <a:cs typeface="Times New Roman" panose="02020603050405020304" pitchFamily="18" charset="0"/>
              </a:rPr>
              <a:t>Products and</a:t>
            </a:r>
          </a:p>
          <a:p>
            <a:pPr algn="ctr">
              <a:lnSpc>
                <a:spcPct val="70000"/>
              </a:lnSpc>
            </a:pPr>
            <a:r>
              <a:rPr lang="en-US" sz="600" b="1" i="1" dirty="0">
                <a:latin typeface="Century Gothic" panose="020B0502020202020204" pitchFamily="34" charset="0"/>
                <a:cs typeface="Times New Roman" panose="02020603050405020304" pitchFamily="18" charset="0"/>
              </a:rPr>
              <a:t> Credit Support</a:t>
            </a:r>
          </a:p>
          <a:p>
            <a:pPr algn="ctr"/>
            <a:r>
              <a:rPr lang="en-US" sz="600" b="1" i="1" u="sng" dirty="0">
                <a:latin typeface="Century Gothic" panose="020B0502020202020204" pitchFamily="34" charset="0"/>
                <a:cs typeface="Times New Roman" panose="02020603050405020304" pitchFamily="18" charset="0"/>
              </a:rPr>
              <a:t>A.</a:t>
            </a:r>
            <a:r>
              <a:rPr lang="ru-RU" sz="600" b="1" i="1" u="sng" dirty="0">
                <a:latin typeface="Century Gothic" panose="020B0502020202020204" pitchFamily="34" charset="0"/>
                <a:cs typeface="Times New Roman" panose="02020603050405020304" pitchFamily="18" charset="0"/>
              </a:rPr>
              <a:t>О. </a:t>
            </a:r>
            <a:r>
              <a:rPr lang="en-US" sz="600" b="1" i="1" u="sng" dirty="0">
                <a:latin typeface="Century Gothic" panose="020B0502020202020204" pitchFamily="34" charset="0"/>
                <a:cs typeface="Times New Roman" panose="02020603050405020304" pitchFamily="18" charset="0"/>
              </a:rPr>
              <a:t>Strygin</a:t>
            </a:r>
          </a:p>
        </p:txBody>
      </p:sp>
      <p:cxnSp>
        <p:nvCxnSpPr>
          <p:cNvPr id="199" name="AutoShape 73"/>
          <p:cNvCxnSpPr>
            <a:cxnSpLocks noChangeShapeType="1"/>
            <a:stCxn id="164" idx="2"/>
            <a:endCxn id="195" idx="1"/>
          </p:cNvCxnSpPr>
          <p:nvPr/>
        </p:nvCxnSpPr>
        <p:spPr bwMode="auto">
          <a:xfrm rot="16200000" flipH="1">
            <a:off x="1803550" y="4599093"/>
            <a:ext cx="262286" cy="6464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AutoShape 73"/>
          <p:cNvCxnSpPr>
            <a:cxnSpLocks noChangeShapeType="1"/>
            <a:stCxn id="164" idx="2"/>
            <a:endCxn id="197" idx="1"/>
          </p:cNvCxnSpPr>
          <p:nvPr/>
        </p:nvCxnSpPr>
        <p:spPr bwMode="auto">
          <a:xfrm rot="16200000" flipH="1">
            <a:off x="1598903" y="4803740"/>
            <a:ext cx="674975" cy="68038"/>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AutoShape 73"/>
          <p:cNvCxnSpPr>
            <a:cxnSpLocks noChangeShapeType="1"/>
            <a:stCxn id="164" idx="2"/>
            <a:endCxn id="198" idx="1"/>
          </p:cNvCxnSpPr>
          <p:nvPr/>
        </p:nvCxnSpPr>
        <p:spPr bwMode="auto">
          <a:xfrm rot="16200000" flipH="1">
            <a:off x="1389065" y="5013578"/>
            <a:ext cx="1091257" cy="6464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Прямая соединительная линия 27"/>
          <p:cNvCxnSpPr>
            <a:stCxn id="35" idx="2"/>
            <a:endCxn id="174" idx="0"/>
          </p:cNvCxnSpPr>
          <p:nvPr/>
        </p:nvCxnSpPr>
        <p:spPr>
          <a:xfrm>
            <a:off x="4929497" y="2898319"/>
            <a:ext cx="8384" cy="11077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p:cNvSpPr txBox="1"/>
          <p:nvPr/>
        </p:nvSpPr>
        <p:spPr>
          <a:xfrm>
            <a:off x="7244520" y="1891921"/>
            <a:ext cx="1802623" cy="992579"/>
          </a:xfrm>
          <a:prstGeom prst="rect">
            <a:avLst/>
          </a:prstGeom>
          <a:noFill/>
          <a:ln>
            <a:solidFill>
              <a:schemeClr val="tx1"/>
            </a:solidFill>
            <a:prstDash val="sysDash"/>
          </a:ln>
        </p:spPr>
        <p:txBody>
          <a:bodyPr wrap="square" rtlCol="0" anchor="t">
            <a:spAutoFit/>
          </a:bodyPr>
          <a:lstStyle/>
          <a:p>
            <a:r>
              <a:rPr lang="uk-UA" sz="650" i="1" dirty="0">
                <a:latin typeface="Century Gothic" panose="020B0502020202020204" pitchFamily="34" charset="0"/>
                <a:cs typeface="Times New Roman" panose="02020603050405020304" pitchFamily="18" charset="0"/>
              </a:rPr>
              <a:t>*</a:t>
            </a:r>
            <a:r>
              <a:rPr lang="en-US" sz="650" i="1" dirty="0">
                <a:latin typeface="Century Gothic" panose="020B0502020202020204" pitchFamily="34" charset="0"/>
                <a:cs typeface="Times New Roman" panose="02020603050405020304" pitchFamily="18" charset="0"/>
              </a:rPr>
              <a:t>Chairman of the Supervisory Board</a:t>
            </a:r>
            <a:endParaRPr lang="ru-RU" sz="650" i="1" u="sng"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 </a:t>
            </a:r>
            <a:r>
              <a:rPr lang="en-US" sz="650" i="1" u="sng" dirty="0">
                <a:latin typeface="Century Gothic" panose="020B0502020202020204" pitchFamily="34" charset="0"/>
                <a:cs typeface="Times New Roman" panose="02020603050405020304" pitchFamily="18" charset="0"/>
              </a:rPr>
              <a:t>S. </a:t>
            </a:r>
            <a:r>
              <a:rPr lang="en-US" sz="650" i="1" u="sng" dirty="0" err="1">
                <a:latin typeface="Century Gothic" panose="020B0502020202020204" pitchFamily="34" charset="0"/>
                <a:cs typeface="Times New Roman" panose="02020603050405020304" pitchFamily="18" charset="0"/>
              </a:rPr>
              <a:t>Pedrazzi</a:t>
            </a:r>
            <a:endParaRPr lang="ru-RU" sz="650" i="1" u="sng"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Members of the Supervisory Board</a:t>
            </a:r>
            <a:r>
              <a:rPr lang="uk-UA" sz="650" i="1" dirty="0">
                <a:latin typeface="Century Gothic" panose="020B0502020202020204" pitchFamily="34" charset="0"/>
                <a:cs typeface="Times New Roman" panose="02020603050405020304" pitchFamily="18" charset="0"/>
              </a:rPr>
              <a:t>:</a:t>
            </a:r>
          </a:p>
          <a:p>
            <a:r>
              <a:rPr lang="en-US" sz="650" i="1" dirty="0">
                <a:latin typeface="Century Gothic" panose="020B0502020202020204" pitchFamily="34" charset="0"/>
                <a:cs typeface="Times New Roman" panose="02020603050405020304" pitchFamily="18" charset="0"/>
              </a:rPr>
              <a:t>C. Casalino, Deputy Chairman</a:t>
            </a:r>
            <a:r>
              <a:rPr lang="ru-RU" sz="650" i="1" dirty="0">
                <a:latin typeface="Century Gothic" panose="020B0502020202020204" pitchFamily="34" charset="0"/>
                <a:cs typeface="Times New Roman" panose="02020603050405020304" pitchFamily="18" charset="0"/>
              </a:rPr>
              <a:t> </a:t>
            </a:r>
            <a:r>
              <a:rPr lang="en-US" sz="400" i="1" dirty="0">
                <a:solidFill>
                  <a:srgbClr val="000000"/>
                </a:solidFill>
                <a:latin typeface="Century Gothic"/>
              </a:rPr>
              <a:t>(independent)</a:t>
            </a:r>
            <a:endParaRPr lang="uk-UA" sz="400" i="1"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L. </a:t>
            </a:r>
            <a:r>
              <a:rPr lang="en-US" sz="650" i="1" dirty="0" err="1">
                <a:latin typeface="Century Gothic" panose="020B0502020202020204" pitchFamily="34" charset="0"/>
                <a:cs typeface="Times New Roman" panose="02020603050405020304" pitchFamily="18" charset="0"/>
              </a:rPr>
              <a:t>Febbraro</a:t>
            </a:r>
            <a:r>
              <a:rPr lang="en-US" sz="650" i="1" dirty="0">
                <a:latin typeface="Century Gothic" panose="020B0502020202020204" pitchFamily="34" charset="0"/>
                <a:cs typeface="Times New Roman" panose="02020603050405020304" pitchFamily="18" charset="0"/>
              </a:rPr>
              <a:t> </a:t>
            </a:r>
            <a:r>
              <a:rPr lang="en-US" sz="400" i="1" dirty="0">
                <a:latin typeface="Century Gothic" panose="020B0502020202020204" pitchFamily="34" charset="0"/>
                <a:cs typeface="Times New Roman" panose="02020603050405020304" pitchFamily="18" charset="0"/>
              </a:rPr>
              <a:t>(independent)</a:t>
            </a:r>
          </a:p>
          <a:p>
            <a:r>
              <a:rPr lang="en-US" sz="650" i="1" dirty="0">
                <a:latin typeface="Century Gothic" panose="020B0502020202020204" pitchFamily="34" charset="0"/>
                <a:cs typeface="Times New Roman" panose="02020603050405020304" pitchFamily="18" charset="0"/>
              </a:rPr>
              <a:t>A. </a:t>
            </a:r>
            <a:r>
              <a:rPr lang="en-US" sz="650" i="1" dirty="0" err="1">
                <a:latin typeface="Century Gothic" panose="020B0502020202020204" pitchFamily="34" charset="0"/>
                <a:cs typeface="Times New Roman" panose="02020603050405020304" pitchFamily="18" charset="0"/>
              </a:rPr>
              <a:t>Bergalio</a:t>
            </a:r>
            <a:endParaRPr lang="en-US" sz="650" i="1"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F. </a:t>
            </a:r>
            <a:r>
              <a:rPr lang="en-US" sz="650" i="1" dirty="0" err="1">
                <a:latin typeface="Century Gothic" panose="020B0502020202020204" pitchFamily="34" charset="0"/>
                <a:cs typeface="Times New Roman" panose="02020603050405020304" pitchFamily="18" charset="0"/>
              </a:rPr>
              <a:t>Mallen</a:t>
            </a:r>
            <a:r>
              <a:rPr lang="ru-RU" sz="650" i="1" dirty="0">
                <a:latin typeface="Century Gothic" panose="020B0502020202020204" pitchFamily="34" charset="0"/>
                <a:cs typeface="Times New Roman" panose="02020603050405020304" pitchFamily="18" charset="0"/>
              </a:rPr>
              <a:t> </a:t>
            </a:r>
            <a:r>
              <a:rPr lang="en-US" sz="400" i="1" dirty="0">
                <a:solidFill>
                  <a:srgbClr val="000000"/>
                </a:solidFill>
                <a:latin typeface="Century Gothic"/>
              </a:rPr>
              <a:t>(independent)</a:t>
            </a:r>
            <a:endParaRPr lang="ru-RU" sz="400" i="1" dirty="0">
              <a:solidFill>
                <a:srgbClr val="000000"/>
              </a:solidFill>
              <a:latin typeface="Century Gothic"/>
            </a:endParaRPr>
          </a:p>
          <a:p>
            <a:r>
              <a:rPr lang="en-US" sz="650" i="1" dirty="0">
                <a:latin typeface="Century Gothic" panose="020B0502020202020204" pitchFamily="34" charset="0"/>
                <a:cs typeface="Times New Roman" panose="02020603050405020304" pitchFamily="18" charset="0"/>
              </a:rPr>
              <a:t>D. </a:t>
            </a:r>
            <a:r>
              <a:rPr lang="en-US" sz="650" i="1" dirty="0" err="1">
                <a:latin typeface="Century Gothic" panose="020B0502020202020204" pitchFamily="34" charset="0"/>
                <a:cs typeface="Times New Roman" panose="02020603050405020304" pitchFamily="18" charset="0"/>
              </a:rPr>
              <a:t>Blandino</a:t>
            </a:r>
            <a:endParaRPr lang="en-US" sz="650" i="1"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F. Del Genio</a:t>
            </a:r>
          </a:p>
        </p:txBody>
      </p:sp>
      <p:sp>
        <p:nvSpPr>
          <p:cNvPr id="61" name="Snip Diagonal Corner Rectangle 60"/>
          <p:cNvSpPr/>
          <p:nvPr/>
        </p:nvSpPr>
        <p:spPr>
          <a:xfrm>
            <a:off x="880338" y="896184"/>
            <a:ext cx="1866391" cy="1319256"/>
          </a:xfrm>
          <a:prstGeom prst="snip2Diag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04" name="Text Box 4"/>
          <p:cNvSpPr txBox="1">
            <a:spLocks noChangeArrowheads="1"/>
          </p:cNvSpPr>
          <p:nvPr/>
        </p:nvSpPr>
        <p:spPr bwMode="auto">
          <a:xfrm>
            <a:off x="187296" y="896184"/>
            <a:ext cx="574217"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marL="185738" indent="-100013" eaLnBrk="0" hangingPunct="0">
              <a:defRPr sz="1000" b="1" i="1">
                <a:solidFill>
                  <a:srgbClr val="000000"/>
                </a:solidFill>
                <a:latin typeface="Arial" charset="0"/>
                <a:cs typeface="Times New Roman" pitchFamily="18" charset="0"/>
              </a:defRPr>
            </a:lvl1pPr>
            <a:lvl2pPr marL="742950" indent="-285750" eaLnBrk="0" hangingPunct="0">
              <a:defRPr sz="1000" b="1" i="1">
                <a:solidFill>
                  <a:srgbClr val="000000"/>
                </a:solidFill>
                <a:latin typeface="Arial" charset="0"/>
                <a:cs typeface="Times New Roman" pitchFamily="18" charset="0"/>
              </a:defRPr>
            </a:lvl2pPr>
            <a:lvl3pPr marL="1143000" indent="-228600" eaLnBrk="0" hangingPunct="0">
              <a:defRPr sz="1000" b="1" i="1">
                <a:solidFill>
                  <a:srgbClr val="000000"/>
                </a:solidFill>
                <a:latin typeface="Arial" charset="0"/>
                <a:cs typeface="Times New Roman" pitchFamily="18" charset="0"/>
              </a:defRPr>
            </a:lvl3pPr>
            <a:lvl4pPr marL="1600200" indent="-228600" eaLnBrk="0" hangingPunct="0">
              <a:defRPr sz="1000" b="1" i="1">
                <a:solidFill>
                  <a:srgbClr val="000000"/>
                </a:solidFill>
                <a:latin typeface="Arial" charset="0"/>
                <a:cs typeface="Times New Roman" pitchFamily="18" charset="0"/>
              </a:defRPr>
            </a:lvl4pPr>
            <a:lvl5pPr marL="2057400" indent="-228600" eaLnBrk="0" hangingPunct="0">
              <a:defRPr sz="1000" b="1" i="1">
                <a:solidFill>
                  <a:srgbClr val="000000"/>
                </a:solidFill>
                <a:latin typeface="Arial" charset="0"/>
                <a:cs typeface="Times New Roman" pitchFamily="18" charset="0"/>
              </a:defRPr>
            </a:lvl5pPr>
            <a:lvl6pPr marL="2514600" indent="-228600" algn="ctr" eaLnBrk="0" fontAlgn="base" hangingPunct="0">
              <a:lnSpc>
                <a:spcPct val="110000"/>
              </a:lnSpc>
              <a:spcBef>
                <a:spcPct val="0"/>
              </a:spcBef>
              <a:spcAft>
                <a:spcPct val="0"/>
              </a:spcAft>
              <a:buClr>
                <a:schemeClr val="folHlink"/>
              </a:buClr>
              <a:buFont typeface="Wingdings" pitchFamily="2" charset="2"/>
              <a:buChar char="§"/>
              <a:defRPr sz="1000" b="1" i="1">
                <a:solidFill>
                  <a:srgbClr val="000000"/>
                </a:solidFill>
                <a:latin typeface="Arial" charset="0"/>
                <a:cs typeface="Times New Roman" pitchFamily="18" charset="0"/>
              </a:defRPr>
            </a:lvl6pPr>
            <a:lvl7pPr marL="2971800" indent="-228600" algn="ctr" eaLnBrk="0" fontAlgn="base" hangingPunct="0">
              <a:lnSpc>
                <a:spcPct val="110000"/>
              </a:lnSpc>
              <a:spcBef>
                <a:spcPct val="0"/>
              </a:spcBef>
              <a:spcAft>
                <a:spcPct val="0"/>
              </a:spcAft>
              <a:buClr>
                <a:schemeClr val="folHlink"/>
              </a:buClr>
              <a:buFont typeface="Wingdings" pitchFamily="2" charset="2"/>
              <a:buChar char="§"/>
              <a:defRPr sz="1000" b="1" i="1">
                <a:solidFill>
                  <a:srgbClr val="000000"/>
                </a:solidFill>
                <a:latin typeface="Arial" charset="0"/>
                <a:cs typeface="Times New Roman" pitchFamily="18" charset="0"/>
              </a:defRPr>
            </a:lvl7pPr>
            <a:lvl8pPr marL="3429000" indent="-228600" algn="ctr" eaLnBrk="0" fontAlgn="base" hangingPunct="0">
              <a:lnSpc>
                <a:spcPct val="110000"/>
              </a:lnSpc>
              <a:spcBef>
                <a:spcPct val="0"/>
              </a:spcBef>
              <a:spcAft>
                <a:spcPct val="0"/>
              </a:spcAft>
              <a:buClr>
                <a:schemeClr val="folHlink"/>
              </a:buClr>
              <a:buFont typeface="Wingdings" pitchFamily="2" charset="2"/>
              <a:buChar char="§"/>
              <a:defRPr sz="1000" b="1" i="1">
                <a:solidFill>
                  <a:srgbClr val="000000"/>
                </a:solidFill>
                <a:latin typeface="Arial" charset="0"/>
                <a:cs typeface="Times New Roman" pitchFamily="18" charset="0"/>
              </a:defRPr>
            </a:lvl8pPr>
            <a:lvl9pPr marL="3886200" indent="-228600" algn="ctr" eaLnBrk="0" fontAlgn="base" hangingPunct="0">
              <a:lnSpc>
                <a:spcPct val="110000"/>
              </a:lnSpc>
              <a:spcBef>
                <a:spcPct val="0"/>
              </a:spcBef>
              <a:spcAft>
                <a:spcPct val="0"/>
              </a:spcAft>
              <a:buClr>
                <a:schemeClr val="folHlink"/>
              </a:buClr>
              <a:buFont typeface="Wingdings" pitchFamily="2" charset="2"/>
              <a:buChar char="§"/>
              <a:defRPr sz="1000" b="1" i="1">
                <a:solidFill>
                  <a:srgbClr val="000000"/>
                </a:solidFill>
                <a:latin typeface="Arial" charset="0"/>
                <a:cs typeface="Times New Roman" pitchFamily="18" charset="0"/>
              </a:defRPr>
            </a:lvl9pPr>
          </a:lstStyle>
          <a:p>
            <a:pPr marL="185738" marR="0" lvl="0" indent="-100013" defTabSz="914400" eaLnBrk="1" fontAlgn="auto" latinLnBrk="0" hangingPunct="1">
              <a:lnSpc>
                <a:spcPct val="100000"/>
              </a:lnSpc>
              <a:spcBef>
                <a:spcPct val="50000"/>
              </a:spcBef>
              <a:spcAft>
                <a:spcPts val="0"/>
              </a:spcAft>
              <a:buClrTx/>
              <a:buSzTx/>
              <a:buFontTx/>
              <a:buNone/>
              <a:tabLst/>
              <a:defRPr/>
            </a:pPr>
            <a:r>
              <a:rPr kumimoji="0" lang="en-US" sz="600" b="0" i="1" u="sng" strike="noStrike" kern="0" cap="none" spc="0" normalizeH="0" baseline="0" noProof="0" dirty="0">
                <a:ln>
                  <a:noFill/>
                </a:ln>
                <a:solidFill>
                  <a:srgbClr val="000000"/>
                </a:solidFill>
                <a:effectLst/>
                <a:uLnTx/>
                <a:uFillTx/>
                <a:latin typeface="Century Gothic" panose="020B0502020202020204" pitchFamily="34" charset="0"/>
              </a:rPr>
              <a:t>Legend</a:t>
            </a:r>
            <a:r>
              <a:rPr kumimoji="0" lang="en-US" sz="500" b="0" i="1" u="sng" strike="noStrike" kern="0" cap="none" spc="0" normalizeH="0" baseline="0" noProof="0" dirty="0">
                <a:ln>
                  <a:noFill/>
                </a:ln>
                <a:solidFill>
                  <a:srgbClr val="000000"/>
                </a:solidFill>
                <a:effectLst/>
                <a:uLnTx/>
                <a:uFillTx/>
                <a:latin typeface="Century Gothic" panose="020B0502020202020204" pitchFamily="34" charset="0"/>
              </a:rPr>
              <a:t>:</a:t>
            </a:r>
          </a:p>
        </p:txBody>
      </p:sp>
      <p:sp>
        <p:nvSpPr>
          <p:cNvPr id="206" name="AutoShape 33"/>
          <p:cNvSpPr>
            <a:spLocks noChangeAspect="1" noChangeArrowheads="1"/>
          </p:cNvSpPr>
          <p:nvPr/>
        </p:nvSpPr>
        <p:spPr bwMode="auto">
          <a:xfrm>
            <a:off x="161335" y="1391261"/>
            <a:ext cx="482463" cy="181377"/>
          </a:xfrm>
          <a:prstGeom prst="flowChartAlternateProcess">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lvl="0" algn="ctr" fontAlgn="base">
              <a:spcBef>
                <a:spcPct val="0"/>
              </a:spcBef>
              <a:spcAft>
                <a:spcPct val="0"/>
              </a:spcAft>
              <a:defRPr/>
            </a:pPr>
            <a:r>
              <a:rPr lang="en-GB" sz="500" b="1" i="1" kern="0" dirty="0">
                <a:solidFill>
                  <a:srgbClr val="000000"/>
                </a:solidFill>
                <a:latin typeface="Century Gothic" panose="020B0502020202020204" pitchFamily="34" charset="0"/>
                <a:cs typeface="Times New Roman" panose="02020603050405020304" pitchFamily="18" charset="0"/>
              </a:rPr>
              <a:t>Department</a:t>
            </a:r>
          </a:p>
        </p:txBody>
      </p:sp>
      <p:sp>
        <p:nvSpPr>
          <p:cNvPr id="207" name="Rectangle 34"/>
          <p:cNvSpPr>
            <a:spLocks noChangeAspect="1" noChangeArrowheads="1"/>
          </p:cNvSpPr>
          <p:nvPr/>
        </p:nvSpPr>
        <p:spPr bwMode="auto">
          <a:xfrm>
            <a:off x="161335" y="1627874"/>
            <a:ext cx="495449" cy="186259"/>
          </a:xfrm>
          <a:prstGeom prst="rect">
            <a:avLst/>
          </a:prstGeom>
          <a:solidFill>
            <a:srgbClr val="C0C0C0">
              <a:alpha val="50195"/>
            </a:srgbClr>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lvl="0" algn="ctr" fontAlgn="base">
              <a:lnSpc>
                <a:spcPct val="80000"/>
              </a:lnSpc>
              <a:spcBef>
                <a:spcPct val="0"/>
              </a:spcBef>
              <a:spcAft>
                <a:spcPct val="0"/>
              </a:spcAft>
              <a:defRPr/>
            </a:pPr>
            <a:r>
              <a:rPr lang="en-GB" sz="500" b="1" i="1" kern="0" dirty="0">
                <a:solidFill>
                  <a:srgbClr val="000000"/>
                </a:solidFill>
                <a:latin typeface="Century Gothic" panose="020B0502020202020204" pitchFamily="34" charset="0"/>
                <a:cs typeface="Times New Roman" panose="02020603050405020304" pitchFamily="18" charset="0"/>
              </a:rPr>
              <a:t>Office</a:t>
            </a:r>
          </a:p>
        </p:txBody>
      </p:sp>
      <p:sp>
        <p:nvSpPr>
          <p:cNvPr id="208" name="AutoShape 35"/>
          <p:cNvSpPr>
            <a:spLocks noChangeAspect="1" noChangeArrowheads="1"/>
          </p:cNvSpPr>
          <p:nvPr/>
        </p:nvSpPr>
        <p:spPr bwMode="auto">
          <a:xfrm>
            <a:off x="161335" y="1102515"/>
            <a:ext cx="483125" cy="233510"/>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500" b="1" i="1" dirty="0">
                <a:solidFill>
                  <a:srgbClr val="FFFFFF"/>
                </a:solidFill>
                <a:latin typeface="Century Gothic" panose="020B0502020202020204" pitchFamily="34" charset="0"/>
                <a:cs typeface="Times New Roman" panose="02020603050405020304" pitchFamily="18" charset="0"/>
              </a:rPr>
              <a:t>Division</a:t>
            </a:r>
          </a:p>
        </p:txBody>
      </p:sp>
      <p:sp>
        <p:nvSpPr>
          <p:cNvPr id="209" name="AutoShape 118"/>
          <p:cNvSpPr>
            <a:spLocks noChangeAspect="1" noChangeArrowheads="1"/>
          </p:cNvSpPr>
          <p:nvPr/>
        </p:nvSpPr>
        <p:spPr bwMode="auto">
          <a:xfrm>
            <a:off x="161335" y="1904296"/>
            <a:ext cx="482463" cy="233298"/>
          </a:xfrm>
          <a:prstGeom prst="wave">
            <a:avLst>
              <a:gd name="adj1" fmla="val 13005"/>
              <a:gd name="adj2" fmla="val 0"/>
            </a:avLst>
          </a:prstGeom>
          <a:solidFill>
            <a:srgbClr val="808080"/>
          </a:solidFill>
          <a:ln w="9398"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500" b="1" i="1" dirty="0">
                <a:solidFill>
                  <a:srgbClr val="FFFFFF"/>
                </a:solidFill>
                <a:latin typeface="Century Gothic" panose="020B0502020202020204" pitchFamily="34" charset="0"/>
                <a:cs typeface="Times New Roman" panose="02020603050405020304" pitchFamily="18" charset="0"/>
              </a:rPr>
              <a:t>Other units</a:t>
            </a:r>
            <a:endParaRPr lang="ru-RU" sz="500" b="1" i="1" dirty="0">
              <a:solidFill>
                <a:srgbClr val="FFFFFF"/>
              </a:solidFill>
              <a:latin typeface="Century Gothic" panose="020B0502020202020204" pitchFamily="34" charset="0"/>
              <a:cs typeface="Times New Roman" panose="02020603050405020304" pitchFamily="18" charset="0"/>
            </a:endParaRPr>
          </a:p>
        </p:txBody>
      </p:sp>
      <p:sp>
        <p:nvSpPr>
          <p:cNvPr id="76" name="Rectangle 75"/>
          <p:cNvSpPr/>
          <p:nvPr/>
        </p:nvSpPr>
        <p:spPr>
          <a:xfrm>
            <a:off x="90352" y="925917"/>
            <a:ext cx="671162" cy="1311183"/>
          </a:xfrm>
          <a:prstGeom prst="rect">
            <a:avLst/>
          </a:prstGeom>
          <a:no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AutoShape 41"/>
          <p:cNvSpPr>
            <a:spLocks noChangeArrowheads="1"/>
          </p:cNvSpPr>
          <p:nvPr/>
        </p:nvSpPr>
        <p:spPr bwMode="auto">
          <a:xfrm>
            <a:off x="5796957" y="1688272"/>
            <a:ext cx="972000" cy="360362"/>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lnSpc>
                <a:spcPct val="80000"/>
              </a:lnSpc>
              <a:buClrTx/>
              <a:buNone/>
            </a:pPr>
            <a:r>
              <a:rPr lang="en-US" sz="600" b="1" i="1" dirty="0">
                <a:latin typeface="Century Gothic" panose="020B0502020202020204" pitchFamily="34" charset="0"/>
                <a:cs typeface="Times New Roman" panose="02020603050405020304" pitchFamily="18" charset="0"/>
              </a:rPr>
              <a:t>Risk Management</a:t>
            </a:r>
          </a:p>
          <a:p>
            <a:pPr lvl="0" algn="ctr" fontAlgn="base">
              <a:spcBef>
                <a:spcPct val="0"/>
              </a:spcBef>
              <a:spcAft>
                <a:spcPct val="0"/>
              </a:spcAft>
            </a:pPr>
            <a:r>
              <a:rPr lang="en-US" sz="600" b="1" i="1" u="sng" dirty="0">
                <a:solidFill>
                  <a:srgbClr val="000000"/>
                </a:solidFill>
                <a:latin typeface="Century Gothic" panose="020B0502020202020204" pitchFamily="34" charset="0"/>
                <a:cs typeface="Times New Roman" panose="02020603050405020304" pitchFamily="18" charset="0"/>
              </a:rPr>
              <a:t> S.O. Nastin</a:t>
            </a:r>
            <a:endParaRPr lang="en-US" sz="600" b="1" i="1" dirty="0">
              <a:solidFill>
                <a:srgbClr val="000000"/>
              </a:solidFill>
              <a:latin typeface="Century Gothic" panose="020B0502020202020204" pitchFamily="34" charset="0"/>
              <a:cs typeface="Times New Roman" panose="02020603050405020304" pitchFamily="18" charset="0"/>
            </a:endParaRPr>
          </a:p>
        </p:txBody>
      </p:sp>
      <p:cxnSp>
        <p:nvCxnSpPr>
          <p:cNvPr id="6" name="Прямая соединительная линия 5"/>
          <p:cNvCxnSpPr>
            <a:stCxn id="99" idx="3"/>
            <a:endCxn id="37" idx="1"/>
          </p:cNvCxnSpPr>
          <p:nvPr/>
        </p:nvCxnSpPr>
        <p:spPr>
          <a:xfrm>
            <a:off x="4011068" y="1537212"/>
            <a:ext cx="315179" cy="1"/>
          </a:xfrm>
          <a:prstGeom prst="line">
            <a:avLst/>
          </a:prstGeom>
          <a:noFill/>
          <a:ln w="25400">
            <a:solidFill>
              <a:srgbClr val="1F497D"/>
            </a:solidFill>
            <a:prstDash val="solid"/>
            <a:miter lim="800000"/>
            <a:headEnd/>
            <a:tailEnd/>
          </a:ln>
          <a:extLst>
            <a:ext uri="{909E8E84-426E-40DD-AFC4-6F175D3DCCD1}">
              <a14:hiddenFill xmlns:a14="http://schemas.microsoft.com/office/drawing/2010/main">
                <a:noFill/>
              </a14:hiddenFill>
            </a:ext>
          </a:extLst>
        </p:spPr>
      </p:cxnSp>
      <p:cxnSp>
        <p:nvCxnSpPr>
          <p:cNvPr id="9" name="Соединительная линия уступом 8"/>
          <p:cNvCxnSpPr>
            <a:stCxn id="103" idx="1"/>
            <a:endCxn id="35" idx="3"/>
          </p:cNvCxnSpPr>
          <p:nvPr/>
        </p:nvCxnSpPr>
        <p:spPr>
          <a:xfrm rot="10800000" flipV="1">
            <a:off x="5532747" y="1868452"/>
            <a:ext cx="264210" cy="748879"/>
          </a:xfrm>
          <a:prstGeom prst="bentConnector3">
            <a:avLst/>
          </a:prstGeom>
          <a:ln>
            <a:solidFill>
              <a:srgbClr val="EC6400"/>
            </a:solidFill>
          </a:ln>
          <a:effectLst/>
        </p:spPr>
        <p:style>
          <a:lnRef idx="2">
            <a:schemeClr val="accent1"/>
          </a:lnRef>
          <a:fillRef idx="0">
            <a:schemeClr val="accent1"/>
          </a:fillRef>
          <a:effectRef idx="1">
            <a:schemeClr val="accent1"/>
          </a:effectRef>
          <a:fontRef idx="minor">
            <a:schemeClr val="tx1"/>
          </a:fontRef>
        </p:style>
      </p:cxnSp>
      <p:cxnSp>
        <p:nvCxnSpPr>
          <p:cNvPr id="17" name="Соединительная линия уступом 16"/>
          <p:cNvCxnSpPr>
            <a:stCxn id="103" idx="3"/>
            <a:endCxn id="37" idx="3"/>
          </p:cNvCxnSpPr>
          <p:nvPr/>
        </p:nvCxnSpPr>
        <p:spPr>
          <a:xfrm flipH="1" flipV="1">
            <a:off x="5532747" y="1537213"/>
            <a:ext cx="1236210" cy="331240"/>
          </a:xfrm>
          <a:prstGeom prst="bentConnector3">
            <a:avLst>
              <a:gd name="adj1" fmla="val -19725"/>
            </a:avLst>
          </a:prstGeom>
          <a:noFill/>
          <a:ln w="25400">
            <a:solidFill>
              <a:srgbClr val="1F497D"/>
            </a:solidFill>
            <a:prstDash val="solid"/>
            <a:miter lim="800000"/>
            <a:headEnd/>
            <a:tailEnd/>
          </a:ln>
          <a:extLst>
            <a:ext uri="{909E8E84-426E-40DD-AFC4-6F175D3DCCD1}">
              <a14:hiddenFill xmlns:a14="http://schemas.microsoft.com/office/drawing/2010/main">
                <a:noFill/>
              </a14:hiddenFill>
            </a:ext>
          </a:extLst>
        </p:spPr>
      </p:cxnSp>
      <p:cxnSp>
        <p:nvCxnSpPr>
          <p:cNvPr id="24" name="Соединительная линия уступом 23"/>
          <p:cNvCxnSpPr>
            <a:stCxn id="108" idx="3"/>
            <a:endCxn id="37" idx="3"/>
          </p:cNvCxnSpPr>
          <p:nvPr/>
        </p:nvCxnSpPr>
        <p:spPr>
          <a:xfrm flipH="1" flipV="1">
            <a:off x="5532747" y="1537213"/>
            <a:ext cx="1250041" cy="738696"/>
          </a:xfrm>
          <a:prstGeom prst="bentConnector3">
            <a:avLst>
              <a:gd name="adj1" fmla="val -18287"/>
            </a:avLst>
          </a:prstGeom>
          <a:noFill/>
          <a:ln w="25400">
            <a:solidFill>
              <a:srgbClr val="1F497D"/>
            </a:solidFill>
            <a:prstDash val="solid"/>
            <a:miter lim="800000"/>
            <a:headEnd/>
            <a:tailEnd/>
          </a:ln>
          <a:extLst>
            <a:ext uri="{909E8E84-426E-40DD-AFC4-6F175D3DCCD1}">
              <a14:hiddenFill xmlns:a14="http://schemas.microsoft.com/office/drawing/2010/main">
                <a:noFill/>
              </a14:hiddenFill>
            </a:ext>
          </a:extLst>
        </p:spPr>
      </p:cxnSp>
      <p:cxnSp>
        <p:nvCxnSpPr>
          <p:cNvPr id="33" name="Соединительная линия уступом 32"/>
          <p:cNvCxnSpPr>
            <a:stCxn id="176" idx="1"/>
          </p:cNvCxnSpPr>
          <p:nvPr/>
        </p:nvCxnSpPr>
        <p:spPr>
          <a:xfrm rot="10800000">
            <a:off x="4511608" y="4481326"/>
            <a:ext cx="76034" cy="29679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TextBox 101"/>
          <p:cNvSpPr txBox="1"/>
          <p:nvPr/>
        </p:nvSpPr>
        <p:spPr>
          <a:xfrm>
            <a:off x="90352" y="2264336"/>
            <a:ext cx="2656377" cy="1459374"/>
          </a:xfrm>
          <a:prstGeom prst="rect">
            <a:avLst/>
          </a:prstGeom>
          <a:noFill/>
          <a:ln>
            <a:solidFill>
              <a:schemeClr val="tx1"/>
            </a:solidFill>
            <a:prstDash val="sysDash"/>
          </a:ln>
        </p:spPr>
        <p:txBody>
          <a:bodyPr wrap="square" rtlCol="0">
            <a:spAutoFit/>
          </a:bodyPr>
          <a:lstStyle/>
          <a:p>
            <a:pPr lvl="0" defTabSz="457200" fontAlgn="base">
              <a:spcBef>
                <a:spcPct val="0"/>
              </a:spcBef>
              <a:spcAft>
                <a:spcPts val="200"/>
              </a:spcAft>
              <a:defRPr/>
            </a:pPr>
            <a:r>
              <a:rPr lang="en-US" altLang="it-IT" sz="475" b="1" dirty="0">
                <a:solidFill>
                  <a:srgbClr val="1F497D"/>
                </a:solidFill>
                <a:latin typeface="Century Gothic" panose="020B0502020202020204" pitchFamily="34" charset="0"/>
                <a:ea typeface="MS PGothic" panose="020B0600070205080204" pitchFamily="34" charset="-128"/>
                <a:cs typeface="Arial" panose="020B0604020202020204" pitchFamily="34" charset="0"/>
              </a:rPr>
              <a:t>       Contents of the subordination to the Supervisory Board:</a:t>
            </a:r>
          </a:p>
          <a:p>
            <a:pPr marL="180975" lvl="0" indent="-180975" defTabSz="457200" fontAlgn="base">
              <a:spcBef>
                <a:spcPct val="0"/>
              </a:spcBef>
              <a:buFont typeface="Arial" panose="020B0604020202020204" pitchFamily="34" charset="0"/>
              <a:buChar char="•"/>
              <a:defRPr/>
            </a:pP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Ensuring that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SB regularly discusses </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among others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internal control topics</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 ensuring the presence of the Heads of such functions at the SB meetings upon request;</a:t>
            </a:r>
          </a:p>
          <a:p>
            <a:pPr marL="180975" lvl="0" indent="-180975" defTabSz="457200" fontAlgn="base">
              <a:spcBef>
                <a:spcPct val="0"/>
              </a:spcBef>
              <a:buFont typeface="Arial" panose="020B0604020202020204" pitchFamily="34" charset="0"/>
              <a:buChar char="•"/>
              <a:defRPr/>
            </a:pP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SB’s approval of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strategic guidelines </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in internal control domains and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appointment </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of Heads of such function;</a:t>
            </a:r>
          </a:p>
          <a:p>
            <a:pPr marL="180975" lvl="0" indent="-180975" defTabSz="457200" fontAlgn="base">
              <a:spcBef>
                <a:spcPct val="0"/>
              </a:spcBef>
              <a:buFont typeface="Arial" panose="020B0604020202020204" pitchFamily="34" charset="0"/>
              <a:buChar char="•"/>
              <a:defRPr/>
            </a:pP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Ensuring regular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standard information reporting flow </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to the SB, both quantitative and qualitative, about relevant topics in domain of competence;</a:t>
            </a:r>
          </a:p>
          <a:p>
            <a:pPr marL="180975" lvl="0" indent="-180975" defTabSz="457200" fontAlgn="base">
              <a:spcBef>
                <a:spcPct val="0"/>
              </a:spcBef>
              <a:buFont typeface="Arial" panose="020B0604020202020204" pitchFamily="34" charset="0"/>
              <a:buChar char="•"/>
              <a:defRPr/>
            </a:pP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Ensuring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direct access </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by the possibility to directly communicate with Supervisory Board Members in order to report any issue</a:t>
            </a:r>
          </a:p>
          <a:p>
            <a:pPr lvl="0" defTabSz="457200" fontAlgn="base">
              <a:spcBef>
                <a:spcPct val="0"/>
              </a:spcBef>
              <a:defRPr/>
            </a:pPr>
            <a:endPar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endParaRPr>
          </a:p>
          <a:p>
            <a:pPr lvl="0" defTabSz="457200" fontAlgn="base">
              <a:spcBef>
                <a:spcPct val="0"/>
              </a:spcBef>
              <a:spcAft>
                <a:spcPts val="200"/>
              </a:spcAft>
              <a:defRPr/>
            </a:pPr>
            <a:r>
              <a:rPr lang="en-US" altLang="it-IT" sz="475" b="1" dirty="0">
                <a:solidFill>
                  <a:srgbClr val="EC6400"/>
                </a:solidFill>
                <a:latin typeface="Century Gothic" panose="020B0502020202020204" pitchFamily="34" charset="0"/>
                <a:ea typeface="MS PGothic" panose="020B0600070205080204" pitchFamily="34" charset="-128"/>
                <a:cs typeface="Arial" panose="020B0604020202020204" pitchFamily="34" charset="0"/>
              </a:rPr>
              <a:t>       Contents of the subordination to the Management Board:</a:t>
            </a:r>
          </a:p>
          <a:p>
            <a:pPr marL="171450" lvl="0" indent="-171450" defTabSz="457200" fontAlgn="base">
              <a:spcBef>
                <a:spcPct val="0"/>
              </a:spcBef>
              <a:buFont typeface="Wingdings" panose="05000000000000000000" pitchFamily="2" charset="2"/>
              <a:buChar char="§"/>
              <a:defRPr/>
            </a:pPr>
            <a:r>
              <a:rPr lang="en-US" sz="475" dirty="0">
                <a:solidFill>
                  <a:prstClr val="black"/>
                </a:solidFill>
                <a:latin typeface="Century Gothic" panose="020B0502020202020204" pitchFamily="34" charset="0"/>
                <a:ea typeface="MS PGothic" panose="020B0600070205080204" pitchFamily="34" charset="-128"/>
                <a:cs typeface="Arial"/>
              </a:rPr>
              <a:t>As per </a:t>
            </a:r>
            <a:r>
              <a:rPr lang="en-US" sz="475" b="1" dirty="0">
                <a:solidFill>
                  <a:prstClr val="black"/>
                </a:solidFill>
                <a:latin typeface="Century Gothic" panose="020B0502020202020204" pitchFamily="34" charset="0"/>
                <a:ea typeface="MS PGothic" panose="020B0600070205080204" pitchFamily="34" charset="-128"/>
                <a:cs typeface="Arial"/>
              </a:rPr>
              <a:t>organization of work process </a:t>
            </a:r>
            <a:r>
              <a:rPr lang="en-US" sz="475" dirty="0">
                <a:solidFill>
                  <a:prstClr val="black"/>
                </a:solidFill>
                <a:latin typeface="Century Gothic" panose="020B0502020202020204" pitchFamily="34" charset="0"/>
                <a:ea typeface="MS PGothic" panose="020B0600070205080204" pitchFamily="34" charset="-128"/>
                <a:cs typeface="Arial"/>
              </a:rPr>
              <a:t>and other </a:t>
            </a:r>
            <a:r>
              <a:rPr lang="en-US" sz="475" b="1" dirty="0">
                <a:solidFill>
                  <a:prstClr val="black"/>
                </a:solidFill>
                <a:latin typeface="Century Gothic" panose="020B0502020202020204" pitchFamily="34" charset="0"/>
                <a:ea typeface="MS PGothic" panose="020B0600070205080204" pitchFamily="34" charset="-128"/>
                <a:cs typeface="Arial"/>
              </a:rPr>
              <a:t>administrative issues </a:t>
            </a:r>
            <a:r>
              <a:rPr lang="en-US" sz="475" dirty="0">
                <a:solidFill>
                  <a:prstClr val="black"/>
                </a:solidFill>
                <a:latin typeface="Century Gothic" panose="020B0502020202020204" pitchFamily="34" charset="0"/>
                <a:ea typeface="MS PGothic" panose="020B0600070205080204" pitchFamily="34" charset="-128"/>
                <a:cs typeface="Arial"/>
              </a:rPr>
              <a:t>related to the activities of the structural unit, the latter is subordinated to the Management Board of the Bank;</a:t>
            </a:r>
          </a:p>
          <a:p>
            <a:pPr marL="171450" lvl="0" indent="-171450" defTabSz="457200" fontAlgn="base">
              <a:spcBef>
                <a:spcPct val="0"/>
              </a:spcBef>
              <a:buFont typeface="Wingdings" panose="05000000000000000000" pitchFamily="2" charset="2"/>
              <a:buChar char="§"/>
              <a:defRPr/>
            </a:pPr>
            <a:r>
              <a:rPr lang="en-US" sz="475" dirty="0">
                <a:solidFill>
                  <a:prstClr val="black"/>
                </a:solidFill>
                <a:latin typeface="Century Gothic" panose="020B0502020202020204" pitchFamily="34" charset="0"/>
                <a:ea typeface="MS PGothic" panose="020B0600070205080204" pitchFamily="34" charset="-128"/>
                <a:cs typeface="Arial"/>
              </a:rPr>
              <a:t>Compliance &amp; AML Department is subordinated to Management Board as per carrying out AML activities.</a:t>
            </a:r>
            <a:endParaRPr lang="it-IT" sz="475" dirty="0">
              <a:solidFill>
                <a:prstClr val="black"/>
              </a:solidFill>
              <a:latin typeface="Century Gothic" panose="020B0502020202020204" pitchFamily="34" charset="0"/>
              <a:ea typeface="MS PGothic" panose="020B0600070205080204" pitchFamily="34" charset="-128"/>
              <a:cs typeface="Arial"/>
            </a:endParaRPr>
          </a:p>
        </p:txBody>
      </p:sp>
      <p:sp>
        <p:nvSpPr>
          <p:cNvPr id="105" name="Rectangle 26"/>
          <p:cNvSpPr>
            <a:spLocks noChangeArrowheads="1"/>
          </p:cNvSpPr>
          <p:nvPr/>
        </p:nvSpPr>
        <p:spPr bwMode="auto">
          <a:xfrm>
            <a:off x="5826421" y="2912408"/>
            <a:ext cx="972000" cy="360000"/>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lvl="0" algn="ctr">
              <a:lnSpc>
                <a:spcPct val="75000"/>
              </a:lnSpc>
            </a:pPr>
            <a:r>
              <a:rPr lang="en-US" sz="600" b="1" i="1" dirty="0">
                <a:solidFill>
                  <a:srgbClr val="000000"/>
                </a:solidFill>
                <a:latin typeface="Century Gothic" panose="020B0502020202020204" pitchFamily="34" charset="0"/>
                <a:cs typeface="Times New Roman" panose="02020603050405020304" pitchFamily="18" charset="0"/>
              </a:rPr>
              <a:t>PR and Marketing</a:t>
            </a:r>
          </a:p>
        </p:txBody>
      </p:sp>
      <p:cxnSp>
        <p:nvCxnSpPr>
          <p:cNvPr id="106" name="AutoShape 18"/>
          <p:cNvCxnSpPr>
            <a:cxnSpLocks noChangeShapeType="1"/>
            <a:stCxn id="105" idx="1"/>
            <a:endCxn id="35" idx="3"/>
          </p:cNvCxnSpPr>
          <p:nvPr/>
        </p:nvCxnSpPr>
        <p:spPr bwMode="auto">
          <a:xfrm rot="10800000">
            <a:off x="5532747" y="2617332"/>
            <a:ext cx="293674" cy="475076"/>
          </a:xfrm>
          <a:prstGeom prst="bentConnector3">
            <a:avLst>
              <a:gd name="adj1" fmla="val 5405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Connettore diritto 70">
            <a:extLst>
              <a:ext uri="{FF2B5EF4-FFF2-40B4-BE49-F238E27FC236}">
                <a16:creationId xmlns:a16="http://schemas.microsoft.com/office/drawing/2014/main" id="{1D0DBF77-B292-497D-AC9C-A9179CD3FC50}"/>
              </a:ext>
            </a:extLst>
          </p:cNvPr>
          <p:cNvCxnSpPr>
            <a:cxnSpLocks/>
          </p:cNvCxnSpPr>
          <p:nvPr/>
        </p:nvCxnSpPr>
        <p:spPr>
          <a:xfrm>
            <a:off x="139957" y="3238544"/>
            <a:ext cx="107505" cy="0"/>
          </a:xfrm>
          <a:prstGeom prst="line">
            <a:avLst/>
          </a:prstGeom>
          <a:ln>
            <a:solidFill>
              <a:srgbClr val="EC6400"/>
            </a:solidFill>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cxnSp>
        <p:nvCxnSpPr>
          <p:cNvPr id="107" name="Connettore diritto 96">
            <a:extLst>
              <a:ext uri="{FF2B5EF4-FFF2-40B4-BE49-F238E27FC236}">
                <a16:creationId xmlns:a16="http://schemas.microsoft.com/office/drawing/2014/main" id="{B2F3BE12-00DE-47DE-B2F3-0C5946820E89}"/>
              </a:ext>
            </a:extLst>
          </p:cNvPr>
          <p:cNvCxnSpPr>
            <a:cxnSpLocks/>
          </p:cNvCxnSpPr>
          <p:nvPr/>
        </p:nvCxnSpPr>
        <p:spPr>
          <a:xfrm>
            <a:off x="139957" y="2343570"/>
            <a:ext cx="108000" cy="0"/>
          </a:xfrm>
          <a:prstGeom prst="line">
            <a:avLst/>
          </a:prstGeom>
          <a:noFill/>
          <a:ln w="25400">
            <a:solidFill>
              <a:srgbClr val="1F497D"/>
            </a:solidFill>
            <a:prstDash val="solid"/>
            <a:miter lim="800000"/>
            <a:headEnd/>
            <a:tailEnd/>
          </a:ln>
          <a:extLst>
            <a:ext uri="{909E8E84-426E-40DD-AFC4-6F175D3DCCD1}">
              <a14:hiddenFill xmlns:a14="http://schemas.microsoft.com/office/drawing/2010/main">
                <a:noFill/>
              </a14:hiddenFill>
            </a:ext>
          </a:extLst>
        </p:spPr>
      </p:cxnSp>
      <p:cxnSp>
        <p:nvCxnSpPr>
          <p:cNvPr id="104" name="Соединительная линия уступом 103"/>
          <p:cNvCxnSpPr>
            <a:cxnSpLocks/>
            <a:endCxn id="164" idx="0"/>
          </p:cNvCxnSpPr>
          <p:nvPr/>
        </p:nvCxnSpPr>
        <p:spPr>
          <a:xfrm rot="10800000" flipV="1">
            <a:off x="1902371" y="3840128"/>
            <a:ext cx="3027126" cy="137856"/>
          </a:xfrm>
          <a:prstGeom prst="bentConnector2">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08" name="AutoShape 41"/>
          <p:cNvSpPr>
            <a:spLocks noChangeArrowheads="1"/>
          </p:cNvSpPr>
          <p:nvPr/>
        </p:nvSpPr>
        <p:spPr bwMode="auto">
          <a:xfrm>
            <a:off x="5810788" y="2095728"/>
            <a:ext cx="972000" cy="360362"/>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lvl="0" algn="ctr">
              <a:lnSpc>
                <a:spcPct val="80000"/>
              </a:lnSpc>
            </a:pPr>
            <a:r>
              <a:rPr lang="en-US" sz="600" b="1" i="1" dirty="0">
                <a:latin typeface="Century Gothic" panose="020B0502020202020204" pitchFamily="34" charset="0"/>
                <a:cs typeface="Times New Roman" panose="02020603050405020304" pitchFamily="18" charset="0"/>
              </a:rPr>
              <a:t>Compliance and </a:t>
            </a:r>
          </a:p>
          <a:p>
            <a:pPr lvl="0" algn="ctr">
              <a:lnSpc>
                <a:spcPct val="80000"/>
              </a:lnSpc>
            </a:pPr>
            <a:r>
              <a:rPr lang="en-US" sz="600" b="1" i="1" dirty="0">
                <a:latin typeface="Century Gothic" panose="020B0502020202020204" pitchFamily="34" charset="0"/>
                <a:cs typeface="Times New Roman" panose="02020603050405020304" pitchFamily="18" charset="0"/>
              </a:rPr>
              <a:t>AML</a:t>
            </a:r>
          </a:p>
          <a:p>
            <a:pPr lvl="0" algn="ctr">
              <a:lnSpc>
                <a:spcPct val="80000"/>
              </a:lnSpc>
            </a:pPr>
            <a:r>
              <a:rPr lang="en-US" sz="600" b="1" i="1" u="sng" dirty="0">
                <a:latin typeface="Century Gothic" panose="020B0502020202020204" pitchFamily="34" charset="0"/>
                <a:cs typeface="Times New Roman" panose="02020603050405020304" pitchFamily="18" charset="0"/>
              </a:rPr>
              <a:t>O.A. Yefremov</a:t>
            </a:r>
            <a:endParaRPr lang="en-US" sz="600" b="1" i="1" u="sng" baseline="30000" dirty="0">
              <a:latin typeface="Century Gothic" panose="020B0502020202020204" pitchFamily="34" charset="0"/>
              <a:cs typeface="Times New Roman" panose="02020603050405020304" pitchFamily="18" charset="0"/>
            </a:endParaRPr>
          </a:p>
        </p:txBody>
      </p:sp>
      <p:sp>
        <p:nvSpPr>
          <p:cNvPr id="109" name="Snip Diagonal Corner Rectangle 60"/>
          <p:cNvSpPr/>
          <p:nvPr/>
        </p:nvSpPr>
        <p:spPr>
          <a:xfrm>
            <a:off x="7140525" y="536147"/>
            <a:ext cx="1913711" cy="1277986"/>
          </a:xfrm>
          <a:prstGeom prst="snip2DiagRect">
            <a:avLst>
              <a:gd name="adj1" fmla="val 0"/>
              <a:gd name="adj2" fmla="val 9587"/>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entury Gothic" panose="020B0502020202020204" pitchFamily="34" charset="0"/>
            </a:endParaRPr>
          </a:p>
        </p:txBody>
      </p:sp>
      <p:cxnSp>
        <p:nvCxnSpPr>
          <p:cNvPr id="26" name="Прямая соединительная линия 25"/>
          <p:cNvCxnSpPr>
            <a:cxnSpLocks/>
          </p:cNvCxnSpPr>
          <p:nvPr/>
        </p:nvCxnSpPr>
        <p:spPr>
          <a:xfrm>
            <a:off x="5523613" y="1472248"/>
            <a:ext cx="1616912"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1" name="Titolo 1"/>
          <p:cNvSpPr txBox="1">
            <a:spLocks/>
          </p:cNvSpPr>
          <p:nvPr/>
        </p:nvSpPr>
        <p:spPr bwMode="auto">
          <a:xfrm>
            <a:off x="107504" y="44624"/>
            <a:ext cx="903006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it-IT"/>
            </a:defPPr>
            <a:lvl1pPr defTabSz="457200" fontAlgn="base">
              <a:spcBef>
                <a:spcPct val="0"/>
              </a:spcBef>
              <a:spcAft>
                <a:spcPct val="0"/>
              </a:spcAft>
              <a:defRPr sz="2900" b="1">
                <a:solidFill>
                  <a:srgbClr val="EC6400"/>
                </a:solidFill>
                <a:latin typeface="Century Gothic" panose="020B0502020202020204" pitchFamily="34" charset="0"/>
                <a:ea typeface="MS PGothic" panose="020B0600070205080204" pitchFamily="34" charset="-128"/>
                <a:cs typeface="Arial" panose="020B0604020202020204" pitchFamily="34" charset="0"/>
              </a:defRPr>
            </a:lvl1pPr>
            <a:lvl2pPr marL="742950" indent="-285750" defTabSz="457200" eaLnBrk="0" fontAlgn="base" hangingPunct="0">
              <a:spcBef>
                <a:spcPct val="0"/>
              </a:spcBef>
              <a:spcAft>
                <a:spcPct val="0"/>
              </a:spcAft>
              <a:defRPr>
                <a:latin typeface="Arial" panose="020B0604020202020204" pitchFamily="34" charset="0"/>
                <a:ea typeface="MS PGothic" panose="020B0600070205080204" pitchFamily="34" charset="-128"/>
              </a:defRPr>
            </a:lvl2pPr>
            <a:lvl3pPr marL="1143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3pPr>
            <a:lvl4pPr marL="1600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4pPr>
            <a:lvl5pPr marL="20574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9pPr>
          </a:lstStyle>
          <a:p>
            <a:pPr>
              <a:tabLst>
                <a:tab pos="8972550" algn="r"/>
              </a:tabLst>
            </a:pPr>
            <a:r>
              <a:rPr lang="en-US" altLang="it-IT" sz="2000" dirty="0"/>
              <a:t>Organizational Chart of “PRAVEX BANK” JSC as of</a:t>
            </a:r>
            <a:r>
              <a:rPr lang="uk-UA" altLang="it-IT" sz="2000" dirty="0"/>
              <a:t> </a:t>
            </a:r>
            <a:r>
              <a:rPr lang="en-US" altLang="it-IT" sz="2000" dirty="0">
                <a:highlight>
                  <a:srgbClr val="FFFFFF"/>
                </a:highlight>
              </a:rPr>
              <a:t>31.03.2025	</a:t>
            </a:r>
            <a:r>
              <a:rPr lang="en-US" altLang="it-IT" sz="2000" dirty="0"/>
              <a:t>1/3</a:t>
            </a:r>
          </a:p>
        </p:txBody>
      </p:sp>
      <p:sp>
        <p:nvSpPr>
          <p:cNvPr id="7" name="TextBox 6"/>
          <p:cNvSpPr txBox="1"/>
          <p:nvPr/>
        </p:nvSpPr>
        <p:spPr>
          <a:xfrm>
            <a:off x="7113470" y="503334"/>
            <a:ext cx="2058933" cy="1323439"/>
          </a:xfrm>
          <a:prstGeom prst="rect">
            <a:avLst/>
          </a:prstGeom>
          <a:noFill/>
        </p:spPr>
        <p:txBody>
          <a:bodyPr wrap="square" rtlCol="0">
            <a:spAutoFit/>
          </a:bodyPr>
          <a:lstStyle/>
          <a:p>
            <a:pPr>
              <a:spcAft>
                <a:spcPts val="0"/>
              </a:spcAft>
            </a:pPr>
            <a:r>
              <a:rPr lang="en-GB" sz="500" b="1" i="1" u="sng" dirty="0">
                <a:solidFill>
                  <a:srgbClr val="000000"/>
                </a:solidFill>
                <a:latin typeface="Century Gothic"/>
              </a:rPr>
              <a:t>Supervisory Board Committees:</a:t>
            </a:r>
            <a:endParaRPr lang="ru-RU" sz="500" dirty="0">
              <a:latin typeface="Times New Roman"/>
              <a:ea typeface="Times New Roman"/>
            </a:endParaRPr>
          </a:p>
          <a:p>
            <a:pPr>
              <a:spcAft>
                <a:spcPts val="0"/>
              </a:spcAft>
            </a:pPr>
            <a:r>
              <a:rPr lang="en-US" sz="500" b="1" i="1" dirty="0">
                <a:solidFill>
                  <a:srgbClr val="000000"/>
                </a:solidFill>
                <a:latin typeface="Century Gothic"/>
              </a:rPr>
              <a:t>Risk Management Committee:</a:t>
            </a:r>
            <a:endParaRPr lang="ru-RU" sz="500" dirty="0">
              <a:latin typeface="Times New Roman"/>
              <a:ea typeface="Times New Roman"/>
            </a:endParaRPr>
          </a:p>
          <a:p>
            <a:pPr>
              <a:spcAft>
                <a:spcPts val="0"/>
              </a:spcAft>
            </a:pPr>
            <a:r>
              <a:rPr lang="en-US" sz="500" i="1" dirty="0">
                <a:solidFill>
                  <a:srgbClr val="000000"/>
                </a:solidFill>
                <a:latin typeface="Century Gothic"/>
              </a:rPr>
              <a:t>Chairman of the</a:t>
            </a:r>
            <a:r>
              <a:rPr lang="en-US" sz="500" dirty="0">
                <a:latin typeface="Times New Roman"/>
                <a:ea typeface="Times New Roman"/>
              </a:rPr>
              <a:t> </a:t>
            </a:r>
            <a:r>
              <a:rPr lang="en-US" sz="500" i="1" dirty="0">
                <a:solidFill>
                  <a:srgbClr val="000000"/>
                </a:solidFill>
                <a:latin typeface="Century Gothic"/>
              </a:rPr>
              <a:t>Committee - F. </a:t>
            </a:r>
            <a:r>
              <a:rPr lang="en-US" sz="500" i="1" dirty="0" err="1">
                <a:solidFill>
                  <a:srgbClr val="000000"/>
                </a:solidFill>
                <a:latin typeface="Century Gothic"/>
              </a:rPr>
              <a:t>Mallen</a:t>
            </a:r>
            <a:r>
              <a:rPr lang="en-US" sz="500" i="1" dirty="0">
                <a:solidFill>
                  <a:srgbClr val="000000"/>
                </a:solidFill>
                <a:latin typeface="Century Gothic"/>
              </a:rPr>
              <a:t> (independent)</a:t>
            </a:r>
            <a:endParaRPr lang="ru-RU" sz="500" dirty="0">
              <a:latin typeface="Times New Roman"/>
              <a:ea typeface="Times New Roman"/>
            </a:endParaRPr>
          </a:p>
          <a:p>
            <a:pPr>
              <a:spcAft>
                <a:spcPts val="0"/>
              </a:spcAft>
            </a:pPr>
            <a:r>
              <a:rPr lang="en-US" sz="500" i="1" dirty="0">
                <a:solidFill>
                  <a:srgbClr val="000000"/>
                </a:solidFill>
                <a:latin typeface="Century Gothic"/>
              </a:rPr>
              <a:t>Members of the Risk Management Committee:</a:t>
            </a:r>
            <a:endParaRPr lang="ru-RU" sz="500" dirty="0">
              <a:latin typeface="Times New Roman"/>
              <a:ea typeface="Times New Roman"/>
            </a:endParaRPr>
          </a:p>
          <a:p>
            <a:pPr>
              <a:spcAft>
                <a:spcPts val="0"/>
              </a:spcAft>
            </a:pPr>
            <a:r>
              <a:rPr lang="en-US" sz="500" i="1" dirty="0">
                <a:solidFill>
                  <a:srgbClr val="000000"/>
                </a:solidFill>
                <a:latin typeface="Century Gothic"/>
              </a:rPr>
              <a:t>C. </a:t>
            </a:r>
            <a:r>
              <a:rPr lang="en-US" sz="500" i="1" dirty="0" err="1">
                <a:solidFill>
                  <a:srgbClr val="000000"/>
                </a:solidFill>
                <a:latin typeface="Century Gothic"/>
              </a:rPr>
              <a:t>Casalino</a:t>
            </a:r>
            <a:r>
              <a:rPr lang="ru-RU" sz="500" i="1" dirty="0">
                <a:solidFill>
                  <a:srgbClr val="000000"/>
                </a:solidFill>
                <a:latin typeface="Century Gothic"/>
              </a:rPr>
              <a:t> </a:t>
            </a:r>
            <a:r>
              <a:rPr lang="en-US" sz="500" i="1" dirty="0">
                <a:solidFill>
                  <a:srgbClr val="000000"/>
                </a:solidFill>
                <a:latin typeface="Century Gothic"/>
              </a:rPr>
              <a:t>(independent)</a:t>
            </a:r>
            <a:endParaRPr lang="uk-UA" sz="500" i="1" dirty="0">
              <a:solidFill>
                <a:srgbClr val="000000"/>
              </a:solidFill>
              <a:latin typeface="Century Gothic"/>
            </a:endParaRPr>
          </a:p>
          <a:p>
            <a:r>
              <a:rPr lang="en-US" sz="500" i="1" dirty="0">
                <a:solidFill>
                  <a:srgbClr val="000000"/>
                </a:solidFill>
                <a:latin typeface="Century Gothic"/>
              </a:rPr>
              <a:t>F. Del </a:t>
            </a:r>
            <a:r>
              <a:rPr lang="en-US" sz="500" i="1" dirty="0" err="1">
                <a:solidFill>
                  <a:srgbClr val="000000"/>
                </a:solidFill>
                <a:latin typeface="Century Gothic"/>
              </a:rPr>
              <a:t>Genio</a:t>
            </a:r>
            <a:endParaRPr lang="en-US" sz="500" i="1" dirty="0">
              <a:solidFill>
                <a:srgbClr val="000000"/>
              </a:solidFill>
              <a:latin typeface="Century Gothic"/>
            </a:endParaRPr>
          </a:p>
          <a:p>
            <a:pPr>
              <a:spcAft>
                <a:spcPts val="0"/>
              </a:spcAft>
            </a:pPr>
            <a:r>
              <a:rPr lang="en-GB" sz="500" b="1" i="1" dirty="0">
                <a:solidFill>
                  <a:srgbClr val="000000"/>
                </a:solidFill>
                <a:latin typeface="Century Gothic"/>
              </a:rPr>
              <a:t>Audit Committee:</a:t>
            </a:r>
            <a:endParaRPr lang="ru-RU" sz="500" dirty="0">
              <a:latin typeface="Times New Roman"/>
              <a:ea typeface="Times New Roman"/>
            </a:endParaRPr>
          </a:p>
          <a:p>
            <a:pPr>
              <a:spcAft>
                <a:spcPts val="0"/>
              </a:spcAft>
            </a:pPr>
            <a:r>
              <a:rPr lang="en-US" sz="500" i="1" dirty="0">
                <a:solidFill>
                  <a:srgbClr val="000000"/>
                </a:solidFill>
                <a:latin typeface="Century Gothic"/>
              </a:rPr>
              <a:t>Chairman of the Committee - C. </a:t>
            </a:r>
            <a:r>
              <a:rPr lang="en-US" sz="500" i="1" dirty="0" err="1">
                <a:solidFill>
                  <a:srgbClr val="000000"/>
                </a:solidFill>
                <a:latin typeface="Century Gothic"/>
              </a:rPr>
              <a:t>Casalino</a:t>
            </a:r>
            <a:r>
              <a:rPr lang="en-US" sz="500" i="1" dirty="0">
                <a:solidFill>
                  <a:srgbClr val="000000"/>
                </a:solidFill>
                <a:latin typeface="Century Gothic"/>
              </a:rPr>
              <a:t> (independent)</a:t>
            </a:r>
            <a:endParaRPr lang="ru-RU" sz="500" dirty="0">
              <a:latin typeface="Times New Roman"/>
              <a:ea typeface="Times New Roman"/>
            </a:endParaRPr>
          </a:p>
          <a:p>
            <a:pPr>
              <a:spcAft>
                <a:spcPts val="0"/>
              </a:spcAft>
            </a:pPr>
            <a:r>
              <a:rPr lang="en-US" sz="500" i="1" dirty="0">
                <a:solidFill>
                  <a:srgbClr val="000000"/>
                </a:solidFill>
                <a:latin typeface="Century Gothic"/>
              </a:rPr>
              <a:t>Members of the Audit Committee:</a:t>
            </a:r>
            <a:endParaRPr lang="ru-RU" sz="500" dirty="0">
              <a:latin typeface="Times New Roman"/>
              <a:ea typeface="Times New Roman"/>
            </a:endParaRPr>
          </a:p>
          <a:p>
            <a:r>
              <a:rPr lang="en-US" sz="500" i="1" dirty="0">
                <a:latin typeface="Century Gothic"/>
              </a:rPr>
              <a:t>L. </a:t>
            </a:r>
            <a:r>
              <a:rPr lang="en-US" sz="500" i="1" dirty="0" err="1">
                <a:latin typeface="Century Gothic"/>
              </a:rPr>
              <a:t>Febbraro</a:t>
            </a:r>
            <a:r>
              <a:rPr lang="en-US" sz="500" i="1" dirty="0">
                <a:latin typeface="Century Gothic"/>
              </a:rPr>
              <a:t> </a:t>
            </a:r>
            <a:r>
              <a:rPr lang="en-US" sz="500" i="1" dirty="0">
                <a:latin typeface="Century Gothic" panose="020B0502020202020204" pitchFamily="34" charset="0"/>
                <a:cs typeface="Times New Roman" panose="02020603050405020304" pitchFamily="18" charset="0"/>
              </a:rPr>
              <a:t>(independent)</a:t>
            </a:r>
          </a:p>
          <a:p>
            <a:pPr>
              <a:spcAft>
                <a:spcPts val="0"/>
              </a:spcAft>
            </a:pPr>
            <a:r>
              <a:rPr lang="en-US" sz="500" i="1" dirty="0">
                <a:latin typeface="Century Gothic"/>
              </a:rPr>
              <a:t>A. </a:t>
            </a:r>
            <a:r>
              <a:rPr lang="en-US" sz="500" i="1" dirty="0" err="1">
                <a:latin typeface="Century Gothic"/>
              </a:rPr>
              <a:t>Bergalio</a:t>
            </a:r>
            <a:endParaRPr lang="en-US" sz="500" i="1" dirty="0">
              <a:latin typeface="Century Gothic"/>
            </a:endParaRPr>
          </a:p>
          <a:p>
            <a:pPr>
              <a:spcAft>
                <a:spcPts val="0"/>
              </a:spcAft>
            </a:pPr>
            <a:r>
              <a:rPr lang="en-US" sz="500" b="1" i="1" dirty="0">
                <a:latin typeface="Century Gothic"/>
              </a:rPr>
              <a:t>Remuneration and Nomination Committee:</a:t>
            </a:r>
          </a:p>
          <a:p>
            <a:pPr>
              <a:spcAft>
                <a:spcPts val="0"/>
              </a:spcAft>
            </a:pPr>
            <a:r>
              <a:rPr lang="en-US" sz="500" i="1" dirty="0">
                <a:latin typeface="Century Gothic"/>
              </a:rPr>
              <a:t>Chairperson of the Committee - L. </a:t>
            </a:r>
            <a:r>
              <a:rPr lang="en-US" sz="500" i="1" dirty="0" err="1">
                <a:latin typeface="Century Gothic"/>
              </a:rPr>
              <a:t>Febbraro</a:t>
            </a:r>
            <a:r>
              <a:rPr lang="en-US" sz="500" i="1" dirty="0">
                <a:latin typeface="Century Gothic"/>
              </a:rPr>
              <a:t> (independent)</a:t>
            </a:r>
          </a:p>
          <a:p>
            <a:pPr>
              <a:spcAft>
                <a:spcPts val="0"/>
              </a:spcAft>
            </a:pPr>
            <a:r>
              <a:rPr lang="en-US" sz="500" i="1" dirty="0">
                <a:latin typeface="Century Gothic"/>
              </a:rPr>
              <a:t>Members of the Remuneration and Nomination Committee:</a:t>
            </a:r>
          </a:p>
          <a:p>
            <a:pPr>
              <a:spcAft>
                <a:spcPts val="0"/>
              </a:spcAft>
            </a:pPr>
            <a:r>
              <a:rPr lang="en-US" sz="500" i="1" dirty="0">
                <a:latin typeface="Century Gothic"/>
              </a:rPr>
              <a:t>D. </a:t>
            </a:r>
            <a:r>
              <a:rPr lang="en-US" sz="500" i="1" dirty="0" err="1">
                <a:latin typeface="Century Gothic"/>
              </a:rPr>
              <a:t>Blandino</a:t>
            </a:r>
            <a:endParaRPr lang="en-US" sz="500" i="1" dirty="0">
              <a:latin typeface="Century Gothic"/>
            </a:endParaRPr>
          </a:p>
          <a:p>
            <a:pPr>
              <a:spcAft>
                <a:spcPts val="0"/>
              </a:spcAft>
            </a:pPr>
            <a:r>
              <a:rPr lang="en-US" sz="500" i="1" dirty="0">
                <a:latin typeface="Century Gothic"/>
              </a:rPr>
              <a:t>S. </a:t>
            </a:r>
            <a:r>
              <a:rPr lang="en-US" sz="500" i="1" dirty="0" err="1">
                <a:latin typeface="Century Gothic"/>
              </a:rPr>
              <a:t>Pedrazzi</a:t>
            </a:r>
            <a:endParaRPr lang="en-US" sz="500" i="1" dirty="0">
              <a:latin typeface="Century Gothic"/>
            </a:endParaRPr>
          </a:p>
        </p:txBody>
      </p:sp>
      <p:sp>
        <p:nvSpPr>
          <p:cNvPr id="110" name="AutoShape 33"/>
          <p:cNvSpPr>
            <a:spLocks noChangeArrowheads="1"/>
          </p:cNvSpPr>
          <p:nvPr/>
        </p:nvSpPr>
        <p:spPr bwMode="auto">
          <a:xfrm>
            <a:off x="4590468" y="5039255"/>
            <a:ext cx="971998" cy="360363"/>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lvl="0" algn="ctr">
              <a:lnSpc>
                <a:spcPct val="100000"/>
              </a:lnSpc>
              <a:buClrTx/>
              <a:buNone/>
            </a:pPr>
            <a:r>
              <a:rPr lang="en-US" sz="600" b="1" i="1" dirty="0">
                <a:latin typeface="Century Gothic" panose="020B0502020202020204" pitchFamily="34" charset="0"/>
                <a:cs typeface="Times New Roman" panose="02020603050405020304" pitchFamily="18" charset="0"/>
              </a:rPr>
              <a:t>Credit Management</a:t>
            </a:r>
          </a:p>
          <a:p>
            <a:pPr lvl="0" algn="ctr">
              <a:lnSpc>
                <a:spcPct val="100000"/>
              </a:lnSpc>
              <a:buClrTx/>
              <a:buNone/>
            </a:pPr>
            <a:r>
              <a:rPr lang="en-US" sz="600" b="1" i="1" u="sng" dirty="0">
                <a:solidFill>
                  <a:srgbClr val="000000"/>
                </a:solidFill>
                <a:latin typeface="Century Gothic" panose="020B0502020202020204" pitchFamily="34" charset="0"/>
                <a:cs typeface="Times New Roman" panose="02020603050405020304" pitchFamily="18" charset="0"/>
              </a:rPr>
              <a:t>N.A. Yemelianova</a:t>
            </a:r>
            <a:endParaRPr lang="en-US" sz="600" b="1" i="1" dirty="0">
              <a:latin typeface="Century Gothic" panose="020B0502020202020204" pitchFamily="34" charset="0"/>
              <a:cs typeface="Times New Roman" panose="02020603050405020304" pitchFamily="18" charset="0"/>
            </a:endParaRPr>
          </a:p>
        </p:txBody>
      </p:sp>
      <p:cxnSp>
        <p:nvCxnSpPr>
          <p:cNvPr id="113" name="AutoShape 73"/>
          <p:cNvCxnSpPr>
            <a:cxnSpLocks noChangeShapeType="1"/>
            <a:endCxn id="110" idx="1"/>
          </p:cNvCxnSpPr>
          <p:nvPr/>
        </p:nvCxnSpPr>
        <p:spPr bwMode="auto">
          <a:xfrm rot="16200000" flipH="1">
            <a:off x="4179489" y="4808458"/>
            <a:ext cx="741324" cy="8063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tangle 26"/>
          <p:cNvSpPr>
            <a:spLocks noChangeArrowheads="1"/>
          </p:cNvSpPr>
          <p:nvPr/>
        </p:nvSpPr>
        <p:spPr bwMode="auto">
          <a:xfrm>
            <a:off x="5978846" y="2497215"/>
            <a:ext cx="972000" cy="360000"/>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lvl="0" algn="ctr">
              <a:lnSpc>
                <a:spcPct val="80000"/>
              </a:lnSpc>
            </a:pPr>
            <a:r>
              <a:rPr lang="en-US" sz="600" b="1" i="1" dirty="0">
                <a:solidFill>
                  <a:srgbClr val="000000"/>
                </a:solidFill>
                <a:latin typeface="Century Gothic" panose="020B0502020202020204" pitchFamily="34" charset="0"/>
                <a:cs typeface="Times New Roman" panose="02020603050405020304" pitchFamily="18" charset="0"/>
              </a:rPr>
              <a:t>AML and Combat of Terrorism Financing</a:t>
            </a:r>
          </a:p>
          <a:p>
            <a:pPr lvl="0" algn="ctr">
              <a:lnSpc>
                <a:spcPct val="80000"/>
              </a:lnSpc>
            </a:pPr>
            <a:r>
              <a:rPr lang="en-US" sz="600" b="1" i="1" u="sng" dirty="0">
                <a:solidFill>
                  <a:srgbClr val="000000"/>
                </a:solidFill>
                <a:latin typeface="Century Gothic" panose="020B0502020202020204" pitchFamily="34" charset="0"/>
                <a:cs typeface="Times New Roman" panose="02020603050405020304" pitchFamily="18" charset="0"/>
              </a:rPr>
              <a:t>Ya.</a:t>
            </a:r>
            <a:r>
              <a:rPr lang="uk-UA" sz="600" b="1" i="1" u="sng" dirty="0">
                <a:solidFill>
                  <a:srgbClr val="000000"/>
                </a:solidFill>
                <a:latin typeface="Century Gothic" panose="020B0502020202020204" pitchFamily="34" charset="0"/>
                <a:cs typeface="Times New Roman" panose="02020603050405020304" pitchFamily="18" charset="0"/>
              </a:rPr>
              <a:t> І.</a:t>
            </a:r>
            <a:r>
              <a:rPr lang="en-US" sz="600" b="1" i="1" u="sng" dirty="0">
                <a:solidFill>
                  <a:srgbClr val="000000"/>
                </a:solidFill>
                <a:latin typeface="Century Gothic" panose="020B0502020202020204" pitchFamily="34" charset="0"/>
                <a:cs typeface="Times New Roman" panose="02020603050405020304" pitchFamily="18" charset="0"/>
              </a:rPr>
              <a:t> Mastierova</a:t>
            </a:r>
          </a:p>
        </p:txBody>
      </p:sp>
      <p:cxnSp>
        <p:nvCxnSpPr>
          <p:cNvPr id="3" name="Соединительная линия уступом 2"/>
          <p:cNvCxnSpPr>
            <a:endCxn id="111" idx="1"/>
          </p:cNvCxnSpPr>
          <p:nvPr/>
        </p:nvCxnSpPr>
        <p:spPr>
          <a:xfrm rot="16200000" flipH="1">
            <a:off x="5832959" y="2531327"/>
            <a:ext cx="221123" cy="70652"/>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AutoShape 39"/>
          <p:cNvSpPr>
            <a:spLocks noChangeArrowheads="1"/>
          </p:cNvSpPr>
          <p:nvPr/>
        </p:nvSpPr>
        <p:spPr bwMode="auto">
          <a:xfrm>
            <a:off x="6082940" y="4962080"/>
            <a:ext cx="972000" cy="3600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70000"/>
              </a:lnSpc>
            </a:pPr>
            <a:r>
              <a:rPr lang="en-US" sz="600" b="1" i="1" dirty="0">
                <a:latin typeface="Century Gothic" panose="020B0502020202020204" pitchFamily="34" charset="0"/>
                <a:cs typeface="Times New Roman" panose="02020603050405020304" pitchFamily="18" charset="0"/>
              </a:rPr>
              <a:t>ICT, Digital </a:t>
            </a:r>
            <a:r>
              <a:rPr lang="en-US" sz="600" b="1" i="1">
                <a:latin typeface="Century Gothic" panose="020B0502020202020204" pitchFamily="34" charset="0"/>
                <a:cs typeface="Times New Roman" panose="02020603050405020304" pitchFamily="18" charset="0"/>
              </a:rPr>
              <a:t>Transformation and </a:t>
            </a:r>
            <a:r>
              <a:rPr lang="en-US" sz="600" b="1" i="1" dirty="0">
                <a:latin typeface="Century Gothic" panose="020B0502020202020204" pitchFamily="34" charset="0"/>
                <a:cs typeface="Times New Roman" panose="02020603050405020304" pitchFamily="18" charset="0"/>
              </a:rPr>
              <a:t>Innovation</a:t>
            </a:r>
          </a:p>
          <a:p>
            <a:pPr algn="ctr">
              <a:lnSpc>
                <a:spcPct val="70000"/>
              </a:lnSpc>
            </a:pPr>
            <a:r>
              <a:rPr lang="en-US" sz="600" b="1" i="1" u="sng" dirty="0">
                <a:latin typeface="Century Gothic" panose="020B0502020202020204" pitchFamily="34" charset="0"/>
                <a:cs typeface="Times New Roman" panose="02020603050405020304" pitchFamily="18" charset="0"/>
              </a:rPr>
              <a:t>I.D. </a:t>
            </a:r>
            <a:r>
              <a:rPr lang="en-US" sz="600" b="1" i="1" u="sng" dirty="0" err="1">
                <a:latin typeface="Century Gothic" panose="020B0502020202020204" pitchFamily="34" charset="0"/>
                <a:cs typeface="Times New Roman" panose="02020603050405020304" pitchFamily="18" charset="0"/>
              </a:rPr>
              <a:t>Vakhniak</a:t>
            </a:r>
            <a:endParaRPr lang="en-US" sz="600" b="1" i="1" u="sng" dirty="0">
              <a:latin typeface="Century Gothic" panose="020B0502020202020204" pitchFamily="34" charset="0"/>
              <a:cs typeface="Times New Roman" panose="02020603050405020304" pitchFamily="18" charset="0"/>
            </a:endParaRPr>
          </a:p>
        </p:txBody>
      </p:sp>
      <p:sp>
        <p:nvSpPr>
          <p:cNvPr id="114" name="AutoShape 39"/>
          <p:cNvSpPr>
            <a:spLocks noChangeArrowheads="1"/>
          </p:cNvSpPr>
          <p:nvPr/>
        </p:nvSpPr>
        <p:spPr bwMode="auto">
          <a:xfrm>
            <a:off x="6082940" y="5360680"/>
            <a:ext cx="972000" cy="3600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r>
              <a:rPr lang="en-GB" sz="600" b="1" i="1" dirty="0">
                <a:latin typeface="Century Gothic" panose="020B0502020202020204" pitchFamily="34" charset="0"/>
                <a:cs typeface="Times New Roman" panose="02020603050405020304" pitchFamily="18" charset="0"/>
              </a:rPr>
              <a:t>Logistic</a:t>
            </a:r>
          </a:p>
          <a:p>
            <a:pPr lvl="0" algn="ctr" fontAlgn="base">
              <a:spcBef>
                <a:spcPct val="0"/>
              </a:spcBef>
              <a:spcAft>
                <a:spcPct val="0"/>
              </a:spcAft>
            </a:pPr>
            <a:r>
              <a:rPr lang="en-GB" sz="600" b="1" i="1" u="sng" dirty="0">
                <a:solidFill>
                  <a:srgbClr val="000000"/>
                </a:solidFill>
                <a:latin typeface="Century Gothic" panose="020B0502020202020204" pitchFamily="34" charset="0"/>
                <a:cs typeface="Times New Roman" panose="02020603050405020304" pitchFamily="18" charset="0"/>
              </a:rPr>
              <a:t>S.V. </a:t>
            </a:r>
            <a:r>
              <a:rPr lang="en-GB" sz="600" b="1" i="1" u="sng" dirty="0" err="1">
                <a:solidFill>
                  <a:srgbClr val="000000"/>
                </a:solidFill>
                <a:latin typeface="Century Gothic" panose="020B0502020202020204" pitchFamily="34" charset="0"/>
                <a:cs typeface="Times New Roman" panose="02020603050405020304" pitchFamily="18" charset="0"/>
              </a:rPr>
              <a:t>Zavodovskiy</a:t>
            </a:r>
            <a:endParaRPr lang="en-GB" sz="600" b="1" i="1" dirty="0">
              <a:solidFill>
                <a:srgbClr val="000000"/>
              </a:solidFill>
              <a:latin typeface="Century Gothic" panose="020B0502020202020204" pitchFamily="34" charset="0"/>
              <a:cs typeface="Times New Roman" panose="02020603050405020304" pitchFamily="18" charset="0"/>
            </a:endParaRPr>
          </a:p>
        </p:txBody>
      </p:sp>
      <p:sp>
        <p:nvSpPr>
          <p:cNvPr id="10" name="Прямоугольник 3">
            <a:extLst>
              <a:ext uri="{FF2B5EF4-FFF2-40B4-BE49-F238E27FC236}">
                <a16:creationId xmlns:a16="http://schemas.microsoft.com/office/drawing/2014/main" id="{9E4725EC-C616-A5DE-2811-61C2497793B1}"/>
              </a:ext>
            </a:extLst>
          </p:cNvPr>
          <p:cNvSpPr/>
          <p:nvPr/>
        </p:nvSpPr>
        <p:spPr>
          <a:xfrm>
            <a:off x="4929497" y="3345911"/>
            <a:ext cx="1282425" cy="348813"/>
          </a:xfrm>
          <a:prstGeom prst="rect">
            <a:avLst/>
          </a:prstGeom>
        </p:spPr>
        <p:txBody>
          <a:bodyPr wrap="square">
            <a:spAutoFit/>
          </a:bodyPr>
          <a:lstStyle/>
          <a:p>
            <a:pPr indent="6350" algn="ctr">
              <a:buFont typeface="Arial" panose="020B0604020202020204" pitchFamily="34" charset="0"/>
              <a:buChar char="•"/>
            </a:pPr>
            <a:r>
              <a:rPr lang="en-US" sz="600" b="1" i="1" dirty="0">
                <a:solidFill>
                  <a:srgbClr val="000000"/>
                </a:solidFill>
                <a:latin typeface="Century Gothic" panose="020B0502020202020204" pitchFamily="34" charset="0"/>
                <a:cs typeface="Times New Roman" panose="02020603050405020304" pitchFamily="18" charset="0"/>
              </a:rPr>
              <a:t> First Deputy Chairman of the</a:t>
            </a:r>
          </a:p>
          <a:p>
            <a:pPr indent="6350" algn="ctr"/>
            <a:r>
              <a:rPr lang="en-US" sz="600" b="1" i="1" dirty="0">
                <a:solidFill>
                  <a:srgbClr val="000000"/>
                </a:solidFill>
                <a:latin typeface="Century Gothic" panose="020B0502020202020204" pitchFamily="34" charset="0"/>
                <a:cs typeface="Times New Roman" panose="02020603050405020304" pitchFamily="18" charset="0"/>
              </a:rPr>
              <a:t> Management Board </a:t>
            </a:r>
            <a:r>
              <a:rPr lang="en-US" sz="700" b="1" i="1" baseline="30000" dirty="0">
                <a:solidFill>
                  <a:srgbClr val="000000"/>
                </a:solidFill>
                <a:latin typeface="Century Gothic" panose="020B0502020202020204" pitchFamily="34" charset="0"/>
                <a:cs typeface="Times New Roman" panose="02020603050405020304" pitchFamily="18" charset="0"/>
              </a:rPr>
              <a:t>4</a:t>
            </a:r>
          </a:p>
          <a:p>
            <a:pPr indent="6350" algn="ctr"/>
            <a:r>
              <a:rPr lang="en-US" sz="700" b="1" i="1" baseline="30000" dirty="0">
                <a:solidFill>
                  <a:srgbClr val="000000"/>
                </a:solidFill>
                <a:latin typeface="Century Gothic" panose="020B0502020202020204" pitchFamily="34" charset="0"/>
                <a:cs typeface="Times New Roman" panose="02020603050405020304" pitchFamily="18" charset="0"/>
              </a:rPr>
              <a:t> </a:t>
            </a:r>
          </a:p>
        </p:txBody>
      </p:sp>
      <p:sp>
        <p:nvSpPr>
          <p:cNvPr id="11" name="TextBox 10">
            <a:extLst>
              <a:ext uri="{FF2B5EF4-FFF2-40B4-BE49-F238E27FC236}">
                <a16:creationId xmlns:a16="http://schemas.microsoft.com/office/drawing/2014/main" id="{ACD423AD-AD69-5659-5E7D-6907C6D93CD3}"/>
              </a:ext>
            </a:extLst>
          </p:cNvPr>
          <p:cNvSpPr txBox="1"/>
          <p:nvPr/>
        </p:nvSpPr>
        <p:spPr>
          <a:xfrm>
            <a:off x="7251612" y="2949648"/>
            <a:ext cx="1802623" cy="692497"/>
          </a:xfrm>
          <a:prstGeom prst="rect">
            <a:avLst/>
          </a:prstGeom>
          <a:noFill/>
          <a:ln>
            <a:solidFill>
              <a:schemeClr val="tx1"/>
            </a:solidFill>
            <a:prstDash val="sysDash"/>
          </a:ln>
        </p:spPr>
        <p:txBody>
          <a:bodyPr wrap="square" rtlCol="0">
            <a:spAutoFit/>
          </a:bodyPr>
          <a:lstStyle/>
          <a:p>
            <a:pPr>
              <a:lnSpc>
                <a:spcPct val="100000"/>
              </a:lnSpc>
              <a:buClrTx/>
              <a:buFontTx/>
              <a:buNone/>
            </a:pPr>
            <a:r>
              <a:rPr lang="uk-UA" sz="650" i="1" dirty="0">
                <a:latin typeface="Century Gothic" panose="020B0502020202020204" pitchFamily="34" charset="0"/>
                <a:cs typeface="Times New Roman" panose="02020603050405020304" pitchFamily="18" charset="0"/>
              </a:rPr>
              <a:t>**</a:t>
            </a:r>
            <a:r>
              <a:rPr lang="en-US" sz="650" i="1" dirty="0">
                <a:latin typeface="Century Gothic" panose="020B0502020202020204" pitchFamily="34" charset="0"/>
                <a:cs typeface="Times New Roman" panose="02020603050405020304" pitchFamily="18" charset="0"/>
              </a:rPr>
              <a:t>Chairman of the Management Board </a:t>
            </a:r>
            <a:r>
              <a:rPr lang="en-US" sz="650" i="1" u="sng" dirty="0">
                <a:latin typeface="Century Gothic" panose="020B0502020202020204" pitchFamily="34" charset="0"/>
                <a:cs typeface="Times New Roman" panose="02020603050405020304" pitchFamily="18" charset="0"/>
              </a:rPr>
              <a:t>G. </a:t>
            </a:r>
            <a:r>
              <a:rPr lang="en-US" sz="650" i="1" u="sng" dirty="0" err="1">
                <a:latin typeface="Century Gothic" panose="020B0502020202020204" pitchFamily="34" charset="0"/>
                <a:cs typeface="Times New Roman" panose="02020603050405020304" pitchFamily="18" charset="0"/>
              </a:rPr>
              <a:t>Corrias</a:t>
            </a:r>
            <a:endParaRPr lang="en-US" sz="650" i="1" u="sng" dirty="0">
              <a:latin typeface="Century Gothic" panose="020B0502020202020204" pitchFamily="34" charset="0"/>
              <a:cs typeface="Times New Roman" panose="02020603050405020304" pitchFamily="18" charset="0"/>
            </a:endParaRPr>
          </a:p>
          <a:p>
            <a:r>
              <a:rPr lang="en-US" sz="650" i="1" dirty="0">
                <a:highlight>
                  <a:srgbClr val="FFFFFF"/>
                </a:highlight>
                <a:latin typeface="Century Gothic" panose="020B0502020202020204" pitchFamily="34" charset="0"/>
                <a:cs typeface="Times New Roman" panose="02020603050405020304" pitchFamily="18" charset="0"/>
              </a:rPr>
              <a:t>Members of the Management Board:</a:t>
            </a:r>
          </a:p>
          <a:p>
            <a:r>
              <a:rPr lang="en-US" sz="650" i="1" dirty="0">
                <a:latin typeface="Century Gothic" panose="020B0502020202020204" pitchFamily="34" charset="0"/>
                <a:cs typeface="Times New Roman" panose="02020603050405020304" pitchFamily="18" charset="0"/>
              </a:rPr>
              <a:t>S.Z. Babaiev (Deputy Chairman), </a:t>
            </a:r>
            <a:endParaRPr lang="ru-RU" sz="650" i="1"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R.I. Leshchenko, O.A. Yefremov,</a:t>
            </a:r>
            <a:endParaRPr lang="ru-RU" sz="650" i="1"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S.M. Kramarova</a:t>
            </a:r>
            <a:r>
              <a:rPr lang="uk-UA" sz="650" i="1" dirty="0">
                <a:latin typeface="Century Gothic" panose="020B0502020202020204" pitchFamily="34" charset="0"/>
                <a:cs typeface="Times New Roman" panose="02020603050405020304" pitchFamily="18" charset="0"/>
              </a:rPr>
              <a:t>, </a:t>
            </a:r>
            <a:r>
              <a:rPr lang="en-US" sz="650" i="1" dirty="0">
                <a:latin typeface="Century Gothic" panose="020B0502020202020204" pitchFamily="34" charset="0"/>
                <a:cs typeface="Times New Roman" panose="02020603050405020304" pitchFamily="18" charset="0"/>
              </a:rPr>
              <a:t>L.V. </a:t>
            </a:r>
            <a:r>
              <a:rPr lang="en-US" sz="650" i="1" dirty="0" err="1">
                <a:latin typeface="Century Gothic" panose="020B0502020202020204" pitchFamily="34" charset="0"/>
                <a:cs typeface="Times New Roman" panose="02020603050405020304" pitchFamily="18" charset="0"/>
              </a:rPr>
              <a:t>Ostakhova</a:t>
            </a:r>
            <a:endParaRPr lang="en-US" sz="650" i="1" baseline="30000" dirty="0">
              <a:latin typeface="Century Gothic" panose="020B0502020202020204" pitchFamily="34" charset="0"/>
              <a:cs typeface="Times New Roman" panose="02020603050405020304" pitchFamily="18" charset="0"/>
            </a:endParaRPr>
          </a:p>
        </p:txBody>
      </p:sp>
      <p:graphicFrame>
        <p:nvGraphicFramePr>
          <p:cNvPr id="2" name="Об'єкт 1">
            <a:extLst>
              <a:ext uri="{FF2B5EF4-FFF2-40B4-BE49-F238E27FC236}">
                <a16:creationId xmlns:a16="http://schemas.microsoft.com/office/drawing/2014/main" id="{061C03B3-F6DF-AB6A-E6B1-D2BA090AFE47}"/>
              </a:ext>
            </a:extLst>
          </p:cNvPr>
          <p:cNvGraphicFramePr>
            <a:graphicFrameLocks noChangeAspect="1"/>
          </p:cNvGraphicFramePr>
          <p:nvPr>
            <p:extLst>
              <p:ext uri="{D42A27DB-BD31-4B8C-83A1-F6EECF244321}">
                <p14:modId xmlns:p14="http://schemas.microsoft.com/office/powerpoint/2010/main" val="3122286659"/>
              </p:ext>
            </p:extLst>
          </p:nvPr>
        </p:nvGraphicFramePr>
        <p:xfrm>
          <a:off x="8320119" y="6258188"/>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3" imgW="914400" imgH="771525" progId="Acrobat.Document.DC">
                  <p:embed/>
                </p:oleObj>
              </mc:Choice>
              <mc:Fallback>
                <p:oleObj name="Acrobat Document" showAsIcon="1" r:id="rId3" imgW="914400" imgH="771525" progId="Acrobat.Document.DC">
                  <p:embed/>
                  <p:pic>
                    <p:nvPicPr>
                      <p:cNvPr id="2" name="Об'єкт 1">
                        <a:extLst>
                          <a:ext uri="{FF2B5EF4-FFF2-40B4-BE49-F238E27FC236}">
                            <a16:creationId xmlns:a16="http://schemas.microsoft.com/office/drawing/2014/main" id="{061C03B3-F6DF-AB6A-E6B1-D2BA090AFE47}"/>
                          </a:ext>
                        </a:extLst>
                      </p:cNvPr>
                      <p:cNvPicPr/>
                      <p:nvPr/>
                    </p:nvPicPr>
                    <p:blipFill>
                      <a:blip r:embed="rId4"/>
                      <a:stretch>
                        <a:fillRect/>
                      </a:stretch>
                    </p:blipFill>
                    <p:spPr>
                      <a:xfrm>
                        <a:off x="8320119" y="6258188"/>
                        <a:ext cx="914400" cy="771525"/>
                      </a:xfrm>
                      <a:prstGeom prst="rect">
                        <a:avLst/>
                      </a:prstGeom>
                    </p:spPr>
                  </p:pic>
                </p:oleObj>
              </mc:Fallback>
            </mc:AlternateContent>
          </a:graphicData>
        </a:graphic>
      </p:graphicFrame>
      <p:sp>
        <p:nvSpPr>
          <p:cNvPr id="4" name="Прямоугольник 114">
            <a:extLst>
              <a:ext uri="{FF2B5EF4-FFF2-40B4-BE49-F238E27FC236}">
                <a16:creationId xmlns:a16="http://schemas.microsoft.com/office/drawing/2014/main" id="{63636DD0-91EC-1ACB-2D20-454987B62527}"/>
              </a:ext>
            </a:extLst>
          </p:cNvPr>
          <p:cNvSpPr/>
          <p:nvPr/>
        </p:nvSpPr>
        <p:spPr>
          <a:xfrm>
            <a:off x="5502017" y="398785"/>
            <a:ext cx="1692747" cy="646331"/>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762000" eaLnBrk="0" hangingPunct="0">
              <a:buClr>
                <a:srgbClr val="B2B2B2"/>
              </a:buClr>
              <a:buFont typeface="Wingdings" pitchFamily="2" charset="2"/>
              <a:buNone/>
            </a:pPr>
            <a:r>
              <a:rPr lang="en-US" sz="600" kern="0" dirty="0">
                <a:latin typeface="Arial" panose="020B0604020202020204" pitchFamily="34" charset="0"/>
                <a:cs typeface="Arial" panose="020B0604020202020204" pitchFamily="34" charset="0"/>
              </a:rPr>
              <a:t>APPROVED</a:t>
            </a:r>
            <a:r>
              <a:rPr lang="uk-UA" sz="600" kern="0" dirty="0">
                <a:latin typeface="Arial" panose="020B0604020202020204" pitchFamily="34" charset="0"/>
                <a:cs typeface="Arial" panose="020B0604020202020204" pitchFamily="34" charset="0"/>
              </a:rPr>
              <a:t> </a:t>
            </a:r>
            <a:r>
              <a:rPr lang="en-US" sz="600" kern="0" dirty="0">
                <a:latin typeface="Arial" panose="020B0604020202020204" pitchFamily="34" charset="0"/>
                <a:cs typeface="Arial" panose="020B0604020202020204" pitchFamily="34" charset="0"/>
              </a:rPr>
              <a:t>by:</a:t>
            </a:r>
            <a:endParaRPr lang="uk-UA" sz="600" kern="0" dirty="0">
              <a:latin typeface="Arial" panose="020B0604020202020204" pitchFamily="34" charset="0"/>
              <a:cs typeface="Arial" panose="020B0604020202020204" pitchFamily="34" charset="0"/>
            </a:endParaRPr>
          </a:p>
          <a:p>
            <a:pPr algn="just" defTabSz="762000" eaLnBrk="0" hangingPunct="0">
              <a:buClr>
                <a:srgbClr val="B2B2B2"/>
              </a:buClr>
              <a:buFont typeface="Wingdings" pitchFamily="2" charset="2"/>
              <a:buNone/>
            </a:pPr>
            <a:r>
              <a:rPr lang="en-US" sz="600" kern="0" dirty="0">
                <a:latin typeface="Arial" panose="020B0604020202020204" pitchFamily="34" charset="0"/>
                <a:cs typeface="Arial" panose="020B0604020202020204" pitchFamily="34" charset="0"/>
              </a:rPr>
              <a:t>Supervisory Board of “PRAVEX BANK” JSC</a:t>
            </a:r>
          </a:p>
          <a:p>
            <a:pPr defTabSz="762000" eaLnBrk="0" hangingPunct="0">
              <a:buClr>
                <a:srgbClr val="B2B2B2"/>
              </a:buClr>
              <a:buFont typeface="Wingdings" pitchFamily="2" charset="2"/>
              <a:buNone/>
            </a:pPr>
            <a:r>
              <a:rPr lang="pt-BR" sz="600" kern="0" dirty="0">
                <a:latin typeface="Arial" panose="020B0604020202020204" pitchFamily="34" charset="0"/>
                <a:cs typeface="Arial" panose="020B0604020202020204" pitchFamily="34" charset="0"/>
              </a:rPr>
              <a:t>Minutes No.7_25 dated 31.03.2025, agenda item 18</a:t>
            </a:r>
          </a:p>
          <a:p>
            <a:pPr defTabSz="762000" eaLnBrk="0" hangingPunct="0">
              <a:buClr>
                <a:srgbClr val="B2B2B2"/>
              </a:buClr>
              <a:buFont typeface="Wingdings" pitchFamily="2" charset="2"/>
              <a:buNone/>
            </a:pPr>
            <a:endParaRPr lang="pt-BR" sz="600" kern="0" dirty="0">
              <a:latin typeface="Arial" panose="020B0604020202020204" pitchFamily="34" charset="0"/>
              <a:cs typeface="Arial" panose="020B0604020202020204" pitchFamily="34" charset="0"/>
            </a:endParaRPr>
          </a:p>
          <a:p>
            <a:pPr algn="just" defTabSz="762000" eaLnBrk="0" hangingPunct="0">
              <a:buClr>
                <a:srgbClr val="B2B2B2"/>
              </a:buClr>
              <a:buFont typeface="Wingdings" pitchFamily="2" charset="2"/>
              <a:buNone/>
            </a:pPr>
            <a:r>
              <a:rPr lang="pt-BR" sz="600" b="1" kern="0" dirty="0">
                <a:latin typeface="Arial" panose="020B0604020202020204" pitchFamily="34" charset="0"/>
                <a:cs typeface="Arial" panose="020B0604020202020204" pitchFamily="34" charset="0"/>
              </a:rPr>
              <a:t>Ref. No. 100 dated 01.04.2025</a:t>
            </a:r>
          </a:p>
        </p:txBody>
      </p:sp>
    </p:spTree>
    <p:extLst>
      <p:ext uri="{BB962C8B-B14F-4D97-AF65-F5344CB8AC3E}">
        <p14:creationId xmlns:p14="http://schemas.microsoft.com/office/powerpoint/2010/main" val="3345128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79285" y="558387"/>
            <a:ext cx="5686505" cy="341729"/>
          </a:xfrm>
          <a:prstGeom prst="rect">
            <a:avLst/>
          </a:prstGeom>
        </p:spPr>
        <p:txBody>
          <a:bodyPr lIns="0" tIns="0" rIns="0" bIns="0"/>
          <a:lstStyle/>
          <a:p>
            <a:pPr defTabSz="457200">
              <a:spcBef>
                <a:spcPct val="0"/>
              </a:spcBef>
            </a:pPr>
            <a:r>
              <a:rPr lang="en-US" sz="1900" dirty="0">
                <a:solidFill>
                  <a:schemeClr val="tx1">
                    <a:lumMod val="50000"/>
                    <a:lumOff val="50000"/>
                  </a:schemeClr>
                </a:solidFill>
                <a:latin typeface="Century Gothic" pitchFamily="34" charset="0"/>
                <a:ea typeface="MS PGothic" panose="020B0600070205080204" pitchFamily="34" charset="-128"/>
                <a:cs typeface="Arial"/>
              </a:rPr>
              <a:t>Management Board Committees Composition</a:t>
            </a:r>
            <a:endParaRPr lang="ru-RU" sz="1900" dirty="0">
              <a:solidFill>
                <a:schemeClr val="tx1">
                  <a:lumMod val="50000"/>
                  <a:lumOff val="50000"/>
                </a:schemeClr>
              </a:solidFill>
              <a:latin typeface="Century Gothic" pitchFamily="34" charset="0"/>
              <a:ea typeface="MS PGothic" panose="020B0600070205080204" pitchFamily="34" charset="-128"/>
              <a:cs typeface="Aria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527201070"/>
              </p:ext>
            </p:extLst>
          </p:nvPr>
        </p:nvGraphicFramePr>
        <p:xfrm>
          <a:off x="216000" y="1124744"/>
          <a:ext cx="8712000" cy="4707928"/>
        </p:xfrm>
        <a:graphic>
          <a:graphicData uri="http://schemas.openxmlformats.org/drawingml/2006/table">
            <a:tbl>
              <a:tblPr firstRow="1" firstCol="1" bandRow="1">
                <a:tableStyleId>{5C22544A-7EE6-4342-B048-85BDC9FD1C3A}</a:tableStyleId>
              </a:tblPr>
              <a:tblGrid>
                <a:gridCol w="1117273">
                  <a:extLst>
                    <a:ext uri="{9D8B030D-6E8A-4147-A177-3AD203B41FA5}">
                      <a16:colId xmlns:a16="http://schemas.microsoft.com/office/drawing/2014/main" val="20000"/>
                    </a:ext>
                  </a:extLst>
                </a:gridCol>
                <a:gridCol w="116096">
                  <a:extLst>
                    <a:ext uri="{9D8B030D-6E8A-4147-A177-3AD203B41FA5}">
                      <a16:colId xmlns:a16="http://schemas.microsoft.com/office/drawing/2014/main" val="20001"/>
                    </a:ext>
                  </a:extLst>
                </a:gridCol>
                <a:gridCol w="3866065">
                  <a:extLst>
                    <a:ext uri="{9D8B030D-6E8A-4147-A177-3AD203B41FA5}">
                      <a16:colId xmlns:a16="http://schemas.microsoft.com/office/drawing/2014/main" val="20002"/>
                    </a:ext>
                  </a:extLst>
                </a:gridCol>
                <a:gridCol w="1149167">
                  <a:extLst>
                    <a:ext uri="{9D8B030D-6E8A-4147-A177-3AD203B41FA5}">
                      <a16:colId xmlns:a16="http://schemas.microsoft.com/office/drawing/2014/main" val="20003"/>
                    </a:ext>
                  </a:extLst>
                </a:gridCol>
                <a:gridCol w="2463399">
                  <a:extLst>
                    <a:ext uri="{9D8B030D-6E8A-4147-A177-3AD203B41FA5}">
                      <a16:colId xmlns:a16="http://schemas.microsoft.com/office/drawing/2014/main" val="20004"/>
                    </a:ext>
                  </a:extLst>
                </a:gridCol>
              </a:tblGrid>
              <a:tr h="275641">
                <a:tc>
                  <a:txBody>
                    <a:bodyPr/>
                    <a:lstStyle/>
                    <a:p>
                      <a:pPr algn="ctr">
                        <a:spcAft>
                          <a:spcPts val="0"/>
                        </a:spcAft>
                      </a:pPr>
                      <a:r>
                        <a:rPr lang="en-GB" sz="700" dirty="0">
                          <a:effectLst/>
                          <a:latin typeface="Century Gothic" panose="020B0502020202020204" pitchFamily="34" charset="0"/>
                        </a:rPr>
                        <a:t>Management Board Committee`</a:t>
                      </a:r>
                      <a:endParaRPr lang="ru-RU" sz="700" b="1" dirty="0">
                        <a:effectLst/>
                        <a:latin typeface="Century Gothic" panose="020B0502020202020204" pitchFamily="34" charset="0"/>
                        <a:ea typeface="Times New Roman"/>
                      </a:endParaRPr>
                    </a:p>
                  </a:txBody>
                  <a:tcPr marL="20013" marR="20013" marT="0" marB="0" anchor="ctr"/>
                </a:tc>
                <a:tc gridSpan="2">
                  <a:txBody>
                    <a:bodyPr/>
                    <a:lstStyle/>
                    <a:p>
                      <a:pPr marL="0" algn="ctr" defTabSz="457200" rtl="0" eaLnBrk="1" latinLnBrk="0" hangingPunct="1">
                        <a:spcAft>
                          <a:spcPts val="0"/>
                        </a:spcAft>
                      </a:pPr>
                      <a:r>
                        <a:rPr lang="en-US" sz="700" kern="1200" dirty="0">
                          <a:effectLst/>
                          <a:latin typeface="Century Gothic" panose="020B0502020202020204" pitchFamily="34" charset="0"/>
                        </a:rPr>
                        <a:t>Position</a:t>
                      </a:r>
                      <a:endParaRPr lang="ru-RU" sz="700" b="1" kern="1200" dirty="0">
                        <a:solidFill>
                          <a:schemeClr val="tx1"/>
                        </a:solidFill>
                        <a:effectLst/>
                        <a:latin typeface="Century Gothic" panose="020B0502020202020204" pitchFamily="34" charset="0"/>
                        <a:ea typeface="+mn-ea"/>
                        <a:cs typeface="+mn-cs"/>
                      </a:endParaRPr>
                    </a:p>
                  </a:txBody>
                  <a:tcPr marL="0" marR="0" marT="0" marB="0" anchor="ctr"/>
                </a:tc>
                <a:tc hMerge="1">
                  <a:txBody>
                    <a:bodyPr/>
                    <a:lstStyle/>
                    <a:p>
                      <a:endParaRPr lang="en-US"/>
                    </a:p>
                  </a:txBody>
                  <a:tcPr/>
                </a:tc>
                <a:tc>
                  <a:txBody>
                    <a:bodyPr/>
                    <a:lstStyle/>
                    <a:p>
                      <a:pPr marL="0" algn="ctr" defTabSz="457200" rtl="0" eaLnBrk="1" latinLnBrk="0" hangingPunct="1">
                        <a:spcAft>
                          <a:spcPts val="0"/>
                        </a:spcAft>
                      </a:pPr>
                      <a:r>
                        <a:rPr lang="en-US" sz="700" kern="1200" dirty="0">
                          <a:effectLst/>
                          <a:latin typeface="Century Gothic" panose="020B0502020202020204" pitchFamily="34" charset="0"/>
                        </a:rPr>
                        <a:t>Full Name</a:t>
                      </a:r>
                      <a:endParaRPr lang="en-US" sz="700" b="1"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marL="0" algn="ctr" defTabSz="457200" rtl="0" eaLnBrk="1" latinLnBrk="0" hangingPunct="1">
                        <a:spcAft>
                          <a:spcPts val="0"/>
                        </a:spcAft>
                      </a:pPr>
                      <a:r>
                        <a:rPr lang="en-GB" sz="700" kern="1200" dirty="0">
                          <a:effectLst/>
                          <a:latin typeface="Century Gothic" panose="020B0502020202020204" pitchFamily="34" charset="0"/>
                        </a:rPr>
                        <a:t>Mandate</a:t>
                      </a:r>
                      <a:endParaRPr lang="ru-RU" sz="700" b="1" kern="1200" dirty="0">
                        <a:solidFill>
                          <a:schemeClr val="tx1"/>
                        </a:solidFill>
                        <a:effectLst/>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00"/>
                  </a:ext>
                </a:extLst>
              </a:tr>
              <a:tr h="112034">
                <a:tc rowSpan="4">
                  <a:txBody>
                    <a:bodyPr/>
                    <a:lstStyle/>
                    <a:p>
                      <a:pPr algn="ctr">
                        <a:spcAft>
                          <a:spcPts val="0"/>
                        </a:spcAft>
                      </a:pPr>
                      <a:r>
                        <a:rPr lang="en-US" sz="700" dirty="0">
                          <a:effectLst/>
                          <a:latin typeface="Century Gothic" panose="020B0502020202020204" pitchFamily="34" charset="0"/>
                        </a:rPr>
                        <a:t>Credit Committee</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1</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Chairman of the Management Board</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lnSpc>
                          <a:spcPct val="115000"/>
                        </a:lnSpc>
                        <a:spcAft>
                          <a:spcPts val="0"/>
                        </a:spcAft>
                      </a:pPr>
                      <a:r>
                        <a:rPr lang="en-US" sz="700" dirty="0">
                          <a:effectLst/>
                          <a:latin typeface="Century Gothic" panose="020B0502020202020204" pitchFamily="34" charset="0"/>
                        </a:rPr>
                        <a:t>G. </a:t>
                      </a:r>
                      <a:r>
                        <a:rPr lang="en-US" sz="700" dirty="0" err="1">
                          <a:effectLst/>
                          <a:latin typeface="Century Gothic" panose="020B0502020202020204" pitchFamily="34" charset="0"/>
                        </a:rPr>
                        <a:t>Corrias</a:t>
                      </a:r>
                      <a:r>
                        <a:rPr lang="en-US" sz="700" dirty="0">
                          <a:effectLst/>
                          <a:latin typeface="Century Gothic" panose="020B0502020202020204" pitchFamily="34" charset="0"/>
                        </a:rPr>
                        <a:t> </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01"/>
                  </a:ext>
                </a:extLst>
              </a:tr>
              <a:tr h="112034">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2</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CLO Division</a:t>
                      </a:r>
                      <a:endParaRPr lang="ru-RU" sz="700" dirty="0">
                        <a:effectLst/>
                        <a:latin typeface="Century Gothic" panose="020B0502020202020204" pitchFamily="34" charset="0"/>
                        <a:ea typeface="Times New Roman"/>
                      </a:endParaRPr>
                    </a:p>
                  </a:txBody>
                  <a:tcPr marL="20013" marR="20013" marT="0" marB="0" anchor="ctr"/>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700" kern="1200" dirty="0">
                          <a:solidFill>
                            <a:schemeClr val="dk1"/>
                          </a:solidFill>
                          <a:effectLst/>
                          <a:latin typeface="Century Gothic" panose="020B0502020202020204" pitchFamily="34" charset="0"/>
                          <a:ea typeface="+mn-ea"/>
                          <a:cs typeface="+mn-cs"/>
                        </a:rPr>
                        <a:t>R.I. Leshchenko</a:t>
                      </a: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2"/>
                  </a:ext>
                </a:extLst>
              </a:tr>
              <a:tr h="112034">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3</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Head of Credit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700" kern="1200" dirty="0">
                          <a:solidFill>
                            <a:schemeClr val="tx1"/>
                          </a:solidFill>
                          <a:effectLst/>
                          <a:latin typeface="Century Gothic" panose="020B0502020202020204" pitchFamily="34" charset="0"/>
                        </a:rPr>
                        <a:t>O.P.Y</a:t>
                      </a:r>
                      <a:r>
                        <a:rPr lang="en-US" sz="700" kern="1200" dirty="0" err="1">
                          <a:solidFill>
                            <a:schemeClr val="tx1"/>
                          </a:solidFill>
                          <a:effectLst/>
                          <a:latin typeface="Century Gothic" panose="020B0502020202020204" pitchFamily="34" charset="0"/>
                        </a:rPr>
                        <a:t>akymovska</a:t>
                      </a:r>
                      <a:endParaRPr lang="en-GB" sz="700"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4"/>
                  </a:ext>
                </a:extLst>
              </a:tr>
              <a:tr h="112034">
                <a:tc vMerge="1">
                  <a:txBody>
                    <a:bodyPr/>
                    <a:lstStyle/>
                    <a:p>
                      <a:endParaRPr lang="x-none"/>
                    </a:p>
                  </a:txBody>
                  <a:tcPr/>
                </a:tc>
                <a:tc>
                  <a:txBody>
                    <a:bodyPr/>
                    <a:lstStyle/>
                    <a:p>
                      <a:pPr algn="ctr">
                        <a:spcAft>
                          <a:spcPts val="0"/>
                        </a:spcAft>
                      </a:pPr>
                      <a:r>
                        <a:rPr lang="en-US" sz="700" dirty="0">
                          <a:effectLst/>
                          <a:latin typeface="Century Gothic" panose="020B0502020202020204" pitchFamily="34" charset="0"/>
                          <a:ea typeface="Times New Roman"/>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 of CBO Division</a:t>
                      </a:r>
                      <a:endParaRPr lang="ru-RU" sz="700" dirty="0">
                        <a:effectLst/>
                        <a:latin typeface="Century Gothic" panose="020B0502020202020204" pitchFamily="34" charset="0"/>
                        <a:ea typeface="Times New Roman"/>
                      </a:endParaRPr>
                    </a:p>
                  </a:txBody>
                  <a:tcPr marL="20013" marR="20013" marT="0" marB="0" anchor="ctr"/>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S.Z. Babaiev</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5"/>
                  </a:ext>
                </a:extLst>
              </a:tr>
              <a:tr h="107002">
                <a:tc gridSpan="5">
                  <a:txBody>
                    <a:bodyPr/>
                    <a:lstStyle/>
                    <a:p>
                      <a:pPr algn="ctr">
                        <a:spcAft>
                          <a:spcPts val="0"/>
                        </a:spcAft>
                      </a:pPr>
                      <a:r>
                        <a:rPr lang="uk-UA" sz="700" dirty="0">
                          <a:effectLst/>
                          <a:latin typeface="Century Gothic" panose="020B0502020202020204" pitchFamily="34" charset="0"/>
                        </a:rPr>
                        <a:t> </a:t>
                      </a:r>
                      <a:endParaRPr lang="ru-RU" sz="700" dirty="0">
                        <a:effectLst/>
                        <a:latin typeface="Century Gothic" panose="020B0502020202020204" pitchFamily="34" charset="0"/>
                        <a:ea typeface="Times New Roman"/>
                      </a:endParaRPr>
                    </a:p>
                  </a:txBody>
                  <a:tcPr marL="0" marR="0" marT="0" marB="0" anchor="ctr"/>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7002">
                <a:tc rowSpan="4">
                  <a:txBody>
                    <a:bodyPr/>
                    <a:lstStyle/>
                    <a:p>
                      <a:pPr algn="ctr">
                        <a:spcAft>
                          <a:spcPts val="0"/>
                        </a:spcAft>
                      </a:pPr>
                      <a:r>
                        <a:rPr lang="en-US" sz="700" dirty="0">
                          <a:solidFill>
                            <a:schemeClr val="bg1"/>
                          </a:solidFill>
                          <a:effectLst/>
                          <a:latin typeface="Century Gothic" panose="020B0502020202020204" pitchFamily="34" charset="0"/>
                        </a:rPr>
                        <a:t>Non-Performing Assets Committee</a:t>
                      </a: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1</a:t>
                      </a:r>
                      <a:endParaRPr lang="ru-RU" sz="700" dirty="0">
                        <a:effectLst/>
                        <a:latin typeface="Century Gothic" panose="020B0502020202020204" pitchFamily="34" charset="0"/>
                        <a:ea typeface="Times New Roman"/>
                      </a:endParaRPr>
                    </a:p>
                  </a:txBody>
                  <a:tcPr marL="0" marR="0" marT="0" marB="0" anchor="ctr"/>
                </a:tc>
                <a:tc>
                  <a:txBody>
                    <a:bodyPr/>
                    <a:lstStyle/>
                    <a:p>
                      <a:pPr marL="0" algn="l"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CRO</a:t>
                      </a:r>
                      <a:r>
                        <a:rPr lang="en-US" sz="700" kern="1200" baseline="0" dirty="0">
                          <a:solidFill>
                            <a:schemeClr val="dk1"/>
                          </a:solidFill>
                          <a:effectLst/>
                          <a:latin typeface="Century Gothic" panose="020B0502020202020204" pitchFamily="34" charset="0"/>
                          <a:ea typeface="+mn-ea"/>
                          <a:cs typeface="+mn-cs"/>
                        </a:rPr>
                        <a:t> - </a:t>
                      </a:r>
                      <a:r>
                        <a:rPr lang="en-US" sz="700" kern="1200" dirty="0">
                          <a:solidFill>
                            <a:schemeClr val="dk1"/>
                          </a:solidFill>
                          <a:effectLst/>
                          <a:latin typeface="Century Gothic" panose="020B0502020202020204" pitchFamily="34" charset="0"/>
                          <a:ea typeface="+mn-ea"/>
                          <a:cs typeface="+mn-cs"/>
                        </a:rPr>
                        <a:t>Head of Risk Management Department</a:t>
                      </a:r>
                    </a:p>
                  </a:txBody>
                  <a:tcPr marL="20013" marR="20013" marT="0" marB="0" anchor="ctr"/>
                </a:tc>
                <a:tc>
                  <a:txBody>
                    <a:bodyPr/>
                    <a:lstStyle/>
                    <a:p>
                      <a:pPr marL="0" algn="ctr"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S.O.</a:t>
                      </a:r>
                      <a:r>
                        <a:rPr lang="en-US" sz="700" kern="1200" baseline="0" dirty="0">
                          <a:solidFill>
                            <a:schemeClr val="dk1"/>
                          </a:solidFill>
                          <a:effectLst/>
                          <a:latin typeface="Century Gothic" panose="020B0502020202020204" pitchFamily="34" charset="0"/>
                          <a:ea typeface="+mn-ea"/>
                          <a:cs typeface="+mn-cs"/>
                        </a:rPr>
                        <a:t> Nastin</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p>
                  </a:txBody>
                  <a:tcPr marL="20013" marR="20013" marT="0" marB="0" anchor="ctr"/>
                </a:tc>
                <a:extLst>
                  <a:ext uri="{0D108BD9-81ED-4DB2-BD59-A6C34878D82A}">
                    <a16:rowId xmlns:a16="http://schemas.microsoft.com/office/drawing/2014/main" val="10008"/>
                  </a:ext>
                </a:extLst>
              </a:tr>
              <a:tr h="112034">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Chairman of the Management Board</a:t>
                      </a:r>
                      <a:endParaRPr lang="ru-RU" sz="700" dirty="0">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9"/>
                  </a:ext>
                </a:extLst>
              </a:tr>
              <a:tr h="112034">
                <a:tc vMerge="1">
                  <a:txBody>
                    <a:bodyPr/>
                    <a:lstStyle/>
                    <a:p>
                      <a:endParaRPr lang="en-US"/>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0" marR="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Head of CLO Division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700" kern="1200" dirty="0">
                          <a:solidFill>
                            <a:schemeClr val="dk1"/>
                          </a:solidFill>
                          <a:effectLst/>
                          <a:latin typeface="Century Gothic" panose="020B0502020202020204" pitchFamily="34" charset="0"/>
                          <a:ea typeface="+mn-ea"/>
                          <a:cs typeface="+mn-cs"/>
                        </a:rPr>
                        <a:t>R.I. Leshchenko</a:t>
                      </a:r>
                      <a:endPar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0"/>
                  </a:ext>
                </a:extLst>
              </a:tr>
              <a:tr h="107002">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 of Credit Management Department</a:t>
                      </a:r>
                      <a:endParaRPr lang="ru-RU" sz="700" dirty="0">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spcBef>
                          <a:spcPct val="0"/>
                        </a:spcBef>
                        <a:spcAft>
                          <a:spcPts val="0"/>
                        </a:spcAft>
                      </a:pPr>
                      <a:r>
                        <a:rPr lang="en-US" sz="700" kern="1200" dirty="0">
                          <a:solidFill>
                            <a:schemeClr val="tx1"/>
                          </a:solidFill>
                          <a:effectLst/>
                          <a:latin typeface="Century Gothic" panose="020B0502020202020204" pitchFamily="34" charset="0"/>
                        </a:rPr>
                        <a:t>N.V. Yemelianova</a:t>
                      </a: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1"/>
                  </a:ext>
                </a:extLst>
              </a:tr>
              <a:tr h="107002">
                <a:tc gridSpan="5">
                  <a:txBody>
                    <a:bodyPr/>
                    <a:lstStyle/>
                    <a:p>
                      <a:pPr algn="ctr">
                        <a:spcAft>
                          <a:spcPts val="0"/>
                        </a:spcAft>
                      </a:pPr>
                      <a:r>
                        <a:rPr lang="uk-UA" sz="700" dirty="0">
                          <a:solidFill>
                            <a:srgbClr val="FF0000"/>
                          </a:solidFill>
                          <a:effectLst/>
                          <a:latin typeface="Century Gothic" panose="020B0502020202020204" pitchFamily="34" charset="0"/>
                        </a:rPr>
                        <a:t> </a:t>
                      </a:r>
                      <a:endParaRPr lang="ru-RU" sz="700" dirty="0">
                        <a:solidFill>
                          <a:srgbClr val="FF0000"/>
                        </a:solidFill>
                        <a:effectLst/>
                        <a:latin typeface="Century Gothic" panose="020B0502020202020204" pitchFamily="34" charset="0"/>
                        <a:ea typeface="Times New Roman"/>
                      </a:endParaRPr>
                    </a:p>
                  </a:txBody>
                  <a:tcPr marL="0" marR="0" marT="0" marB="0" anchor="ctr"/>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12034">
                <a:tc rowSpan="6">
                  <a:txBody>
                    <a:bodyPr/>
                    <a:lstStyle/>
                    <a:p>
                      <a:pPr algn="ctr">
                        <a:spcAft>
                          <a:spcPts val="0"/>
                        </a:spcAft>
                      </a:pPr>
                      <a:r>
                        <a:rPr lang="en-US" sz="700" dirty="0">
                          <a:solidFill>
                            <a:schemeClr val="bg1"/>
                          </a:solidFill>
                          <a:effectLst/>
                          <a:latin typeface="Century Gothic" panose="020B0502020202020204" pitchFamily="34" charset="0"/>
                        </a:rPr>
                        <a:t>Credit Risk Governance Committee</a:t>
                      </a: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1</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Chairman of the Management Board</a:t>
                      </a:r>
                      <a:endParaRPr lang="ru-RU" sz="700" dirty="0">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highlight>
                          <a:srgbClr val="FFFF00"/>
                        </a:highligh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13"/>
                  </a:ext>
                </a:extLst>
              </a:tr>
              <a:tr h="112034">
                <a:tc vMerge="1">
                  <a:txBody>
                    <a:bodyPr/>
                    <a:lstStyle/>
                    <a:p>
                      <a:endParaRPr lang="uk-UA"/>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First Deputy Chairman of the Management Board</a:t>
                      </a:r>
                      <a:endParaRPr lang="ru-RU" sz="700" dirty="0">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lang="en-US" sz="700" dirty="0">
                          <a:effectLst/>
                          <a:latin typeface="Century Gothic" panose="020B0502020202020204" pitchFamily="34" charset="0"/>
                          <a:ea typeface="Times New Roman"/>
                        </a:rPr>
                        <a:t>-</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rPr>
                        <a:t>Member with the voting right</a:t>
                      </a:r>
                    </a:p>
                  </a:txBody>
                  <a:tcPr marL="20013" marR="20013" marT="0" marB="0" anchor="ctr"/>
                </a:tc>
                <a:extLst>
                  <a:ext uri="{0D108BD9-81ED-4DB2-BD59-A6C34878D82A}">
                    <a16:rowId xmlns:a16="http://schemas.microsoft.com/office/drawing/2014/main" val="830940038"/>
                  </a:ext>
                </a:extLst>
              </a:tr>
              <a:tr h="107002">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ea typeface="Times New Roman"/>
                        </a:rPr>
                        <a:t>Head of CLO Division</a:t>
                      </a:r>
                    </a:p>
                  </a:txBody>
                  <a:tcPr marL="20013" marR="20013" marT="0" marB="0"/>
                </a:tc>
                <a:tc>
                  <a:txBody>
                    <a:bodyPr/>
                    <a:lstStyle/>
                    <a:p>
                      <a:pPr algn="ctr">
                        <a:spcAft>
                          <a:spcPts val="0"/>
                        </a:spcAft>
                      </a:pPr>
                      <a:r>
                        <a:rPr lang="en-GB" sz="700" kern="1200" dirty="0">
                          <a:solidFill>
                            <a:schemeClr val="dk1"/>
                          </a:solidFill>
                          <a:effectLst/>
                          <a:latin typeface="Century Gothic" panose="020B0502020202020204" pitchFamily="34" charset="0"/>
                          <a:ea typeface="+mn-ea"/>
                          <a:cs typeface="+mn-cs"/>
                        </a:rPr>
                        <a:t>R.I. Leshchenko</a:t>
                      </a:r>
                      <a:endParaRPr lang="en-US"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4"/>
                  </a:ext>
                </a:extLst>
              </a:tr>
              <a:tr h="112034">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 of CBO Division</a:t>
                      </a:r>
                      <a:endParaRPr lang="ru-RU" sz="700" dirty="0">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S.Z. Babaiev</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5"/>
                  </a:ext>
                </a:extLst>
              </a:tr>
              <a:tr h="107002">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5</a:t>
                      </a:r>
                      <a:endParaRPr lang="ru-RU" sz="700" dirty="0">
                        <a:effectLst/>
                        <a:latin typeface="Century Gothic" panose="020B0502020202020204" pitchFamily="34" charset="0"/>
                        <a:ea typeface="Times New Roman"/>
                      </a:endParaRPr>
                    </a:p>
                  </a:txBody>
                  <a:tcPr marL="0" marR="0" marT="0" marB="0" anchor="ctr"/>
                </a:tc>
                <a:tc>
                  <a:txBody>
                    <a:bodyPr/>
                    <a:lstStyle/>
                    <a:p>
                      <a:pPr marL="0" algn="l"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CRO</a:t>
                      </a:r>
                      <a:r>
                        <a:rPr lang="en-US" sz="700" kern="1200" baseline="0" dirty="0">
                          <a:solidFill>
                            <a:schemeClr val="dk1"/>
                          </a:solidFill>
                          <a:effectLst/>
                          <a:latin typeface="Century Gothic" panose="020B0502020202020204" pitchFamily="34" charset="0"/>
                          <a:ea typeface="+mn-ea"/>
                          <a:cs typeface="+mn-cs"/>
                        </a:rPr>
                        <a:t> - </a:t>
                      </a:r>
                      <a:r>
                        <a:rPr lang="en-US" sz="700" kern="1200" dirty="0">
                          <a:solidFill>
                            <a:schemeClr val="dk1"/>
                          </a:solidFill>
                          <a:effectLst/>
                          <a:latin typeface="Century Gothic" panose="020B0502020202020204" pitchFamily="34" charset="0"/>
                          <a:ea typeface="+mn-ea"/>
                          <a:cs typeface="+mn-cs"/>
                        </a:rPr>
                        <a:t>Head of Risk Management Department</a:t>
                      </a:r>
                      <a:endParaRPr lang="ru-RU"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algn="ctr"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S.O.</a:t>
                      </a:r>
                      <a:r>
                        <a:rPr lang="en-US" sz="700" kern="1200" baseline="0" dirty="0">
                          <a:solidFill>
                            <a:schemeClr val="dk1"/>
                          </a:solidFill>
                          <a:effectLst/>
                          <a:latin typeface="Century Gothic" panose="020B0502020202020204" pitchFamily="34" charset="0"/>
                          <a:ea typeface="+mn-ea"/>
                          <a:cs typeface="+mn-cs"/>
                        </a:rPr>
                        <a:t> Nastin</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endPar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17"/>
                  </a:ext>
                </a:extLst>
              </a:tr>
              <a:tr h="214004">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6</a:t>
                      </a:r>
                      <a:endParaRPr lang="ru-RU" sz="700" dirty="0">
                        <a:effectLst/>
                        <a:latin typeface="Century Gothic" panose="020B0502020202020204" pitchFamily="34" charset="0"/>
                        <a:ea typeface="Times New Roman"/>
                      </a:endParaRPr>
                    </a:p>
                  </a:txBody>
                  <a:tcPr marL="0" marR="0" marT="0" marB="0" anchor="ctr"/>
                </a:tc>
                <a:tc>
                  <a:txBody>
                    <a:bodyPr/>
                    <a:lstStyle/>
                    <a:p>
                      <a:pPr marL="0" algn="l"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CCO - Head of Compliance and AML Department </a:t>
                      </a:r>
                      <a:endParaRPr lang="ru-RU"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entury Gothic" panose="020B0502020202020204" pitchFamily="34" charset="0"/>
                          <a:ea typeface="+mn-ea"/>
                          <a:cs typeface="+mn-cs"/>
                        </a:rPr>
                        <a:t>O.A.</a:t>
                      </a:r>
                      <a:r>
                        <a:rPr lang="en-US" sz="700" kern="1200" baseline="0" dirty="0">
                          <a:solidFill>
                            <a:schemeClr val="dk1"/>
                          </a:solidFill>
                          <a:effectLst/>
                          <a:latin typeface="Century Gothic" panose="020B0502020202020204" pitchFamily="34" charset="0"/>
                          <a:ea typeface="+mn-ea"/>
                          <a:cs typeface="+mn-cs"/>
                        </a:rPr>
                        <a:t> </a:t>
                      </a:r>
                      <a:r>
                        <a:rPr lang="en-US" sz="700" kern="1200" baseline="0" dirty="0" err="1">
                          <a:solidFill>
                            <a:schemeClr val="dk1"/>
                          </a:solidFill>
                          <a:effectLst/>
                          <a:latin typeface="Century Gothic" panose="020B0502020202020204" pitchFamily="34" charset="0"/>
                          <a:ea typeface="+mn-ea"/>
                          <a:cs typeface="+mn-cs"/>
                        </a:rPr>
                        <a:t>Yefremov</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limited to issues pertaining to Product Governance</a:t>
                      </a:r>
                      <a:r>
                        <a:rPr kumimoji="0" lang="en-US" sz="7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a:t>
                      </a:r>
                    </a:p>
                  </a:txBody>
                  <a:tcPr marL="20013" marR="20013" marT="0" marB="0" anchor="ctr"/>
                </a:tc>
                <a:extLst>
                  <a:ext uri="{0D108BD9-81ED-4DB2-BD59-A6C34878D82A}">
                    <a16:rowId xmlns:a16="http://schemas.microsoft.com/office/drawing/2014/main" val="10018"/>
                  </a:ext>
                </a:extLst>
              </a:tr>
              <a:tr h="107002">
                <a:tc gridSpan="5">
                  <a:txBody>
                    <a:bodyPr/>
                    <a:lstStyle/>
                    <a:p>
                      <a:pPr algn="ctr">
                        <a:spcAft>
                          <a:spcPts val="0"/>
                        </a:spcAft>
                      </a:pPr>
                      <a:r>
                        <a:rPr lang="uk-UA" sz="700" dirty="0">
                          <a:solidFill>
                            <a:srgbClr val="FF0000"/>
                          </a:solidFill>
                          <a:effectLst/>
                          <a:latin typeface="Century Gothic" panose="020B0502020202020204" pitchFamily="34" charset="0"/>
                        </a:rPr>
                        <a:t> </a:t>
                      </a:r>
                      <a:endParaRPr lang="ru-RU" sz="700" dirty="0">
                        <a:solidFill>
                          <a:srgbClr val="FF0000"/>
                        </a:solidFill>
                        <a:effectLst/>
                        <a:latin typeface="Century Gothic" panose="020B0502020202020204" pitchFamily="34" charset="0"/>
                        <a:ea typeface="Times New Roman"/>
                      </a:endParaRPr>
                    </a:p>
                  </a:txBody>
                  <a:tcPr marL="0" marR="0" marT="0" marB="0" anchor="ctr"/>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9"/>
                  </a:ext>
                </a:extLst>
              </a:tr>
              <a:tr h="112034">
                <a:tc rowSpan="7">
                  <a:txBody>
                    <a:bodyPr/>
                    <a:lstStyle/>
                    <a:p>
                      <a:pPr algn="ctr">
                        <a:spcAft>
                          <a:spcPts val="0"/>
                        </a:spcAft>
                      </a:pPr>
                      <a:r>
                        <a:rPr lang="en-US" sz="700" dirty="0">
                          <a:solidFill>
                            <a:schemeClr val="bg1"/>
                          </a:solidFill>
                          <a:effectLst/>
                          <a:latin typeface="Century Gothic" panose="020B0502020202020204" pitchFamily="34" charset="0"/>
                        </a:rPr>
                        <a:t>Assets &amp; Liabilities Management Committee</a:t>
                      </a: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1</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Chairman of the Management Board</a:t>
                      </a:r>
                      <a:endParaRPr lang="ru-RU" sz="700" dirty="0">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20"/>
                  </a:ext>
                </a:extLst>
              </a:tr>
              <a:tr h="112034">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First Deputy Chairman of the Management Board</a:t>
                      </a:r>
                      <a:endParaRPr lang="ru-RU" sz="700" dirty="0">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dirty="0">
                          <a:effectLst/>
                          <a:latin typeface="Century Gothic" panose="020B0502020202020204" pitchFamily="34" charset="0"/>
                          <a:ea typeface="Times New Roman"/>
                        </a:rPr>
                        <a:t>-</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1"/>
                  </a:ext>
                </a:extLst>
              </a:tr>
              <a:tr h="112034">
                <a:tc vMerge="1">
                  <a:txBody>
                    <a:bodyPr/>
                    <a:lstStyle/>
                    <a:p>
                      <a:endParaRPr lang="uk-UA"/>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0" marR="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CLO Division</a:t>
                      </a:r>
                      <a:endParaRPr lang="ru-RU" sz="700" dirty="0">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700" kern="1200" dirty="0">
                          <a:solidFill>
                            <a:schemeClr val="dk1"/>
                          </a:solidFill>
                          <a:effectLst/>
                          <a:latin typeface="Century Gothic" panose="020B0502020202020204" pitchFamily="34" charset="0"/>
                          <a:ea typeface="+mn-ea"/>
                          <a:cs typeface="+mn-cs"/>
                        </a:rPr>
                        <a:t>R.I. Leshchenko</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695746647"/>
                  </a:ext>
                </a:extLst>
              </a:tr>
              <a:tr h="112034">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 of CBO Division</a:t>
                      </a:r>
                      <a:endParaRPr lang="ru-RU" sz="700" dirty="0">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S.Z. Babaiev</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2"/>
                  </a:ext>
                </a:extLst>
              </a:tr>
              <a:tr h="107002">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CFO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spcAft>
                          <a:spcPts val="0"/>
                        </a:spcAft>
                      </a:pPr>
                      <a:r>
                        <a:rPr lang="en-US" sz="700" dirty="0">
                          <a:solidFill>
                            <a:schemeClr val="tx1"/>
                          </a:solidFill>
                          <a:effectLst/>
                          <a:latin typeface="Century Gothic" panose="020B0502020202020204" pitchFamily="34" charset="0"/>
                        </a:rPr>
                        <a:t>S.M. Kramarova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3"/>
                  </a:ext>
                </a:extLst>
              </a:tr>
              <a:tr h="11355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6</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a:t>
                      </a:r>
                      <a:r>
                        <a:rPr lang="en-US" sz="700" dirty="0">
                          <a:effectLst/>
                          <a:latin typeface="Century Gothic" panose="020B0502020202020204" pitchFamily="34" charset="0"/>
                        </a:rPr>
                        <a:t>Treasury</a:t>
                      </a:r>
                      <a:r>
                        <a:rPr lang="en-US" sz="700" baseline="0" dirty="0">
                          <a:effectLst/>
                          <a:latin typeface="Century Gothic" panose="020B0502020202020204" pitchFamily="34" charset="0"/>
                        </a:rPr>
                        <a:t> and Markets Department</a:t>
                      </a:r>
                      <a:endParaRPr lang="ru-RU" sz="700" dirty="0">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spcBef>
                          <a:spcPct val="0"/>
                        </a:spcBef>
                        <a:spcAft>
                          <a:spcPts val="0"/>
                        </a:spcAft>
                      </a:pPr>
                      <a:r>
                        <a:rPr lang="en-US" sz="700" kern="1200" dirty="0">
                          <a:effectLst/>
                          <a:latin typeface="Century Gothic" panose="020B0502020202020204" pitchFamily="34" charset="0"/>
                        </a:rPr>
                        <a:t>A.V. Krasovskyi</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4"/>
                  </a:ext>
                </a:extLst>
              </a:tr>
              <a:tr h="214004">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7</a:t>
                      </a:r>
                      <a:endParaRPr lang="ru-RU" sz="700" dirty="0">
                        <a:effectLst/>
                        <a:latin typeface="Century Gothic" panose="020B0502020202020204" pitchFamily="34" charset="0"/>
                        <a:ea typeface="Times New Roman"/>
                      </a:endParaRPr>
                    </a:p>
                  </a:txBody>
                  <a:tcPr marL="0" marR="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entury Gothic" panose="020B0502020202020204" pitchFamily="34" charset="0"/>
                          <a:ea typeface="+mn-ea"/>
                          <a:cs typeface="+mn-cs"/>
                        </a:rPr>
                        <a:t>CCO</a:t>
                      </a:r>
                      <a:r>
                        <a:rPr lang="en-US" sz="700" kern="1200" baseline="0" dirty="0">
                          <a:solidFill>
                            <a:schemeClr val="dk1"/>
                          </a:solidFill>
                          <a:effectLst/>
                          <a:latin typeface="Century Gothic" panose="020B0502020202020204" pitchFamily="34" charset="0"/>
                          <a:ea typeface="+mn-ea"/>
                          <a:cs typeface="+mn-cs"/>
                        </a:rPr>
                        <a:t> - </a:t>
                      </a:r>
                      <a:r>
                        <a:rPr lang="en-US" sz="700" kern="1200" dirty="0">
                          <a:solidFill>
                            <a:schemeClr val="dk1"/>
                          </a:solidFill>
                          <a:effectLst/>
                          <a:latin typeface="Century Gothic" panose="020B0502020202020204" pitchFamily="34" charset="0"/>
                          <a:ea typeface="+mn-ea"/>
                          <a:cs typeface="+mn-cs"/>
                        </a:rPr>
                        <a:t>Head of Compliance and AML Department</a:t>
                      </a:r>
                      <a:endParaRPr lang="ru-RU"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entury Gothic" panose="020B0502020202020204" pitchFamily="34" charset="0"/>
                          <a:ea typeface="+mn-ea"/>
                          <a:cs typeface="+mn-cs"/>
                        </a:rPr>
                        <a:t>O.A.</a:t>
                      </a:r>
                      <a:r>
                        <a:rPr lang="en-US" sz="700" kern="1200" baseline="0" dirty="0">
                          <a:solidFill>
                            <a:schemeClr val="dk1"/>
                          </a:solidFill>
                          <a:effectLst/>
                          <a:latin typeface="Century Gothic" panose="020B0502020202020204" pitchFamily="34" charset="0"/>
                          <a:ea typeface="+mn-ea"/>
                          <a:cs typeface="+mn-cs"/>
                        </a:rPr>
                        <a:t> </a:t>
                      </a:r>
                      <a:r>
                        <a:rPr lang="en-US" sz="700" kern="1200" baseline="0" dirty="0" err="1">
                          <a:solidFill>
                            <a:schemeClr val="dk1"/>
                          </a:solidFill>
                          <a:effectLst/>
                          <a:latin typeface="Century Gothic" panose="020B0502020202020204" pitchFamily="34" charset="0"/>
                          <a:ea typeface="+mn-ea"/>
                          <a:cs typeface="+mn-cs"/>
                        </a:rPr>
                        <a:t>Yefremov</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(limited to issues pertaining to Product Governance</a:t>
                      </a:r>
                      <a:r>
                        <a:rPr kumimoji="0" lang="en-US" sz="7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a:t>
                      </a:r>
                    </a:p>
                  </a:txBody>
                  <a:tcPr marL="20013" marR="20013" marT="0" marB="0" anchor="ctr"/>
                </a:tc>
                <a:extLst>
                  <a:ext uri="{0D108BD9-81ED-4DB2-BD59-A6C34878D82A}">
                    <a16:rowId xmlns:a16="http://schemas.microsoft.com/office/drawing/2014/main" val="10026"/>
                  </a:ext>
                </a:extLst>
              </a:tr>
              <a:tr h="107002">
                <a:tc gridSpan="5">
                  <a:txBody>
                    <a:bodyPr/>
                    <a:lstStyle/>
                    <a:p>
                      <a:pPr algn="ctr">
                        <a:spcAft>
                          <a:spcPts val="0"/>
                        </a:spcAft>
                      </a:pPr>
                      <a:r>
                        <a:rPr lang="uk-UA" sz="700" dirty="0">
                          <a:solidFill>
                            <a:srgbClr val="FF0000"/>
                          </a:solidFill>
                          <a:effectLst/>
                          <a:latin typeface="Century Gothic" panose="020B0502020202020204" pitchFamily="34" charset="0"/>
                        </a:rPr>
                        <a:t> </a:t>
                      </a:r>
                      <a:endParaRPr lang="ru-RU" sz="700" dirty="0">
                        <a:solidFill>
                          <a:srgbClr val="FF0000"/>
                        </a:solidFill>
                        <a:effectLst/>
                        <a:latin typeface="Century Gothic" panose="020B0502020202020204" pitchFamily="34" charset="0"/>
                        <a:ea typeface="Times New Roman"/>
                      </a:endParaRPr>
                    </a:p>
                  </a:txBody>
                  <a:tcPr marL="0" marR="0" marT="0" marB="0" anchor="ctr"/>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7"/>
                  </a:ext>
                </a:extLst>
              </a:tr>
              <a:tr h="107002">
                <a:tc rowSpan="6">
                  <a:txBody>
                    <a:bodyPr/>
                    <a:lstStyle/>
                    <a:p>
                      <a:pPr algn="ctr">
                        <a:spcAft>
                          <a:spcPts val="0"/>
                        </a:spcAft>
                      </a:pPr>
                      <a:r>
                        <a:rPr lang="en-US" sz="700" dirty="0">
                          <a:solidFill>
                            <a:schemeClr val="bg1"/>
                          </a:solidFill>
                          <a:effectLst/>
                          <a:latin typeface="Century Gothic" panose="020B0502020202020204" pitchFamily="34" charset="0"/>
                        </a:rPr>
                        <a:t>Operational Risk Committee</a:t>
                      </a: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1</a:t>
                      </a:r>
                      <a:endParaRPr lang="ru-RU" sz="700" dirty="0">
                        <a:effectLst/>
                        <a:latin typeface="Century Gothic" panose="020B0502020202020204" pitchFamily="34" charset="0"/>
                        <a:ea typeface="Times New Roman"/>
                      </a:endParaRPr>
                    </a:p>
                  </a:txBody>
                  <a:tcPr marL="0" marR="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entury Gothic" panose="020B0502020202020204" pitchFamily="34" charset="0"/>
                          <a:ea typeface="+mn-ea"/>
                          <a:cs typeface="+mn-cs"/>
                        </a:rPr>
                        <a:t>CRO</a:t>
                      </a:r>
                      <a:r>
                        <a:rPr lang="en-US" sz="700" kern="1200" baseline="0" dirty="0">
                          <a:solidFill>
                            <a:schemeClr val="dk1"/>
                          </a:solidFill>
                          <a:effectLst/>
                          <a:latin typeface="Century Gothic" panose="020B0502020202020204" pitchFamily="34" charset="0"/>
                          <a:ea typeface="+mn-ea"/>
                          <a:cs typeface="+mn-cs"/>
                        </a:rPr>
                        <a:t> - </a:t>
                      </a:r>
                      <a:r>
                        <a:rPr lang="en-US" sz="700" dirty="0">
                          <a:effectLst/>
                          <a:latin typeface="Century Gothic" panose="020B0502020202020204" pitchFamily="34" charset="0"/>
                        </a:rPr>
                        <a:t>Head of Risk Management Department</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entury Gothic" panose="020B0502020202020204" pitchFamily="34" charset="0"/>
                          <a:ea typeface="+mn-ea"/>
                          <a:cs typeface="+mn-cs"/>
                        </a:rPr>
                        <a:t>S.O.</a:t>
                      </a:r>
                      <a:r>
                        <a:rPr lang="en-US" sz="700" kern="1200" baseline="0" dirty="0">
                          <a:solidFill>
                            <a:schemeClr val="dk1"/>
                          </a:solidFill>
                          <a:effectLst/>
                          <a:latin typeface="Century Gothic" panose="020B0502020202020204" pitchFamily="34" charset="0"/>
                          <a:ea typeface="+mn-ea"/>
                          <a:cs typeface="+mn-cs"/>
                        </a:rPr>
                        <a:t> Nastin</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28"/>
                  </a:ext>
                </a:extLst>
              </a:tr>
              <a:tr h="176590">
                <a:tc vMerge="1">
                  <a:txBody>
                    <a:bodyPr/>
                    <a:lstStyle/>
                    <a:p>
                      <a:endParaRPr lang="ru-RU" dirty="0"/>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CCO - Head</a:t>
                      </a:r>
                      <a:r>
                        <a:rPr lang="en-US" sz="700" baseline="0" dirty="0">
                          <a:solidFill>
                            <a:schemeClr val="tx1"/>
                          </a:solidFill>
                          <a:effectLst/>
                          <a:latin typeface="Century Gothic" panose="020B0502020202020204" pitchFamily="34" charset="0"/>
                        </a:rPr>
                        <a:t> of Compliance and AML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solidFill>
                            <a:schemeClr val="dk1"/>
                          </a:solidFill>
                          <a:effectLst/>
                          <a:latin typeface="Century Gothic" panose="020B0502020202020204" pitchFamily="34" charset="0"/>
                          <a:ea typeface="+mn-ea"/>
                          <a:cs typeface="+mn-cs"/>
                        </a:rPr>
                        <a:t>O.A.</a:t>
                      </a:r>
                      <a:r>
                        <a:rPr lang="en-US" sz="700" kern="1200" baseline="0" dirty="0">
                          <a:solidFill>
                            <a:schemeClr val="dk1"/>
                          </a:solidFill>
                          <a:effectLst/>
                          <a:latin typeface="Century Gothic" panose="020B0502020202020204" pitchFamily="34" charset="0"/>
                          <a:ea typeface="+mn-ea"/>
                          <a:cs typeface="+mn-cs"/>
                        </a:rPr>
                        <a:t> </a:t>
                      </a:r>
                      <a:r>
                        <a:rPr lang="en-US" sz="700" kern="1200" baseline="0" dirty="0" err="1">
                          <a:solidFill>
                            <a:schemeClr val="dk1"/>
                          </a:solidFill>
                          <a:effectLst/>
                          <a:latin typeface="Century Gothic" panose="020B0502020202020204" pitchFamily="34" charset="0"/>
                          <a:ea typeface="+mn-ea"/>
                          <a:cs typeface="+mn-cs"/>
                        </a:rPr>
                        <a:t>Yefremov</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endPar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29"/>
                  </a:ext>
                </a:extLst>
              </a:tr>
              <a:tr h="112034">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Head of COO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dirty="0">
                          <a:solidFill>
                            <a:schemeClr val="tx1"/>
                          </a:solidFill>
                          <a:effectLst/>
                          <a:latin typeface="Century Gothic" panose="020B0502020202020204" pitchFamily="34" charset="0"/>
                          <a:ea typeface="Times New Roman"/>
                        </a:rPr>
                        <a:t>L.V. </a:t>
                      </a:r>
                      <a:r>
                        <a:rPr lang="en-US" sz="700" dirty="0" err="1">
                          <a:solidFill>
                            <a:schemeClr val="tx1"/>
                          </a:solidFill>
                          <a:effectLst/>
                          <a:latin typeface="Century Gothic" panose="020B0502020202020204" pitchFamily="34" charset="0"/>
                          <a:ea typeface="Times New Roman"/>
                        </a:rPr>
                        <a:t>Ostakhova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30"/>
                  </a:ext>
                </a:extLst>
              </a:tr>
              <a:tr h="107002">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CFO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spcAft>
                          <a:spcPts val="0"/>
                        </a:spcAft>
                      </a:pPr>
                      <a:r>
                        <a:rPr lang="en-US" sz="700" dirty="0">
                          <a:solidFill>
                            <a:schemeClr val="tx1"/>
                          </a:solidFill>
                          <a:effectLst/>
                          <a:latin typeface="Century Gothic" panose="020B0502020202020204" pitchFamily="34" charset="0"/>
                          <a:ea typeface="Times New Roman"/>
                        </a:rPr>
                        <a:t>S.M. </a:t>
                      </a:r>
                      <a:r>
                        <a:rPr lang="en-US" sz="700" dirty="0">
                          <a:solidFill>
                            <a:schemeClr val="tx1"/>
                          </a:solidFill>
                          <a:effectLst/>
                          <a:latin typeface="Century Gothic" panose="020B0502020202020204" pitchFamily="34" charset="0"/>
                        </a:rPr>
                        <a:t>Kramarova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31"/>
                  </a:ext>
                </a:extLst>
              </a:tr>
              <a:tr h="107002">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Chairman of the Management Board</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endPar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32"/>
                  </a:ext>
                </a:extLst>
              </a:tr>
              <a:tr h="107002">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6</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ea typeface="Times New Roman"/>
                        </a:rPr>
                        <a:t>First Deputy Chairman of the Management Board</a:t>
                      </a: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ea typeface="Times New Roman"/>
                        </a:rPr>
                        <a:t>-</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endPar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2035531472"/>
                  </a:ext>
                </a:extLst>
              </a:tr>
              <a:tr h="107347">
                <a:tc gridSpan="5">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hMerge="1">
                  <a:txBody>
                    <a:bodyPr/>
                    <a:lstStyle/>
                    <a:p>
                      <a:pPr algn="ctr">
                        <a:spcAft>
                          <a:spcPts val="0"/>
                        </a:spcAft>
                      </a:pPr>
                      <a:endParaRPr lang="ru-RU" sz="700" dirty="0">
                        <a:effectLst/>
                        <a:latin typeface="Century Gothic" panose="020B0502020202020204" pitchFamily="34" charset="0"/>
                        <a:ea typeface="Times New Roman"/>
                      </a:endParaRPr>
                    </a:p>
                  </a:txBody>
                  <a:tcPr marL="0" marR="0" marT="0" marB="0" anchor="ctr"/>
                </a:tc>
                <a:tc hMerge="1">
                  <a:txBody>
                    <a:bodyPr/>
                    <a:lstStyle/>
                    <a:p>
                      <a:pPr>
                        <a:spcAft>
                          <a:spcPts val="0"/>
                        </a:spcAft>
                      </a:pPr>
                      <a:endParaRPr lang="ru-RU" sz="700" dirty="0">
                        <a:effectLst/>
                        <a:latin typeface="Century Gothic" panose="020B0502020202020204" pitchFamily="34" charset="0"/>
                        <a:ea typeface="Times New Roman"/>
                      </a:endParaRPr>
                    </a:p>
                  </a:txBody>
                  <a:tcPr marL="20013" marR="20013" marT="0" marB="0"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2571327444"/>
                  </a:ext>
                </a:extLst>
              </a:tr>
              <a:tr h="107002">
                <a:tc rowSpan="6">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Tender Committee</a:t>
                      </a:r>
                      <a:endParaRPr lang="ru-RU" sz="700" dirty="0">
                        <a:effectLst/>
                        <a:latin typeface="Century Gothic" panose="020B0502020202020204" pitchFamily="34" charset="0"/>
                        <a:ea typeface="Times New Roman"/>
                      </a:endParaRPr>
                    </a:p>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1</a:t>
                      </a:r>
                      <a:endParaRPr lang="ru-RU" sz="700" dirty="0">
                        <a:effectLst/>
                        <a:latin typeface="Century Gothic" panose="020B0502020202020204" pitchFamily="34" charset="0"/>
                        <a:ea typeface="Times New Roman"/>
                      </a:endParaRPr>
                    </a:p>
                  </a:txBody>
                  <a:tcPr marL="0" marR="0" marT="0" marB="0" anchor="ctr"/>
                </a:tc>
                <a:tc>
                  <a:txBody>
                    <a:bodyPr/>
                    <a:lstStyle/>
                    <a:p>
                      <a:pPr marL="0" algn="l" defTabSz="457200" rtl="0" eaLnBrk="1" latinLnBrk="0" hangingPunct="1">
                        <a:spcAft>
                          <a:spcPts val="0"/>
                        </a:spcAft>
                      </a:pPr>
                      <a:r>
                        <a:rPr lang="en-US" sz="700" kern="1200" dirty="0">
                          <a:solidFill>
                            <a:schemeClr val="tx1"/>
                          </a:solidFill>
                          <a:effectLst/>
                          <a:latin typeface="Century Gothic" panose="020B0502020202020204" pitchFamily="34" charset="0"/>
                          <a:ea typeface="+mn-ea"/>
                          <a:cs typeface="+mn-cs"/>
                        </a:rPr>
                        <a:t>Head of CFO Division</a:t>
                      </a:r>
                      <a:endParaRPr lang="ru-RU" sz="700"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marL="0" algn="ctr" defTabSz="457200" rtl="0" eaLnBrk="1" latinLnBrk="0" hangingPunct="1">
                        <a:spcAft>
                          <a:spcPts val="0"/>
                        </a:spcAft>
                      </a:pPr>
                      <a:r>
                        <a:rPr lang="en-US" sz="700" kern="1200" dirty="0">
                          <a:solidFill>
                            <a:schemeClr val="tx1"/>
                          </a:solidFill>
                          <a:effectLst/>
                          <a:latin typeface="Century Gothic" panose="020B0502020202020204" pitchFamily="34" charset="0"/>
                          <a:ea typeface="+mn-ea"/>
                          <a:cs typeface="+mn-cs"/>
                        </a:rPr>
                        <a:t>S. M. </a:t>
                      </a:r>
                      <a:r>
                        <a:rPr lang="en-US" sz="700" dirty="0">
                          <a:solidFill>
                            <a:schemeClr val="tx1"/>
                          </a:solidFill>
                          <a:effectLst/>
                          <a:latin typeface="Century Gothic" panose="020B0502020202020204" pitchFamily="34" charset="0"/>
                        </a:rPr>
                        <a:t>Kramarova</a:t>
                      </a:r>
                      <a:endParaRPr lang="ru-RU" sz="700"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Chairperson</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2051889651"/>
                  </a:ext>
                </a:extLst>
              </a:tr>
              <a:tr h="107248">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a:effectLst/>
                          <a:latin typeface="Century Gothic" panose="020B0502020202020204" pitchFamily="34" charset="0"/>
                        </a:rPr>
                        <a:t>2</a:t>
                      </a:r>
                      <a:endParaRPr lang="ru-RU" sz="700">
                        <a:effectLst/>
                        <a:latin typeface="Century Gothic" panose="020B0502020202020204" pitchFamily="34" charset="0"/>
                        <a:ea typeface="Times New Roman"/>
                      </a:endParaRPr>
                    </a:p>
                  </a:txBody>
                  <a:tcPr marL="0" marR="0" marT="0" marB="0" anchor="ctr"/>
                </a:tc>
                <a:tc>
                  <a:txBody>
                    <a:bodyPr/>
                    <a:lstStyle/>
                    <a:p>
                      <a:pPr marL="0" algn="l" defTabSz="457200" rtl="0" eaLnBrk="1" latinLnBrk="0" hangingPunct="1">
                        <a:spcAft>
                          <a:spcPts val="0"/>
                        </a:spcAft>
                      </a:pPr>
                      <a:r>
                        <a:rPr lang="en-US" sz="700" kern="1200" dirty="0">
                          <a:solidFill>
                            <a:schemeClr val="tx1"/>
                          </a:solidFill>
                          <a:effectLst/>
                          <a:latin typeface="Century Gothic" panose="020B0502020202020204" pitchFamily="34" charset="0"/>
                          <a:ea typeface="+mn-ea"/>
                          <a:cs typeface="+mn-cs"/>
                        </a:rPr>
                        <a:t>Head of Planning and Control Department</a:t>
                      </a:r>
                      <a:endParaRPr lang="ru-RU" sz="700"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700" kern="1200" dirty="0">
                          <a:solidFill>
                            <a:schemeClr val="tx1"/>
                          </a:solidFill>
                          <a:effectLst/>
                          <a:latin typeface="Century Gothic" panose="020B0502020202020204" pitchFamily="34" charset="0"/>
                          <a:ea typeface="+mn-ea"/>
                          <a:cs typeface="+mn-cs"/>
                        </a:rPr>
                        <a:t>I.V. </a:t>
                      </a:r>
                      <a:r>
                        <a:rPr lang="en-GB" sz="700" kern="1200" dirty="0" err="1">
                          <a:solidFill>
                            <a:schemeClr val="tx1"/>
                          </a:solidFill>
                          <a:effectLst/>
                          <a:latin typeface="Century Gothic" panose="020B0502020202020204" pitchFamily="34" charset="0"/>
                          <a:ea typeface="+mn-ea"/>
                          <a:cs typeface="+mn-cs"/>
                        </a:rPr>
                        <a:t>Barkar</a:t>
                      </a:r>
                      <a:endParaRPr lang="en-GB" sz="700"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4265670910"/>
                  </a:ext>
                </a:extLst>
              </a:tr>
              <a:tr h="112034">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3</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Head of COO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dirty="0">
                          <a:solidFill>
                            <a:schemeClr val="tx1"/>
                          </a:solidFill>
                          <a:effectLst/>
                          <a:latin typeface="Century Gothic" panose="020B0502020202020204" pitchFamily="34" charset="0"/>
                          <a:ea typeface="Times New Roman"/>
                        </a:rPr>
                        <a:t>L.V. </a:t>
                      </a:r>
                      <a:r>
                        <a:rPr lang="en-US" sz="700" dirty="0" err="1">
                          <a:solidFill>
                            <a:schemeClr val="tx1"/>
                          </a:solidFill>
                          <a:effectLst/>
                          <a:latin typeface="Century Gothic" panose="020B0502020202020204" pitchFamily="34" charset="0"/>
                          <a:ea typeface="Times New Roman"/>
                        </a:rPr>
                        <a:t>Ostakhova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3025255319"/>
                  </a:ext>
                </a:extLst>
              </a:tr>
              <a:tr h="107002">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Chairman of the Management</a:t>
                      </a:r>
                      <a:r>
                        <a:rPr lang="en-US" sz="700" baseline="0" dirty="0">
                          <a:effectLst/>
                          <a:latin typeface="Century Gothic" panose="020B0502020202020204" pitchFamily="34" charset="0"/>
                        </a:rPr>
                        <a:t> Board</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r>
                        <a:rPr lang="uk-UA" sz="700" dirty="0">
                          <a:effectLst/>
                          <a:latin typeface="Century Gothic" panose="020B0502020202020204" pitchFamily="34" charset="0"/>
                        </a:rPr>
                        <a:t> </a:t>
                      </a:r>
                    </a:p>
                  </a:txBody>
                  <a:tcPr marL="20013" marR="20013" marT="0" marB="0" anchor="ctr"/>
                </a:tc>
                <a:extLst>
                  <a:ext uri="{0D108BD9-81ED-4DB2-BD59-A6C34878D82A}">
                    <a16:rowId xmlns:a16="http://schemas.microsoft.com/office/drawing/2014/main" val="339707199"/>
                  </a:ext>
                </a:extLst>
              </a:tr>
              <a:tr h="107002">
                <a:tc vMerge="1">
                  <a:txBody>
                    <a:bodyPr/>
                    <a:lstStyle/>
                    <a:p>
                      <a:endParaRPr lang="uk-UA"/>
                    </a:p>
                  </a:txBody>
                  <a:tcPr/>
                </a:tc>
                <a:tc>
                  <a:txBody>
                    <a:bodyPr/>
                    <a:lstStyle/>
                    <a:p>
                      <a:pPr algn="ctr">
                        <a:spcAft>
                          <a:spcPts val="0"/>
                        </a:spcAft>
                      </a:pPr>
                      <a:r>
                        <a:rPr lang="en-US" sz="700" dirty="0">
                          <a:effectLst/>
                          <a:latin typeface="Century Gothic" panose="020B0502020202020204" pitchFamily="34" charset="0"/>
                          <a:ea typeface="Times New Roman"/>
                        </a:rPr>
                        <a:t>5</a:t>
                      </a:r>
                      <a:endParaRPr lang="ru-RU" sz="700" dirty="0">
                        <a:effectLst/>
                        <a:latin typeface="Century Gothic" panose="020B0502020202020204" pitchFamily="34" charset="0"/>
                        <a:ea typeface="Times New Roman"/>
                      </a:endParaRPr>
                    </a:p>
                  </a:txBody>
                  <a:tcPr marL="0" marR="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ea typeface="Times New Roman"/>
                        </a:rPr>
                        <a:t>First Deputy Chairman of the Management Board</a:t>
                      </a: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ea typeface="Times New Roman"/>
                        </a:rPr>
                        <a:t>-</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r>
                        <a:rPr lang="uk-UA" sz="700" dirty="0">
                          <a:effectLst/>
                          <a:latin typeface="Century Gothic" panose="020B0502020202020204" pitchFamily="34" charset="0"/>
                        </a:rPr>
                        <a:t> </a:t>
                      </a:r>
                    </a:p>
                  </a:txBody>
                  <a:tcPr marL="20013" marR="20013" marT="0" marB="0" anchor="ctr"/>
                </a:tc>
                <a:extLst>
                  <a:ext uri="{0D108BD9-81ED-4DB2-BD59-A6C34878D82A}">
                    <a16:rowId xmlns:a16="http://schemas.microsoft.com/office/drawing/2014/main" val="1867771162"/>
                  </a:ext>
                </a:extLst>
              </a:tr>
              <a:tr h="107002">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6</a:t>
                      </a:r>
                      <a:endParaRPr lang="ru-RU" sz="700" dirty="0">
                        <a:effectLst/>
                        <a:latin typeface="Century Gothic" panose="020B0502020202020204" pitchFamily="34" charset="0"/>
                        <a:ea typeface="Times New Roman"/>
                      </a:endParaRPr>
                    </a:p>
                  </a:txBody>
                  <a:tcPr marL="0" marR="0" marT="0" marB="0" anchor="ctr"/>
                </a:tc>
                <a:tc>
                  <a:txBody>
                    <a:bodyPr/>
                    <a:lstStyle/>
                    <a:p>
                      <a:pPr marL="0" algn="l" defTabSz="457200" rtl="0" eaLnBrk="1" latinLnBrk="0" hangingPunct="1">
                        <a:spcAft>
                          <a:spcPts val="0"/>
                        </a:spcAft>
                      </a:pPr>
                      <a:r>
                        <a:rPr kumimoji="0" lang="en-US" sz="700" b="0" i="0" u="none" strike="noStrike" kern="1200" cap="none" spc="0" normalizeH="0" baseline="0" dirty="0">
                          <a:ln>
                            <a:noFill/>
                          </a:ln>
                          <a:solidFill>
                            <a:prstClr val="black"/>
                          </a:solidFill>
                          <a:effectLst/>
                          <a:uLnTx/>
                          <a:uFillTx/>
                          <a:latin typeface="Century Gothic" panose="020B0502020202020204" pitchFamily="34" charset="0"/>
                          <a:ea typeface="+mn-ea"/>
                          <a:cs typeface="+mn-cs"/>
                        </a:rPr>
                        <a:t>Chief Accountant – Head of Accounting Department</a:t>
                      </a:r>
                      <a:endParaRPr kumimoji="0" lang="ru-RU" sz="700" b="0" i="0" u="none" strike="noStrike" kern="1200" cap="none" spc="0" normalizeH="0" baseline="0" dirty="0">
                        <a:ln>
                          <a:noFill/>
                        </a:ln>
                        <a:solidFill>
                          <a:prstClr val="black"/>
                        </a:solidFill>
                        <a:effectLst/>
                        <a:uLnTx/>
                        <a:uFillTx/>
                        <a:latin typeface="Century Gothic" panose="020B0502020202020204" pitchFamily="34" charset="0"/>
                        <a:ea typeface="+mn-ea"/>
                        <a:cs typeface="+mn-cs"/>
                      </a:endParaRPr>
                    </a:p>
                  </a:txBody>
                  <a:tcPr marL="20013" marR="20013" marT="0" marB="0"/>
                </a:tc>
                <a:tc>
                  <a:txBody>
                    <a:bodyPr/>
                    <a:lstStyle/>
                    <a:p>
                      <a:pPr algn="ctr">
                        <a:spcAft>
                          <a:spcPts val="0"/>
                        </a:spcAft>
                      </a:pPr>
                      <a:r>
                        <a:rPr lang="en-US" sz="700" kern="1200" baseline="0" dirty="0">
                          <a:solidFill>
                            <a:schemeClr val="dk1"/>
                          </a:solidFill>
                          <a:effectLst/>
                          <a:latin typeface="Century Gothic" panose="020B0502020202020204" pitchFamily="34" charset="0"/>
                          <a:cs typeface="+mn-cs"/>
                        </a:rPr>
                        <a:t>H.S.</a:t>
                      </a:r>
                      <a:r>
                        <a:rPr lang="uk-UA" sz="700" kern="1200" baseline="0" dirty="0">
                          <a:solidFill>
                            <a:schemeClr val="dk1"/>
                          </a:solidFill>
                          <a:effectLst/>
                          <a:latin typeface="Century Gothic" panose="020B0502020202020204" pitchFamily="34" charset="0"/>
                          <a:cs typeface="+mn-cs"/>
                        </a:rPr>
                        <a:t> </a:t>
                      </a:r>
                      <a:r>
                        <a:rPr lang="en-US" sz="700" kern="1200" baseline="0" dirty="0">
                          <a:solidFill>
                            <a:schemeClr val="dk1"/>
                          </a:solidFill>
                          <a:effectLst/>
                          <a:latin typeface="Century Gothic" panose="020B0502020202020204" pitchFamily="34" charset="0"/>
                          <a:cs typeface="+mn-cs"/>
                        </a:rPr>
                        <a:t>Baranovska </a:t>
                      </a:r>
                      <a:endParaRPr lang="en-US" sz="700" kern="1200" baseline="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3985211520"/>
                  </a:ext>
                </a:extLst>
              </a:tr>
            </a:tbl>
          </a:graphicData>
        </a:graphic>
      </p:graphicFrame>
      <p:sp>
        <p:nvSpPr>
          <p:cNvPr id="3" name="Titolo 1">
            <a:extLst>
              <a:ext uri="{FF2B5EF4-FFF2-40B4-BE49-F238E27FC236}">
                <a16:creationId xmlns:a16="http://schemas.microsoft.com/office/drawing/2014/main" id="{25545186-75B3-46B5-9479-B21FA6B12C03}"/>
              </a:ext>
            </a:extLst>
          </p:cNvPr>
          <p:cNvSpPr txBox="1">
            <a:spLocks/>
          </p:cNvSpPr>
          <p:nvPr/>
        </p:nvSpPr>
        <p:spPr bwMode="auto">
          <a:xfrm>
            <a:off x="107504" y="44624"/>
            <a:ext cx="903006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it-IT"/>
            </a:defPPr>
            <a:lvl1pPr defTabSz="457200" fontAlgn="base">
              <a:spcBef>
                <a:spcPct val="0"/>
              </a:spcBef>
              <a:spcAft>
                <a:spcPct val="0"/>
              </a:spcAft>
              <a:defRPr sz="2900" b="1">
                <a:solidFill>
                  <a:srgbClr val="EC6400"/>
                </a:solidFill>
                <a:latin typeface="Century Gothic" panose="020B0502020202020204" pitchFamily="34" charset="0"/>
                <a:ea typeface="MS PGothic" panose="020B0600070205080204" pitchFamily="34" charset="-128"/>
                <a:cs typeface="Arial" panose="020B0604020202020204" pitchFamily="34" charset="0"/>
              </a:defRPr>
            </a:lvl1pPr>
            <a:lvl2pPr marL="742950" indent="-285750" defTabSz="457200" eaLnBrk="0" fontAlgn="base" hangingPunct="0">
              <a:spcBef>
                <a:spcPct val="0"/>
              </a:spcBef>
              <a:spcAft>
                <a:spcPct val="0"/>
              </a:spcAft>
              <a:defRPr>
                <a:latin typeface="Arial" panose="020B0604020202020204" pitchFamily="34" charset="0"/>
                <a:ea typeface="MS PGothic" panose="020B0600070205080204" pitchFamily="34" charset="-128"/>
              </a:defRPr>
            </a:lvl2pPr>
            <a:lvl3pPr marL="1143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3pPr>
            <a:lvl4pPr marL="1600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4pPr>
            <a:lvl5pPr marL="20574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9pPr>
          </a:lstStyle>
          <a:p>
            <a:pPr>
              <a:tabLst>
                <a:tab pos="8972550" algn="r"/>
              </a:tabLst>
            </a:pPr>
            <a:r>
              <a:rPr lang="en-US" altLang="it-IT" sz="2000" dirty="0"/>
              <a:t>Organizational Chart of “PRAVEX BANK” JSC as of</a:t>
            </a:r>
            <a:r>
              <a:rPr lang="uk-UA" altLang="it-IT" sz="2000" dirty="0"/>
              <a:t> </a:t>
            </a:r>
            <a:r>
              <a:rPr lang="en-US" altLang="it-IT" sz="2000" dirty="0">
                <a:highlight>
                  <a:srgbClr val="FFFFFF"/>
                </a:highlight>
              </a:rPr>
              <a:t>31.03.2025	</a:t>
            </a:r>
            <a:r>
              <a:rPr lang="en-US" altLang="it-IT" sz="2000" dirty="0"/>
              <a:t>2/3</a:t>
            </a:r>
          </a:p>
        </p:txBody>
      </p:sp>
    </p:spTree>
    <p:extLst>
      <p:ext uri="{BB962C8B-B14F-4D97-AF65-F5344CB8AC3E}">
        <p14:creationId xmlns:p14="http://schemas.microsoft.com/office/powerpoint/2010/main" val="1175537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6"/>
          <p:cNvGraphicFramePr>
            <a:graphicFrameLocks noGrp="1"/>
          </p:cNvGraphicFramePr>
          <p:nvPr>
            <p:extLst>
              <p:ext uri="{D42A27DB-BD31-4B8C-83A1-F6EECF244321}">
                <p14:modId xmlns:p14="http://schemas.microsoft.com/office/powerpoint/2010/main" val="3190031977"/>
              </p:ext>
            </p:extLst>
          </p:nvPr>
        </p:nvGraphicFramePr>
        <p:xfrm>
          <a:off x="266538" y="1145999"/>
          <a:ext cx="8712000" cy="4566002"/>
        </p:xfrm>
        <a:graphic>
          <a:graphicData uri="http://schemas.openxmlformats.org/drawingml/2006/table">
            <a:tbl>
              <a:tblPr firstRow="1" firstCol="1" bandRow="1">
                <a:tableStyleId>{5C22544A-7EE6-4342-B048-85BDC9FD1C3A}</a:tableStyleId>
              </a:tblPr>
              <a:tblGrid>
                <a:gridCol w="922502">
                  <a:extLst>
                    <a:ext uri="{9D8B030D-6E8A-4147-A177-3AD203B41FA5}">
                      <a16:colId xmlns:a16="http://schemas.microsoft.com/office/drawing/2014/main" val="20000"/>
                    </a:ext>
                  </a:extLst>
                </a:gridCol>
                <a:gridCol w="206952">
                  <a:extLst>
                    <a:ext uri="{9D8B030D-6E8A-4147-A177-3AD203B41FA5}">
                      <a16:colId xmlns:a16="http://schemas.microsoft.com/office/drawing/2014/main" val="20001"/>
                    </a:ext>
                  </a:extLst>
                </a:gridCol>
                <a:gridCol w="3924576">
                  <a:extLst>
                    <a:ext uri="{9D8B030D-6E8A-4147-A177-3AD203B41FA5}">
                      <a16:colId xmlns:a16="http://schemas.microsoft.com/office/drawing/2014/main" val="20002"/>
                    </a:ext>
                  </a:extLst>
                </a:gridCol>
                <a:gridCol w="1089401">
                  <a:extLst>
                    <a:ext uri="{9D8B030D-6E8A-4147-A177-3AD203B41FA5}">
                      <a16:colId xmlns:a16="http://schemas.microsoft.com/office/drawing/2014/main" val="20003"/>
                    </a:ext>
                  </a:extLst>
                </a:gridCol>
                <a:gridCol w="2568569">
                  <a:extLst>
                    <a:ext uri="{9D8B030D-6E8A-4147-A177-3AD203B41FA5}">
                      <a16:colId xmlns:a16="http://schemas.microsoft.com/office/drawing/2014/main" val="20004"/>
                    </a:ext>
                  </a:extLst>
                </a:gridCol>
              </a:tblGrid>
              <a:tr h="365760">
                <a:tc>
                  <a:txBody>
                    <a:bodyPr/>
                    <a:lstStyle/>
                    <a:p>
                      <a:pPr algn="ctr">
                        <a:spcAft>
                          <a:spcPts val="0"/>
                        </a:spcAft>
                      </a:pPr>
                      <a:r>
                        <a:rPr lang="en-GB" sz="700" dirty="0">
                          <a:effectLst/>
                          <a:latin typeface="Century Gothic" panose="020B0502020202020204" pitchFamily="34" charset="0"/>
                        </a:rPr>
                        <a:t>Management Board Committee</a:t>
                      </a:r>
                      <a:r>
                        <a:rPr lang="uk-UA" sz="700" dirty="0">
                          <a:effectLst/>
                          <a:latin typeface="Century Gothic" panose="020B0502020202020204" pitchFamily="34" charset="0"/>
                        </a:rPr>
                        <a:t>’</a:t>
                      </a:r>
                      <a:endParaRPr lang="ru-RU" sz="700" b="1" dirty="0">
                        <a:effectLst/>
                        <a:latin typeface="Century Gothic" panose="020B0502020202020204" pitchFamily="34" charset="0"/>
                        <a:ea typeface="Times New Roman"/>
                      </a:endParaRPr>
                    </a:p>
                  </a:txBody>
                  <a:tcPr marL="20013" marR="20013" marT="0" marB="0" anchor="ctr"/>
                </a:tc>
                <a:tc gridSpan="2">
                  <a:txBody>
                    <a:bodyPr/>
                    <a:lstStyle/>
                    <a:p>
                      <a:pPr marL="0" algn="ctr" defTabSz="457200" rtl="0" eaLnBrk="1" latinLnBrk="0" hangingPunct="1">
                        <a:spcAft>
                          <a:spcPts val="0"/>
                        </a:spcAft>
                      </a:pPr>
                      <a:r>
                        <a:rPr lang="en-US" sz="700" kern="1200" dirty="0">
                          <a:effectLst/>
                          <a:latin typeface="Century Gothic" panose="020B0502020202020204" pitchFamily="34" charset="0"/>
                        </a:rPr>
                        <a:t>Position</a:t>
                      </a:r>
                      <a:endParaRPr lang="ru-RU" sz="700" b="1" kern="1200" dirty="0">
                        <a:solidFill>
                          <a:schemeClr val="tx1"/>
                        </a:solidFill>
                        <a:effectLst/>
                        <a:latin typeface="Century Gothic" panose="020B0502020202020204" pitchFamily="34" charset="0"/>
                        <a:ea typeface="+mn-ea"/>
                        <a:cs typeface="+mn-cs"/>
                      </a:endParaRPr>
                    </a:p>
                  </a:txBody>
                  <a:tcPr marL="20013" marR="20013" marT="0" marB="0" anchor="ctr"/>
                </a:tc>
                <a:tc hMerge="1">
                  <a:txBody>
                    <a:bodyPr/>
                    <a:lstStyle/>
                    <a:p>
                      <a:endParaRPr lang="en-US"/>
                    </a:p>
                  </a:txBody>
                  <a:tcPr/>
                </a:tc>
                <a:tc>
                  <a:txBody>
                    <a:bodyPr/>
                    <a:lstStyle/>
                    <a:p>
                      <a:pPr marL="0" algn="ctr" defTabSz="457200" rtl="0" eaLnBrk="1" latinLnBrk="0" hangingPunct="1">
                        <a:spcAft>
                          <a:spcPts val="0"/>
                        </a:spcAft>
                      </a:pPr>
                      <a:r>
                        <a:rPr lang="en-US" sz="700" kern="1200" dirty="0">
                          <a:effectLst/>
                          <a:latin typeface="Century Gothic" panose="020B0502020202020204" pitchFamily="34" charset="0"/>
                        </a:rPr>
                        <a:t>Full name</a:t>
                      </a:r>
                      <a:endParaRPr lang="en-US" sz="700" b="1"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marL="0" algn="ctr" defTabSz="457200" rtl="0" eaLnBrk="1" latinLnBrk="0" hangingPunct="1">
                        <a:spcAft>
                          <a:spcPts val="0"/>
                        </a:spcAft>
                      </a:pPr>
                      <a:r>
                        <a:rPr lang="en-GB" sz="700" kern="1200" dirty="0">
                          <a:effectLst/>
                          <a:latin typeface="Century Gothic" panose="020B0502020202020204" pitchFamily="34" charset="0"/>
                        </a:rPr>
                        <a:t> Mandate</a:t>
                      </a:r>
                      <a:endParaRPr lang="ru-RU" sz="700" b="1" kern="1200" dirty="0">
                        <a:solidFill>
                          <a:schemeClr val="tx1"/>
                        </a:solidFill>
                        <a:effectLst/>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00"/>
                  </a:ext>
                </a:extLst>
              </a:tr>
              <a:tr h="82296">
                <a:tc rowSpan="7">
                  <a:txBody>
                    <a:bodyPr/>
                    <a:lstStyle/>
                    <a:p>
                      <a:pPr algn="ctr">
                        <a:spcAft>
                          <a:spcPts val="0"/>
                        </a:spcAft>
                      </a:pPr>
                      <a:r>
                        <a:rPr lang="en-US" sz="700" dirty="0">
                          <a:effectLst/>
                          <a:latin typeface="Century Gothic" panose="020B0502020202020204" pitchFamily="34" charset="0"/>
                          <a:ea typeface="Times New Roman"/>
                        </a:rPr>
                        <a:t>Environmental Social and Governance Committee</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1</a:t>
                      </a:r>
                      <a:endParaRPr lang="ru-RU" sz="700" dirty="0">
                        <a:effectLst/>
                        <a:latin typeface="Century Gothic" panose="020B0502020202020204" pitchFamily="34" charset="0"/>
                        <a:ea typeface="Times New Roman"/>
                      </a:endParaRPr>
                    </a:p>
                  </a:txBody>
                  <a:tcPr marL="0" marR="0" marT="0" marB="0" anchor="ctr"/>
                </a:tc>
                <a:tc>
                  <a:txBody>
                    <a:bodyPr/>
                    <a:lstStyle/>
                    <a:p>
                      <a:r>
                        <a:rPr lang="uk-UA" sz="700" dirty="0">
                          <a:solidFill>
                            <a:srgbClr val="000000"/>
                          </a:solidFill>
                          <a:effectLst/>
                          <a:latin typeface="Century Gothic" panose="020B0502020202020204" pitchFamily="34" charset="0"/>
                          <a:ea typeface="Calibri" panose="020F0502020204030204" pitchFamily="34" charset="0"/>
                        </a:rPr>
                        <a:t>ESG </a:t>
                      </a:r>
                      <a:r>
                        <a:rPr lang="uk-UA" sz="700" dirty="0" err="1">
                          <a:solidFill>
                            <a:srgbClr val="000000"/>
                          </a:solidFill>
                          <a:effectLst/>
                          <a:latin typeface="Century Gothic" panose="020B0502020202020204" pitchFamily="34" charset="0"/>
                          <a:ea typeface="Calibri" panose="020F0502020204030204" pitchFamily="34" charset="0"/>
                        </a:rPr>
                        <a:t>Manager</a:t>
                      </a:r>
                      <a:endParaRPr lang="ru-UA" sz="700" dirty="0">
                        <a:effectLst/>
                        <a:latin typeface="Calibri" panose="020F0502020204030204" pitchFamily="34" charset="0"/>
                        <a:ea typeface="Calibri" panose="020F0502020204030204" pitchFamily="34" charset="0"/>
                      </a:endParaRPr>
                    </a:p>
                  </a:txBody>
                  <a:tcPr marL="20320" marR="20320" marT="9525" marB="0"/>
                </a:tc>
                <a:tc>
                  <a:txBody>
                    <a:bodyPr/>
                    <a:lstStyle/>
                    <a:p>
                      <a:pPr algn="ctr">
                        <a:lnSpc>
                          <a:spcPct val="115000"/>
                        </a:lnSpc>
                        <a:spcAft>
                          <a:spcPts val="0"/>
                        </a:spcAft>
                      </a:pPr>
                      <a:r>
                        <a:rPr lang="en-US" sz="700" dirty="0">
                          <a:effectLst/>
                          <a:latin typeface="Century Gothic" panose="020B0502020202020204" pitchFamily="34" charset="0"/>
                          <a:ea typeface="Times New Roman"/>
                        </a:rPr>
                        <a:t>-</a:t>
                      </a:r>
                      <a:endParaRPr lang="ru-RU" sz="700" dirty="0">
                        <a:effectLst/>
                        <a:latin typeface="Century Gothic" panose="020B0502020202020204" pitchFamily="34" charset="0"/>
                        <a:ea typeface="Times New Roman"/>
                      </a:endParaRPr>
                    </a:p>
                  </a:txBody>
                  <a:tcPr marL="20320" marR="20320" marT="9525" marB="0" anchor="ctr"/>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Chairperson</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0001"/>
                  </a:ext>
                </a:extLst>
              </a:tr>
              <a:tr h="82296">
                <a:tc vMerge="1">
                  <a:txBody>
                    <a:bodyPr/>
                    <a:lstStyle/>
                    <a:p>
                      <a:endParaRPr lang="uk-UA"/>
                    </a:p>
                  </a:txBody>
                  <a:tcPr/>
                </a:tc>
                <a:tc>
                  <a:txBody>
                    <a:bodyPr/>
                    <a:lstStyle/>
                    <a:p>
                      <a:pPr algn="ctr">
                        <a:spcAft>
                          <a:spcPts val="0"/>
                        </a:spcAft>
                      </a:pPr>
                      <a:r>
                        <a:rPr lang="en-US" sz="700" dirty="0">
                          <a:effectLst/>
                          <a:latin typeface="Century Gothic" panose="020B0502020202020204" pitchFamily="34" charset="0"/>
                          <a:ea typeface="Times New Roman"/>
                        </a:rPr>
                        <a:t>2</a:t>
                      </a:r>
                      <a:endParaRPr lang="ru-RU" sz="700" dirty="0">
                        <a:effectLst/>
                        <a:latin typeface="Century Gothic" panose="020B0502020202020204" pitchFamily="34" charset="0"/>
                        <a:ea typeface="Times New Roman"/>
                      </a:endParaRPr>
                    </a:p>
                  </a:txBody>
                  <a:tcPr marL="0" marR="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a:solidFill>
                            <a:schemeClr val="tx1"/>
                          </a:solidFill>
                          <a:effectLst/>
                          <a:latin typeface="Century Gothic" panose="020B0502020202020204" pitchFamily="34" charset="0"/>
                        </a:rPr>
                        <a:t>Head of CFO</a:t>
                      </a:r>
                      <a:r>
                        <a:rPr lang="en-US" sz="700" baseline="0" dirty="0">
                          <a:solidFill>
                            <a:schemeClr val="tx1"/>
                          </a:solidFill>
                          <a:effectLst/>
                          <a:latin typeface="Century Gothic" panose="020B0502020202020204" pitchFamily="34" charset="0"/>
                        </a:rPr>
                        <a:t> Division</a:t>
                      </a:r>
                      <a:endParaRPr lang="ru-RU" sz="700" dirty="0">
                        <a:solidFill>
                          <a:schemeClr val="tx1"/>
                        </a:solidFill>
                        <a:effectLst/>
                        <a:latin typeface="Century Gothic" panose="020B0502020202020204" pitchFamily="34" charset="0"/>
                        <a:ea typeface="Times New Roman"/>
                      </a:endParaRPr>
                    </a:p>
                  </a:txBody>
                  <a:tcPr marL="20320" marR="20320" marT="9525" marB="0"/>
                </a:tc>
                <a:tc>
                  <a:txBody>
                    <a:bodyPr/>
                    <a:lstStyle/>
                    <a:p>
                      <a:pPr algn="ctr">
                        <a:spcAft>
                          <a:spcPts val="0"/>
                        </a:spcAft>
                      </a:pPr>
                      <a:r>
                        <a:rPr lang="en-US" sz="700" dirty="0">
                          <a:solidFill>
                            <a:schemeClr val="tx1"/>
                          </a:solidFill>
                          <a:effectLst/>
                          <a:latin typeface="Century Gothic" panose="020B0502020202020204" pitchFamily="34" charset="0"/>
                        </a:rPr>
                        <a:t>S.M. Kramarova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4188835004"/>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3</a:t>
                      </a:r>
                      <a:endParaRPr lang="ru-RU" sz="700" dirty="0">
                        <a:effectLst/>
                        <a:latin typeface="Century Gothic" panose="020B0502020202020204" pitchFamily="34" charset="0"/>
                        <a:ea typeface="Times New Roman"/>
                      </a:endParaRPr>
                    </a:p>
                  </a:txBody>
                  <a:tcPr marL="0" marR="0" marT="0" marB="0" anchor="ctr"/>
                </a:tc>
                <a:tc>
                  <a:txBody>
                    <a:bodyPr/>
                    <a:lstStyle/>
                    <a:p>
                      <a:r>
                        <a:rPr lang="uk-UA" sz="700" dirty="0" err="1">
                          <a:solidFill>
                            <a:srgbClr val="000000"/>
                          </a:solidFill>
                          <a:effectLst/>
                          <a:latin typeface="Century Gothic" panose="020B0502020202020204" pitchFamily="34" charset="0"/>
                          <a:ea typeface="Calibri" panose="020F0502020204030204" pitchFamily="34" charset="0"/>
                        </a:rPr>
                        <a:t>Head</a:t>
                      </a:r>
                      <a:r>
                        <a:rPr lang="uk-UA" sz="700" dirty="0">
                          <a:solidFill>
                            <a:srgbClr val="000000"/>
                          </a:solidFill>
                          <a:effectLst/>
                          <a:latin typeface="Century Gothic" panose="020B0502020202020204" pitchFamily="34" charset="0"/>
                          <a:ea typeface="Calibri" panose="020F0502020204030204" pitchFamily="34" charset="0"/>
                        </a:rPr>
                        <a:t> </a:t>
                      </a:r>
                      <a:r>
                        <a:rPr lang="uk-UA" sz="700" dirty="0" err="1">
                          <a:solidFill>
                            <a:srgbClr val="000000"/>
                          </a:solidFill>
                          <a:effectLst/>
                          <a:latin typeface="Century Gothic" panose="020B0502020202020204" pitchFamily="34" charset="0"/>
                          <a:ea typeface="Calibri" panose="020F0502020204030204" pitchFamily="34" charset="0"/>
                        </a:rPr>
                        <a:t>of</a:t>
                      </a:r>
                      <a:r>
                        <a:rPr lang="uk-UA" sz="700" dirty="0">
                          <a:solidFill>
                            <a:srgbClr val="000000"/>
                          </a:solidFill>
                          <a:effectLst/>
                          <a:latin typeface="Century Gothic" panose="020B0502020202020204" pitchFamily="34" charset="0"/>
                          <a:ea typeface="Calibri" panose="020F0502020204030204" pitchFamily="34" charset="0"/>
                        </a:rPr>
                        <a:t> </a:t>
                      </a:r>
                      <a:r>
                        <a:rPr lang="en-US" sz="700" dirty="0">
                          <a:solidFill>
                            <a:srgbClr val="000000"/>
                          </a:solidFill>
                          <a:effectLst/>
                          <a:latin typeface="Century Gothic" panose="020B0502020202020204" pitchFamily="34" charset="0"/>
                          <a:ea typeface="Calibri" panose="020F0502020204030204" pitchFamily="34" charset="0"/>
                        </a:rPr>
                        <a:t>CBO</a:t>
                      </a:r>
                      <a:r>
                        <a:rPr lang="uk-UA" sz="700" dirty="0">
                          <a:solidFill>
                            <a:srgbClr val="000000"/>
                          </a:solidFill>
                          <a:effectLst/>
                          <a:latin typeface="Century Gothic" panose="020B0502020202020204" pitchFamily="34" charset="0"/>
                          <a:ea typeface="Calibri" panose="020F0502020204030204" pitchFamily="34" charset="0"/>
                        </a:rPr>
                        <a:t> Division</a:t>
                      </a:r>
                      <a:endParaRPr lang="ru-UA" sz="700" dirty="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S.Z. Babaiev</a:t>
                      </a:r>
                      <a:endParaRPr lang="ru-UA" sz="70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Member with the voting right</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0002"/>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4</a:t>
                      </a:r>
                      <a:endParaRPr lang="ru-RU" sz="700" dirty="0">
                        <a:effectLst/>
                        <a:latin typeface="Century Gothic" panose="020B0502020202020204" pitchFamily="34" charset="0"/>
                        <a:ea typeface="Times New Roman"/>
                      </a:endParaRPr>
                    </a:p>
                  </a:txBody>
                  <a:tcPr marL="0" marR="0" marT="0" marB="0" anchor="ctr"/>
                </a:tc>
                <a:tc>
                  <a:txBody>
                    <a:bodyPr/>
                    <a:lstStyle/>
                    <a:p>
                      <a:r>
                        <a:rPr lang="uk-UA" sz="700" dirty="0">
                          <a:solidFill>
                            <a:srgbClr val="000000"/>
                          </a:solidFill>
                          <a:effectLst/>
                          <a:latin typeface="Century Gothic" panose="020B0502020202020204" pitchFamily="34" charset="0"/>
                          <a:ea typeface="Calibri" panose="020F0502020204030204" pitchFamily="34" charset="0"/>
                        </a:rPr>
                        <a:t>CRO-</a:t>
                      </a:r>
                      <a:r>
                        <a:rPr lang="uk-UA" sz="700" dirty="0" err="1">
                          <a:solidFill>
                            <a:srgbClr val="000000"/>
                          </a:solidFill>
                          <a:effectLst/>
                          <a:latin typeface="Century Gothic" panose="020B0502020202020204" pitchFamily="34" charset="0"/>
                          <a:ea typeface="Calibri" panose="020F0502020204030204" pitchFamily="34" charset="0"/>
                        </a:rPr>
                        <a:t>Head</a:t>
                      </a:r>
                      <a:r>
                        <a:rPr lang="uk-UA" sz="700" dirty="0">
                          <a:solidFill>
                            <a:srgbClr val="000000"/>
                          </a:solidFill>
                          <a:effectLst/>
                          <a:latin typeface="Century Gothic" panose="020B0502020202020204" pitchFamily="34" charset="0"/>
                          <a:ea typeface="Calibri" panose="020F0502020204030204" pitchFamily="34" charset="0"/>
                        </a:rPr>
                        <a:t> </a:t>
                      </a:r>
                      <a:r>
                        <a:rPr lang="uk-UA" sz="700" dirty="0" err="1">
                          <a:solidFill>
                            <a:srgbClr val="000000"/>
                          </a:solidFill>
                          <a:effectLst/>
                          <a:latin typeface="Century Gothic" panose="020B0502020202020204" pitchFamily="34" charset="0"/>
                          <a:ea typeface="Calibri" panose="020F0502020204030204" pitchFamily="34" charset="0"/>
                        </a:rPr>
                        <a:t>of</a:t>
                      </a:r>
                      <a:r>
                        <a:rPr lang="uk-UA" sz="700" dirty="0">
                          <a:solidFill>
                            <a:srgbClr val="000000"/>
                          </a:solidFill>
                          <a:effectLst/>
                          <a:latin typeface="Century Gothic" panose="020B0502020202020204" pitchFamily="34" charset="0"/>
                          <a:ea typeface="Calibri" panose="020F0502020204030204" pitchFamily="34" charset="0"/>
                        </a:rPr>
                        <a:t> Risk Management</a:t>
                      </a:r>
                      <a:r>
                        <a:rPr lang="en-US" sz="700" dirty="0">
                          <a:solidFill>
                            <a:srgbClr val="000000"/>
                          </a:solidFill>
                          <a:effectLst/>
                          <a:latin typeface="Century Gothic" panose="020B0502020202020204" pitchFamily="34" charset="0"/>
                          <a:ea typeface="Calibri" panose="020F0502020204030204" pitchFamily="34" charset="0"/>
                        </a:rPr>
                        <a:t> Department</a:t>
                      </a:r>
                      <a:endParaRPr lang="ru-UA" sz="700" dirty="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S.O. Nastin</a:t>
                      </a:r>
                      <a:endParaRPr lang="ru-UA" sz="70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dirty="0">
                          <a:solidFill>
                            <a:srgbClr val="000000"/>
                          </a:solidFill>
                          <a:effectLst/>
                          <a:latin typeface="Century Gothic" panose="020B0502020202020204" pitchFamily="34" charset="0"/>
                          <a:ea typeface="Calibri" panose="020F0502020204030204" pitchFamily="34" charset="0"/>
                        </a:rPr>
                        <a:t>Member with the voting right</a:t>
                      </a:r>
                      <a:endParaRPr lang="ru-UA" sz="700" dirty="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0004"/>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5</a:t>
                      </a:r>
                      <a:endParaRPr lang="ru-RU" sz="700" dirty="0">
                        <a:effectLst/>
                        <a:latin typeface="Century Gothic" panose="020B0502020202020204" pitchFamily="34" charset="0"/>
                        <a:ea typeface="Times New Roman"/>
                      </a:endParaRPr>
                    </a:p>
                  </a:txBody>
                  <a:tcPr marL="0" marR="0" marT="0" marB="0" anchor="ctr"/>
                </a:tc>
                <a:tc>
                  <a:txBody>
                    <a:bodyPr/>
                    <a:lstStyle/>
                    <a:p>
                      <a:r>
                        <a:rPr lang="uk-UA" sz="700" dirty="0" err="1">
                          <a:solidFill>
                            <a:srgbClr val="000000"/>
                          </a:solidFill>
                          <a:effectLst/>
                          <a:latin typeface="Century Gothic" panose="020B0502020202020204" pitchFamily="34" charset="0"/>
                          <a:ea typeface="Calibri" panose="020F0502020204030204" pitchFamily="34" charset="0"/>
                        </a:rPr>
                        <a:t>Head</a:t>
                      </a:r>
                      <a:r>
                        <a:rPr lang="uk-UA" sz="700" dirty="0">
                          <a:solidFill>
                            <a:srgbClr val="000000"/>
                          </a:solidFill>
                          <a:effectLst/>
                          <a:latin typeface="Century Gothic" panose="020B0502020202020204" pitchFamily="34" charset="0"/>
                          <a:ea typeface="Calibri" panose="020F0502020204030204" pitchFamily="34" charset="0"/>
                        </a:rPr>
                        <a:t> </a:t>
                      </a:r>
                      <a:r>
                        <a:rPr lang="uk-UA" sz="700" dirty="0" err="1">
                          <a:solidFill>
                            <a:srgbClr val="000000"/>
                          </a:solidFill>
                          <a:effectLst/>
                          <a:latin typeface="Century Gothic" panose="020B0502020202020204" pitchFamily="34" charset="0"/>
                          <a:ea typeface="Calibri" panose="020F0502020204030204" pitchFamily="34" charset="0"/>
                        </a:rPr>
                        <a:t>of</a:t>
                      </a:r>
                      <a:r>
                        <a:rPr lang="uk-UA" sz="700" dirty="0">
                          <a:solidFill>
                            <a:srgbClr val="000000"/>
                          </a:solidFill>
                          <a:effectLst/>
                          <a:latin typeface="Century Gothic" panose="020B0502020202020204" pitchFamily="34" charset="0"/>
                          <a:ea typeface="Calibri" panose="020F0502020204030204" pitchFamily="34" charset="0"/>
                        </a:rPr>
                        <a:t> CLO Division</a:t>
                      </a:r>
                      <a:endParaRPr lang="ru-UA" sz="700" dirty="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ru-UA" sz="700">
                          <a:solidFill>
                            <a:srgbClr val="000000"/>
                          </a:solidFill>
                          <a:effectLst/>
                          <a:latin typeface="Century Gothic" panose="020B0502020202020204" pitchFamily="34" charset="0"/>
                          <a:ea typeface="Calibri" panose="020F0502020204030204" pitchFamily="34" charset="0"/>
                        </a:rPr>
                        <a:t>R.I. Leshchenko</a:t>
                      </a:r>
                      <a:endParaRPr lang="ru-UA" sz="70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Member with the voting right</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0005"/>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6</a:t>
                      </a:r>
                      <a:endParaRPr lang="ru-RU" sz="700" dirty="0">
                        <a:effectLst/>
                        <a:latin typeface="Century Gothic" panose="020B0502020202020204" pitchFamily="34" charset="0"/>
                        <a:ea typeface="Times New Roman"/>
                      </a:endParaRPr>
                    </a:p>
                  </a:txBody>
                  <a:tcPr marL="0" marR="0" marT="0" marB="0" anchor="ctr"/>
                </a:tc>
                <a:tc>
                  <a:txBody>
                    <a:bodyPr/>
                    <a:lstStyle/>
                    <a:p>
                      <a:r>
                        <a:rPr lang="uk-UA" sz="700" dirty="0" err="1">
                          <a:solidFill>
                            <a:srgbClr val="000000"/>
                          </a:solidFill>
                          <a:effectLst/>
                          <a:latin typeface="Century Gothic" panose="020B0502020202020204" pitchFamily="34" charset="0"/>
                          <a:ea typeface="Calibri" panose="020F0502020204030204" pitchFamily="34" charset="0"/>
                        </a:rPr>
                        <a:t>Head</a:t>
                      </a:r>
                      <a:r>
                        <a:rPr lang="uk-UA" sz="700" dirty="0">
                          <a:solidFill>
                            <a:srgbClr val="000000"/>
                          </a:solidFill>
                          <a:effectLst/>
                          <a:latin typeface="Century Gothic" panose="020B0502020202020204" pitchFamily="34" charset="0"/>
                          <a:ea typeface="Calibri" panose="020F0502020204030204" pitchFamily="34" charset="0"/>
                        </a:rPr>
                        <a:t> </a:t>
                      </a:r>
                      <a:r>
                        <a:rPr lang="uk-UA" sz="700" dirty="0" err="1">
                          <a:solidFill>
                            <a:srgbClr val="000000"/>
                          </a:solidFill>
                          <a:effectLst/>
                          <a:latin typeface="Century Gothic" panose="020B0502020202020204" pitchFamily="34" charset="0"/>
                          <a:ea typeface="Calibri" panose="020F0502020204030204" pitchFamily="34" charset="0"/>
                        </a:rPr>
                        <a:t>of</a:t>
                      </a:r>
                      <a:r>
                        <a:rPr lang="uk-UA" sz="700" dirty="0">
                          <a:solidFill>
                            <a:srgbClr val="000000"/>
                          </a:solidFill>
                          <a:effectLst/>
                          <a:latin typeface="Century Gothic" panose="020B0502020202020204" pitchFamily="34" charset="0"/>
                          <a:ea typeface="Calibri" panose="020F0502020204030204" pitchFamily="34" charset="0"/>
                        </a:rPr>
                        <a:t> HR &amp; Organization </a:t>
                      </a:r>
                      <a:r>
                        <a:rPr lang="uk-UA" sz="700" dirty="0" err="1">
                          <a:solidFill>
                            <a:srgbClr val="000000"/>
                          </a:solidFill>
                          <a:effectLst/>
                          <a:latin typeface="Century Gothic" panose="020B0502020202020204" pitchFamily="34" charset="0"/>
                          <a:ea typeface="Calibri" panose="020F0502020204030204" pitchFamily="34" charset="0"/>
                        </a:rPr>
                        <a:t>Department</a:t>
                      </a:r>
                      <a:endParaRPr lang="ru-UA" sz="700" dirty="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en-US" sz="700" dirty="0">
                          <a:solidFill>
                            <a:srgbClr val="000000"/>
                          </a:solidFill>
                          <a:effectLst/>
                          <a:latin typeface="Century Gothic" panose="020B0502020202020204" pitchFamily="34" charset="0"/>
                          <a:ea typeface="Calibri" panose="020F0502020204030204" pitchFamily="34" charset="0"/>
                        </a:rPr>
                        <a:t>H.M. Nesterenko</a:t>
                      </a:r>
                      <a:endParaRPr lang="ru-UA" sz="700" dirty="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Member with the voting right</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3698794252"/>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7</a:t>
                      </a:r>
                      <a:endParaRPr lang="ru-RU" sz="700" dirty="0">
                        <a:effectLst/>
                        <a:latin typeface="Century Gothic" panose="020B0502020202020204" pitchFamily="34" charset="0"/>
                        <a:ea typeface="Times New Roman"/>
                      </a:endParaRPr>
                    </a:p>
                  </a:txBody>
                  <a:tcPr marL="0" marR="0" marT="0" marB="0" anchor="ctr"/>
                </a:tc>
                <a:tc>
                  <a:txBody>
                    <a:bodyPr/>
                    <a:lstStyle/>
                    <a:p>
                      <a:r>
                        <a:rPr lang="en-US" sz="700" dirty="0">
                          <a:solidFill>
                            <a:srgbClr val="000000"/>
                          </a:solidFill>
                          <a:effectLst/>
                          <a:latin typeface="Century Gothic" panose="020B0502020202020204" pitchFamily="34" charset="0"/>
                          <a:ea typeface="Calibri" panose="020F0502020204030204" pitchFamily="34" charset="0"/>
                        </a:rPr>
                        <a:t>CCO - Head of Compliance and AML Department</a:t>
                      </a:r>
                      <a:endParaRPr lang="ru-UA" sz="700" dirty="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en-US" sz="700" dirty="0">
                          <a:solidFill>
                            <a:srgbClr val="000000"/>
                          </a:solidFill>
                          <a:effectLst/>
                          <a:latin typeface="Century Gothic" panose="020B0502020202020204" pitchFamily="34" charset="0"/>
                          <a:ea typeface="Calibri" panose="020F0502020204030204" pitchFamily="34" charset="0"/>
                        </a:rPr>
                        <a:t>O.A. </a:t>
                      </a:r>
                      <a:r>
                        <a:rPr lang="en-US" sz="700" dirty="0" err="1">
                          <a:solidFill>
                            <a:srgbClr val="000000"/>
                          </a:solidFill>
                          <a:effectLst/>
                          <a:latin typeface="Century Gothic" panose="020B0502020202020204" pitchFamily="34" charset="0"/>
                          <a:ea typeface="Calibri" panose="020F0502020204030204" pitchFamily="34" charset="0"/>
                        </a:rPr>
                        <a:t>Yefremov</a:t>
                      </a:r>
                      <a:endParaRPr lang="ru-UA" sz="700" dirty="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dirty="0">
                          <a:solidFill>
                            <a:srgbClr val="000000"/>
                          </a:solidFill>
                          <a:effectLst/>
                          <a:latin typeface="Century Gothic" panose="020B0502020202020204" pitchFamily="34" charset="0"/>
                          <a:ea typeface="Calibri" panose="020F0502020204030204" pitchFamily="34" charset="0"/>
                        </a:rPr>
                        <a:t>Member with the voting right</a:t>
                      </a:r>
                      <a:endParaRPr lang="ru-UA" sz="700" dirty="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3853365298"/>
                  </a:ext>
                </a:extLst>
              </a:tr>
              <a:tr h="82296">
                <a:tc gridSpan="5">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h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hMerge="1">
                  <a:txBody>
                    <a:bodyPr/>
                    <a:lstStyle/>
                    <a:p>
                      <a:pPr>
                        <a:spcAft>
                          <a:spcPts val="0"/>
                        </a:spcAft>
                      </a:pPr>
                      <a:endParaRPr lang="ru-RU" sz="700" dirty="0">
                        <a:effectLst/>
                        <a:latin typeface="Century Gothic" panose="020B0502020202020204" pitchFamily="34" charset="0"/>
                        <a:ea typeface="Times New Roman"/>
                      </a:endParaRPr>
                    </a:p>
                  </a:txBody>
                  <a:tcPr marL="20013" marR="20013" marT="0" marB="0"/>
                </a:tc>
                <a:tc hMerge="1">
                  <a:txBody>
                    <a:bodyPr/>
                    <a:lstStyle/>
                    <a:p>
                      <a:pPr algn="ctr">
                        <a:lnSpc>
                          <a:spcPct val="115000"/>
                        </a:lnSpc>
                        <a:spcAft>
                          <a:spcPts val="0"/>
                        </a:spcAft>
                      </a:pPr>
                      <a:endParaRPr lang="ru-RU" sz="700" dirty="0">
                        <a:effectLst/>
                        <a:latin typeface="Century Gothic" panose="020B0502020202020204" pitchFamily="34" charset="0"/>
                        <a:ea typeface="Times New Roman"/>
                      </a:endParaRPr>
                    </a:p>
                  </a:txBody>
                  <a:tcPr marL="20013" marR="20013" marT="0" marB="0"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06"/>
                  </a:ext>
                </a:extLst>
              </a:tr>
              <a:tr h="82296">
                <a:tc rowSpan="7">
                  <a:txBody>
                    <a:bodyPr/>
                    <a:lstStyle/>
                    <a:p>
                      <a:pPr algn="ctr">
                        <a:spcAft>
                          <a:spcPts val="0"/>
                        </a:spcAft>
                      </a:pPr>
                      <a:r>
                        <a:rPr lang="en-US" sz="700" dirty="0">
                          <a:effectLst/>
                          <a:latin typeface="Century Gothic" panose="020B0502020202020204" pitchFamily="34" charset="0"/>
                        </a:rPr>
                        <a:t>Change Management Committee</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1</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effectLst/>
                          <a:latin typeface="Century Gothic" panose="020B0502020202020204" pitchFamily="34" charset="0"/>
                        </a:rPr>
                        <a:t>Chairman of the Management Board</a:t>
                      </a:r>
                      <a:endParaRPr lang="ru-RU" sz="700" dirty="0">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07"/>
                  </a:ext>
                </a:extLst>
              </a:tr>
              <a:tr h="82296">
                <a:tc vMerge="1">
                  <a:txBody>
                    <a:bodyPr/>
                    <a:lstStyle/>
                    <a:p>
                      <a:endParaRPr lang="uk-UA"/>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ea typeface="Times New Roman"/>
                        </a:rPr>
                        <a:t>First Deputy Chairman of the Management Board</a:t>
                      </a: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ea typeface="Times New Roman"/>
                        </a:rPr>
                        <a:t>-</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r>
                        <a:rPr lang="uk-UA" sz="700" dirty="0">
                          <a:effectLst/>
                          <a:latin typeface="Century Gothic" panose="020B0502020202020204" pitchFamily="34" charset="0"/>
                        </a:rPr>
                        <a:t> </a:t>
                      </a:r>
                    </a:p>
                  </a:txBody>
                  <a:tcPr marL="20013" marR="20013" marT="0" marB="0" anchor="ctr"/>
                </a:tc>
                <a:extLst>
                  <a:ext uri="{0D108BD9-81ED-4DB2-BD59-A6C34878D82A}">
                    <a16:rowId xmlns:a16="http://schemas.microsoft.com/office/drawing/2014/main" val="2904981669"/>
                  </a:ext>
                </a:extLst>
              </a:tr>
              <a:tr h="45332">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effectLst/>
                          <a:latin typeface="Century Gothic" panose="020B0502020202020204" pitchFamily="34" charset="0"/>
                        </a:rPr>
                        <a:t>Head of CLO Division</a:t>
                      </a:r>
                      <a:endParaRPr lang="ru-RU" sz="700" dirty="0">
                        <a:effectLst/>
                        <a:latin typeface="Century Gothic" panose="020B0502020202020204" pitchFamily="34" charset="0"/>
                        <a:ea typeface="Times New Roman"/>
                      </a:endParaRPr>
                    </a:p>
                  </a:txBody>
                  <a:tcPr marL="20013" marR="20013" marT="0" marB="0"/>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700" kern="1200" dirty="0">
                          <a:solidFill>
                            <a:schemeClr val="dk1"/>
                          </a:solidFill>
                          <a:effectLst/>
                          <a:latin typeface="Century Gothic" panose="020B0502020202020204" pitchFamily="34" charset="0"/>
                          <a:ea typeface="+mn-ea"/>
                          <a:cs typeface="+mn-cs"/>
                        </a:rPr>
                        <a:t>R.I. Leshchenko</a:t>
                      </a: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8"/>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CBO Division</a:t>
                      </a:r>
                      <a:endParaRPr lang="ru-RU" sz="700" dirty="0">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S.Z. Babaiev</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9"/>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CFO</a:t>
                      </a:r>
                      <a:r>
                        <a:rPr lang="en-US" sz="700" baseline="0" dirty="0">
                          <a:solidFill>
                            <a:schemeClr val="tx1"/>
                          </a:solidFill>
                          <a:effectLst/>
                          <a:latin typeface="Century Gothic" panose="020B0502020202020204" pitchFamily="34" charset="0"/>
                        </a:rPr>
                        <a:t>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spcAft>
                          <a:spcPts val="0"/>
                        </a:spcAft>
                      </a:pPr>
                      <a:r>
                        <a:rPr lang="en-US" sz="700" dirty="0">
                          <a:solidFill>
                            <a:schemeClr val="tx1"/>
                          </a:solidFill>
                          <a:effectLst/>
                          <a:latin typeface="Century Gothic" panose="020B0502020202020204" pitchFamily="34" charset="0"/>
                          <a:ea typeface="Times New Roman"/>
                        </a:rPr>
                        <a:t>S.M. </a:t>
                      </a:r>
                      <a:r>
                        <a:rPr lang="en-US" sz="700" dirty="0">
                          <a:solidFill>
                            <a:schemeClr val="tx1"/>
                          </a:solidFill>
                          <a:effectLst/>
                          <a:latin typeface="Century Gothic" panose="020B0502020202020204" pitchFamily="34" charset="0"/>
                        </a:rPr>
                        <a:t>Kramarova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0"/>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6</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COO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dirty="0">
                          <a:solidFill>
                            <a:schemeClr val="tx1"/>
                          </a:solidFill>
                          <a:effectLst/>
                          <a:latin typeface="Century Gothic" panose="020B0502020202020204" pitchFamily="34" charset="0"/>
                          <a:ea typeface="Times New Roman"/>
                        </a:rPr>
                        <a:t>L.V. </a:t>
                      </a:r>
                      <a:r>
                        <a:rPr lang="en-US" sz="700" dirty="0" err="1">
                          <a:solidFill>
                            <a:schemeClr val="tx1"/>
                          </a:solidFill>
                          <a:effectLst/>
                          <a:latin typeface="Century Gothic" panose="020B0502020202020204" pitchFamily="34" charset="0"/>
                          <a:ea typeface="Times New Roman"/>
                        </a:rPr>
                        <a:t>Ostakhova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1"/>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7</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Organization and Project Management Office</a:t>
                      </a:r>
                      <a:r>
                        <a:rPr lang="en-US" sz="700" baseline="0" dirty="0">
                          <a:solidFill>
                            <a:schemeClr val="tx1"/>
                          </a:solidFill>
                          <a:effectLst/>
                          <a:latin typeface="Century Gothic" panose="020B0502020202020204" pitchFamily="34" charset="0"/>
                        </a:rPr>
                        <a:t> of HR and Organization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H. M. Nesterenko</a:t>
                      </a:r>
                    </a:p>
                    <a:p>
                      <a:pPr algn="ctr">
                        <a:spcAft>
                          <a:spcPts val="0"/>
                        </a:spcAft>
                      </a:pPr>
                      <a:r>
                        <a:rPr lang="en-US" sz="400" dirty="0">
                          <a:effectLst/>
                          <a:latin typeface="Century Gothic" panose="020B0502020202020204" pitchFamily="34" charset="0"/>
                          <a:ea typeface="Times New Roman"/>
                        </a:rPr>
                        <a:t>(combining of positions)</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3"/>
                  </a:ext>
                </a:extLst>
              </a:tr>
              <a:tr h="82296">
                <a:tc gridSpan="5">
                  <a:txBody>
                    <a:bodyPr/>
                    <a:lstStyle/>
                    <a:p>
                      <a:pPr algn="ctr">
                        <a:spcAft>
                          <a:spcPts val="0"/>
                        </a:spcAft>
                      </a:pPr>
                      <a:r>
                        <a:rPr lang="uk-UA" sz="700" dirty="0">
                          <a:solidFill>
                            <a:schemeClr val="tx1"/>
                          </a:solidFill>
                          <a:effectLst/>
                          <a:latin typeface="Century Gothic" panose="020B0502020202020204" pitchFamily="34" charset="0"/>
                        </a:rPr>
                        <a:t> </a:t>
                      </a:r>
                      <a:endParaRPr lang="ru-RU" sz="700" dirty="0">
                        <a:solidFill>
                          <a:schemeClr val="tx1"/>
                        </a:solidFill>
                        <a:effectLst/>
                        <a:latin typeface="Century Gothic" panose="020B0502020202020204" pitchFamily="34" charset="0"/>
                        <a:ea typeface="Times New Roman"/>
                      </a:endParaRPr>
                    </a:p>
                  </a:txBody>
                  <a:tcPr marL="20013" marR="20013" marT="0" marB="0"/>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141836">
                <a:tc rowSpan="9">
                  <a:txBody>
                    <a:bodyPr/>
                    <a:lstStyle/>
                    <a:p>
                      <a:pPr algn="ctr">
                        <a:spcAft>
                          <a:spcPts val="0"/>
                        </a:spcAft>
                      </a:pPr>
                      <a:r>
                        <a:rPr lang="en-US" sz="700" dirty="0">
                          <a:solidFill>
                            <a:schemeClr val="bg1"/>
                          </a:solidFill>
                          <a:effectLst/>
                          <a:latin typeface="Century Gothic" panose="020B0502020202020204" pitchFamily="34" charset="0"/>
                        </a:rPr>
                        <a:t>Information Security Management Committee</a:t>
                      </a: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1</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a:solidFill>
                            <a:schemeClr val="tx1"/>
                          </a:solidFill>
                          <a:effectLst/>
                          <a:latin typeface="Century Gothic" panose="020B0502020202020204" pitchFamily="34" charset="0"/>
                        </a:rPr>
                        <a:t>Chairman of the Management Board (Chief Information Security Officer)</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15"/>
                  </a:ext>
                </a:extLst>
              </a:tr>
              <a:tr h="141836">
                <a:tc vMerge="1">
                  <a:txBody>
                    <a:bodyPr/>
                    <a:lstStyle/>
                    <a:p>
                      <a:endParaRPr lang="uk-UA"/>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ea typeface="Times New Roman"/>
                        </a:rPr>
                        <a:t>First Deputy Chairman of the Management Board</a:t>
                      </a: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ea typeface="Times New Roman"/>
                        </a:rPr>
                        <a:t>-</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r>
                        <a:rPr lang="uk-UA" sz="700" dirty="0">
                          <a:effectLst/>
                          <a:latin typeface="Century Gothic" panose="020B0502020202020204" pitchFamily="34" charset="0"/>
                        </a:rPr>
                        <a:t> </a:t>
                      </a:r>
                    </a:p>
                  </a:txBody>
                  <a:tcPr marL="20013" marR="20013" marT="0" marB="0" anchor="ctr"/>
                </a:tc>
                <a:extLst>
                  <a:ext uri="{0D108BD9-81ED-4DB2-BD59-A6C34878D82A}">
                    <a16:rowId xmlns:a16="http://schemas.microsoft.com/office/drawing/2014/main" val="37877215"/>
                  </a:ext>
                </a:extLst>
              </a:tr>
              <a:tr h="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Head of Cybersecurity and Business Continuity Management Department</a:t>
                      </a:r>
                      <a:endParaRPr kumimoji="0" lang="ru-RU" sz="700" b="0" i="0" u="none" strike="noStrike" kern="1200" cap="none" spc="0" normalizeH="0" baseline="0" noProof="0" dirty="0">
                        <a:ln>
                          <a:noFill/>
                        </a:ln>
                        <a:solidFill>
                          <a:schemeClr val="tx1"/>
                        </a:solidFill>
                        <a:effectLst/>
                        <a:uLnTx/>
                        <a:uFillTx/>
                        <a:latin typeface="Century Gothic" panose="020B0502020202020204" pitchFamily="34" charset="0"/>
                        <a:ea typeface="Times New Roman"/>
                        <a:cs typeface="+mn-cs"/>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rPr>
                        <a:t>O.M. Sirakov</a:t>
                      </a: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6"/>
                  </a:ext>
                </a:extLst>
              </a:tr>
              <a:tr h="132395">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COO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dirty="0">
                          <a:solidFill>
                            <a:schemeClr val="tx1"/>
                          </a:solidFill>
                          <a:effectLst/>
                          <a:latin typeface="Century Gothic" panose="020B0502020202020204" pitchFamily="34" charset="0"/>
                          <a:ea typeface="Times New Roman"/>
                        </a:rPr>
                        <a:t>L.V. </a:t>
                      </a:r>
                      <a:r>
                        <a:rPr lang="en-US" sz="700" dirty="0" err="1">
                          <a:solidFill>
                            <a:schemeClr val="tx1"/>
                          </a:solidFill>
                          <a:effectLst/>
                          <a:latin typeface="Century Gothic" panose="020B0502020202020204" pitchFamily="34" charset="0"/>
                          <a:ea typeface="Times New Roman"/>
                        </a:rPr>
                        <a:t>Ostakhova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7"/>
                  </a:ext>
                </a:extLst>
              </a:tr>
              <a:tr h="0">
                <a:tc vMerge="1">
                  <a:txBody>
                    <a:bodyPr/>
                    <a:lstStyle/>
                    <a:p>
                      <a:endParaRPr lang="en-US"/>
                    </a:p>
                  </a:txBody>
                  <a:tcPr/>
                </a:tc>
                <a:tc>
                  <a:txBody>
                    <a:bodyPr/>
                    <a:lstStyle/>
                    <a:p>
                      <a:pPr algn="ctr">
                        <a:spcAft>
                          <a:spcPts val="0"/>
                        </a:spcAft>
                      </a:pPr>
                      <a:r>
                        <a:rPr lang="en-US"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CFO</a:t>
                      </a:r>
                      <a:r>
                        <a:rPr lang="en-US" sz="700" baseline="0" dirty="0">
                          <a:solidFill>
                            <a:schemeClr val="tx1"/>
                          </a:solidFill>
                          <a:effectLst/>
                          <a:latin typeface="Century Gothic" panose="020B0502020202020204" pitchFamily="34" charset="0"/>
                        </a:rPr>
                        <a:t>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spcAft>
                          <a:spcPts val="0"/>
                        </a:spcAft>
                      </a:pPr>
                      <a:r>
                        <a:rPr lang="en-US" sz="700" dirty="0">
                          <a:solidFill>
                            <a:schemeClr val="tx1"/>
                          </a:solidFill>
                          <a:effectLst/>
                          <a:latin typeface="Century Gothic" panose="020B0502020202020204" pitchFamily="34" charset="0"/>
                          <a:ea typeface="Times New Roman"/>
                        </a:rPr>
                        <a:t>S.M. </a:t>
                      </a:r>
                      <a:r>
                        <a:rPr lang="en-US" sz="700" dirty="0">
                          <a:solidFill>
                            <a:schemeClr val="tx1"/>
                          </a:solidFill>
                          <a:effectLst/>
                          <a:latin typeface="Century Gothic" panose="020B0502020202020204" pitchFamily="34" charset="0"/>
                        </a:rPr>
                        <a:t>Kramarova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8"/>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6</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CBO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S.Z. Babaiev</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9"/>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7</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CLO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700" kern="1200" dirty="0">
                          <a:solidFill>
                            <a:schemeClr val="dk1"/>
                          </a:solidFill>
                          <a:effectLst/>
                          <a:latin typeface="Century Gothic" panose="020B0502020202020204" pitchFamily="34" charset="0"/>
                          <a:ea typeface="+mn-ea"/>
                          <a:cs typeface="+mn-cs"/>
                        </a:rPr>
                        <a:t>R.I. Leshchenko</a:t>
                      </a: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1"/>
                  </a:ext>
                </a:extLst>
              </a:tr>
              <a:tr h="0">
                <a:tc vMerge="1">
                  <a:txBody>
                    <a:bodyPr/>
                    <a:lstStyle/>
                    <a:p>
                      <a:endParaRPr lang="en-US"/>
                    </a:p>
                  </a:txBody>
                  <a:tcPr/>
                </a:tc>
                <a:tc>
                  <a:txBody>
                    <a:bodyPr/>
                    <a:lstStyle/>
                    <a:p>
                      <a:pPr algn="ctr">
                        <a:spcAft>
                          <a:spcPts val="0"/>
                        </a:spcAft>
                      </a:pPr>
                      <a:r>
                        <a:rPr lang="en-US" sz="700" dirty="0">
                          <a:effectLst/>
                          <a:latin typeface="Century Gothic" panose="020B0502020202020204" pitchFamily="34" charset="0"/>
                          <a:ea typeface="Times New Roman"/>
                        </a:rPr>
                        <a:t>8</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CCO - Head of Compliance and</a:t>
                      </a:r>
                      <a:r>
                        <a:rPr lang="en-US" sz="700" baseline="0" dirty="0">
                          <a:solidFill>
                            <a:schemeClr val="tx1"/>
                          </a:solidFill>
                          <a:effectLst/>
                          <a:latin typeface="Century Gothic" panose="020B0502020202020204" pitchFamily="34" charset="0"/>
                        </a:rPr>
                        <a:t> AML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solidFill>
                            <a:schemeClr val="dk1"/>
                          </a:solidFill>
                          <a:effectLst/>
                          <a:latin typeface="Century Gothic" panose="020B0502020202020204" pitchFamily="34" charset="0"/>
                          <a:ea typeface="+mn-ea"/>
                          <a:cs typeface="+mn-cs"/>
                        </a:rPr>
                        <a:t>O.A.</a:t>
                      </a:r>
                      <a:r>
                        <a:rPr lang="en-US" sz="700" kern="1200" baseline="0" dirty="0">
                          <a:solidFill>
                            <a:schemeClr val="dk1"/>
                          </a:solidFill>
                          <a:effectLst/>
                          <a:latin typeface="Century Gothic" panose="020B0502020202020204" pitchFamily="34" charset="0"/>
                          <a:ea typeface="+mn-ea"/>
                          <a:cs typeface="+mn-cs"/>
                        </a:rPr>
                        <a:t> </a:t>
                      </a:r>
                      <a:r>
                        <a:rPr lang="en-US" sz="700" kern="1200" baseline="0" dirty="0" err="1">
                          <a:solidFill>
                            <a:schemeClr val="dk1"/>
                          </a:solidFill>
                          <a:effectLst/>
                          <a:latin typeface="Century Gothic" panose="020B0502020202020204" pitchFamily="34" charset="0"/>
                          <a:ea typeface="+mn-ea"/>
                          <a:cs typeface="+mn-cs"/>
                        </a:rPr>
                        <a:t>Yefremov</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p>
                  </a:txBody>
                  <a:tcPr marL="20013" marR="20013" marT="0" marB="0" anchor="ctr"/>
                </a:tc>
                <a:extLst>
                  <a:ext uri="{0D108BD9-81ED-4DB2-BD59-A6C34878D82A}">
                    <a16:rowId xmlns:a16="http://schemas.microsoft.com/office/drawing/2014/main" val="10022"/>
                  </a:ext>
                </a:extLst>
              </a:tr>
              <a:tr h="82296">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9</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ea typeface="Times New Roman"/>
                        </a:rPr>
                        <a:t>CRO</a:t>
                      </a:r>
                      <a:r>
                        <a:rPr lang="en-US" sz="700" baseline="0" dirty="0">
                          <a:solidFill>
                            <a:schemeClr val="tx1"/>
                          </a:solidFill>
                          <a:effectLst/>
                          <a:latin typeface="Century Gothic" panose="020B0502020202020204" pitchFamily="34" charset="0"/>
                          <a:ea typeface="Times New Roman"/>
                        </a:rPr>
                        <a:t> - </a:t>
                      </a:r>
                      <a:r>
                        <a:rPr lang="en-US" sz="700" dirty="0">
                          <a:solidFill>
                            <a:schemeClr val="tx1"/>
                          </a:solidFill>
                          <a:effectLst/>
                          <a:latin typeface="Century Gothic" panose="020B0502020202020204" pitchFamily="34" charset="0"/>
                          <a:ea typeface="Times New Roman"/>
                        </a:rPr>
                        <a:t>Head of Risk Management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algn="ctr"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S.O.</a:t>
                      </a:r>
                      <a:r>
                        <a:rPr lang="en-US" sz="700" kern="1200" baseline="0" dirty="0">
                          <a:solidFill>
                            <a:schemeClr val="dk1"/>
                          </a:solidFill>
                          <a:effectLst/>
                          <a:latin typeface="Century Gothic" panose="020B0502020202020204" pitchFamily="34" charset="0"/>
                          <a:ea typeface="+mn-ea"/>
                          <a:cs typeface="+mn-cs"/>
                        </a:rPr>
                        <a:t> Nastin</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p>
                  </a:txBody>
                  <a:tcPr marL="20013" marR="20013" marT="0" marB="0" anchor="ctr"/>
                </a:tc>
                <a:extLst>
                  <a:ext uri="{0D108BD9-81ED-4DB2-BD59-A6C34878D82A}">
                    <a16:rowId xmlns:a16="http://schemas.microsoft.com/office/drawing/2014/main" val="10023"/>
                  </a:ext>
                </a:extLst>
              </a:tr>
              <a:tr h="82296">
                <a:tc gridSpan="5">
                  <a:txBody>
                    <a:bodyPr/>
                    <a:lstStyle/>
                    <a:p>
                      <a:pPr algn="ctr">
                        <a:spcAft>
                          <a:spcPts val="0"/>
                        </a:spcAft>
                      </a:pPr>
                      <a:endParaRPr lang="ru-RU" sz="700" dirty="0">
                        <a:solidFill>
                          <a:schemeClr val="tx1"/>
                        </a:solidFill>
                        <a:effectLst/>
                        <a:latin typeface="Century Gothic" panose="020B0502020202020204" pitchFamily="34" charset="0"/>
                        <a:ea typeface="Times New Roman"/>
                      </a:endParaRPr>
                    </a:p>
                  </a:txBody>
                  <a:tcPr marL="20013" marR="20013" marT="0" marB="0" anchor="ctr"/>
                </a:tc>
                <a:tc hMerge="1">
                  <a:txBody>
                    <a:bodyPr/>
                    <a:lstStyle/>
                    <a:p>
                      <a:pPr algn="ctr">
                        <a:spcAft>
                          <a:spcPts val="0"/>
                        </a:spcAft>
                      </a:pPr>
                      <a:endParaRPr lang="ru-RU" sz="500" dirty="0">
                        <a:effectLst/>
                        <a:latin typeface="Century Gothic" panose="020B0502020202020204" pitchFamily="34" charset="0"/>
                        <a:ea typeface="Times New Roman"/>
                      </a:endParaRPr>
                    </a:p>
                  </a:txBody>
                  <a:tcPr marL="20013" marR="20013" marT="0" marB="0" anchor="ctr"/>
                </a:tc>
                <a:tc hMerge="1">
                  <a:txBody>
                    <a:bodyPr/>
                    <a:lstStyle/>
                    <a:p>
                      <a:endParaRPr lang="en-US"/>
                    </a:p>
                  </a:txBody>
                  <a:tcPr/>
                </a:tc>
                <a:tc hMerge="1">
                  <a:txBody>
                    <a:bodyPr/>
                    <a:lstStyle/>
                    <a:p>
                      <a:pPr algn="ctr">
                        <a:spcAft>
                          <a:spcPts val="0"/>
                        </a:spcAft>
                      </a:pPr>
                      <a:endParaRPr lang="ru-RU" sz="500" dirty="0">
                        <a:effectLst/>
                        <a:latin typeface="Century Gothic" panose="020B0502020202020204" pitchFamily="34" charset="0"/>
                        <a:ea typeface="Times New Roman"/>
                      </a:endParaRPr>
                    </a:p>
                  </a:txBody>
                  <a:tcPr marL="20013" marR="20013" marT="0" marB="0" anchor="ctr"/>
                </a:tc>
                <a:tc hMerge="1">
                  <a:txBody>
                    <a:bodyPr/>
                    <a:lstStyle/>
                    <a:p>
                      <a:pPr algn="ctr">
                        <a:spcAft>
                          <a:spcPts val="0"/>
                        </a:spcAft>
                      </a:pPr>
                      <a:endParaRPr lang="ru-RU" sz="5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4"/>
                  </a:ext>
                </a:extLst>
              </a:tr>
              <a:tr h="82296">
                <a:tc rowSpan="10">
                  <a:txBody>
                    <a:bodyPr/>
                    <a:lstStyle/>
                    <a:p>
                      <a:pPr algn="ctr">
                        <a:spcAft>
                          <a:spcPts val="0"/>
                        </a:spcAft>
                      </a:pPr>
                      <a:r>
                        <a:rPr lang="en-US" sz="700" dirty="0">
                          <a:effectLst/>
                          <a:latin typeface="Century Gothic" panose="020B0502020202020204" pitchFamily="34" charset="0"/>
                        </a:rPr>
                        <a:t>Crisis</a:t>
                      </a:r>
                      <a:r>
                        <a:rPr lang="en-US" sz="700" baseline="0" dirty="0">
                          <a:effectLst/>
                          <a:latin typeface="Century Gothic" panose="020B0502020202020204" pitchFamily="34" charset="0"/>
                        </a:rPr>
                        <a:t> Governance Committee</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rPr>
                        <a:t>1</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a:solidFill>
                            <a:schemeClr val="tx1"/>
                          </a:solidFill>
                          <a:effectLst/>
                          <a:latin typeface="Century Gothic" panose="020B0502020202020204" pitchFamily="34" charset="0"/>
                        </a:rPr>
                        <a:t>Chairman of the Supervisory Board </a:t>
                      </a:r>
                      <a:r>
                        <a:rPr lang="uk-UA" sz="700" kern="1200" dirty="0">
                          <a:solidFill>
                            <a:schemeClr val="tx1"/>
                          </a:solidFill>
                          <a:effectLst/>
                          <a:latin typeface="Century Gothic" panose="020B0502020202020204" pitchFamily="34" charset="0"/>
                        </a:rPr>
                        <a:t>(</a:t>
                      </a:r>
                      <a:r>
                        <a:rPr lang="en-US" sz="700" kern="1200" dirty="0">
                          <a:solidFill>
                            <a:schemeClr val="tx1"/>
                          </a:solidFill>
                          <a:effectLst/>
                          <a:latin typeface="Century Gothic" panose="020B0502020202020204" pitchFamily="34" charset="0"/>
                        </a:rPr>
                        <a:t>General Crisis Manager)</a:t>
                      </a:r>
                      <a:endParaRPr lang="en-US" sz="700" kern="1200" dirty="0">
                        <a:solidFill>
                          <a:schemeClr val="tx1"/>
                        </a:solidFill>
                        <a:effectLst/>
                        <a:latin typeface="Century Gothic" panose="020B0502020202020204" pitchFamily="34" charset="0"/>
                        <a:ea typeface="+mn-ea"/>
                        <a:cs typeface="+mn-cs"/>
                      </a:endParaRPr>
                    </a:p>
                  </a:txBody>
                  <a:tcPr marL="20013" marR="20013" marT="0" marB="0"/>
                </a:tc>
                <a:tc>
                  <a:txBody>
                    <a:bodyPr/>
                    <a:lstStyle/>
                    <a:p>
                      <a:pPr marL="0" algn="ctr" defTabSz="457200" rtl="0" eaLnBrk="1" latinLnBrk="0" hangingPunct="1">
                        <a:spcAft>
                          <a:spcPts val="0"/>
                        </a:spcAft>
                      </a:pPr>
                      <a:r>
                        <a:rPr lang="en-US" sz="700" kern="1200" baseline="0" dirty="0">
                          <a:solidFill>
                            <a:schemeClr val="dk1"/>
                          </a:solidFill>
                          <a:effectLst/>
                          <a:latin typeface="Century Gothic" panose="020B0502020202020204" pitchFamily="34" charset="0"/>
                          <a:cs typeface="+mn-cs"/>
                        </a:rPr>
                        <a:t>S. </a:t>
                      </a:r>
                      <a:r>
                        <a:rPr lang="en-US" sz="700" kern="1200" baseline="0" dirty="0" err="1">
                          <a:solidFill>
                            <a:schemeClr val="dk1"/>
                          </a:solidFill>
                          <a:effectLst/>
                          <a:latin typeface="Century Gothic" panose="020B0502020202020204" pitchFamily="34" charset="0"/>
                          <a:cs typeface="+mn-cs"/>
                        </a:rPr>
                        <a:t>Pedrazzi</a:t>
                      </a:r>
                      <a:endParaRPr lang="ru-RU" sz="700" kern="1200" baseline="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Chairperson</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5"/>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rPr>
                        <a:t>2</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Chairman of the Management Board</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6"/>
                  </a:ext>
                </a:extLst>
              </a:tr>
              <a:tr h="82296">
                <a:tc vMerge="1">
                  <a:txBody>
                    <a:bodyPr/>
                    <a:lstStyle/>
                    <a:p>
                      <a:endParaRPr lang="uk-UA"/>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ea typeface="Times New Roman"/>
                        </a:rPr>
                        <a:t>First Deputy Chairman of the Management Board</a:t>
                      </a: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ea typeface="Times New Roman"/>
                        </a:rPr>
                        <a:t>-</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r>
                        <a:rPr lang="uk-UA" sz="700" dirty="0">
                          <a:effectLst/>
                          <a:latin typeface="Century Gothic" panose="020B0502020202020204" pitchFamily="34" charset="0"/>
                        </a:rPr>
                        <a:t> </a:t>
                      </a:r>
                    </a:p>
                  </a:txBody>
                  <a:tcPr marL="20013" marR="20013" marT="0" marB="0" anchor="ctr"/>
                </a:tc>
                <a:extLst>
                  <a:ext uri="{0D108BD9-81ED-4DB2-BD59-A6C34878D82A}">
                    <a16:rowId xmlns:a16="http://schemas.microsoft.com/office/drawing/2014/main" val="3188169479"/>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COO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dirty="0">
                          <a:solidFill>
                            <a:schemeClr val="tx1"/>
                          </a:solidFill>
                          <a:effectLst/>
                          <a:latin typeface="Century Gothic" panose="020B0502020202020204" pitchFamily="34" charset="0"/>
                          <a:ea typeface="Times New Roman"/>
                        </a:rPr>
                        <a:t>L.V. </a:t>
                      </a:r>
                      <a:r>
                        <a:rPr lang="en-US" sz="700" dirty="0" err="1">
                          <a:solidFill>
                            <a:schemeClr val="tx1"/>
                          </a:solidFill>
                          <a:effectLst/>
                          <a:latin typeface="Century Gothic" panose="020B0502020202020204" pitchFamily="34" charset="0"/>
                          <a:ea typeface="Times New Roman"/>
                        </a:rPr>
                        <a:t>Ostakhova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7"/>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CLO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700" kern="1200" dirty="0">
                          <a:solidFill>
                            <a:schemeClr val="dk1"/>
                          </a:solidFill>
                          <a:effectLst/>
                          <a:latin typeface="Century Gothic" panose="020B0502020202020204" pitchFamily="34" charset="0"/>
                          <a:ea typeface="+mn-ea"/>
                          <a:cs typeface="+mn-cs"/>
                        </a:rPr>
                        <a:t>R.I. Leshchenko</a:t>
                      </a: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8"/>
                  </a:ext>
                </a:extLst>
              </a:tr>
              <a:tr h="51983">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6</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CFO</a:t>
                      </a:r>
                      <a:r>
                        <a:rPr lang="en-US" sz="700" baseline="0" dirty="0">
                          <a:solidFill>
                            <a:schemeClr val="tx1"/>
                          </a:solidFill>
                          <a:effectLst/>
                          <a:latin typeface="Century Gothic" panose="020B0502020202020204" pitchFamily="34" charset="0"/>
                        </a:rPr>
                        <a:t>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spcAft>
                          <a:spcPts val="0"/>
                        </a:spcAft>
                      </a:pPr>
                      <a:r>
                        <a:rPr lang="en-US" sz="700" dirty="0">
                          <a:solidFill>
                            <a:schemeClr val="tx1"/>
                          </a:solidFill>
                          <a:effectLst/>
                          <a:latin typeface="Century Gothic" panose="020B0502020202020204" pitchFamily="34" charset="0"/>
                        </a:rPr>
                        <a:t>S.M. Kramarova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9"/>
                  </a:ext>
                </a:extLst>
              </a:tr>
              <a:tr h="121768">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7</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CBO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S.Z. Babaiev</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31"/>
                  </a:ext>
                </a:extLst>
              </a:tr>
              <a:tr h="121768">
                <a:tc vMerge="1">
                  <a:txBody>
                    <a:bodyPr/>
                    <a:lstStyle/>
                    <a:p>
                      <a:endParaRPr lang="ru-UA"/>
                    </a:p>
                  </a:txBody>
                  <a:tcPr/>
                </a:tc>
                <a:tc>
                  <a:txBody>
                    <a:bodyPr/>
                    <a:lstStyle/>
                    <a:p>
                      <a:pPr algn="ctr">
                        <a:spcAft>
                          <a:spcPts val="0"/>
                        </a:spcAft>
                      </a:pPr>
                      <a:r>
                        <a:rPr lang="en-US" sz="700" dirty="0">
                          <a:effectLst/>
                          <a:latin typeface="Century Gothic" panose="020B0502020202020204" pitchFamily="34" charset="0"/>
                          <a:ea typeface="+mn-ea"/>
                        </a:rPr>
                        <a:t>8</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Head of Cybersecurity and Business Continuity Management Department</a:t>
                      </a:r>
                      <a:endParaRPr kumimoji="0" lang="ru-RU" sz="700" b="0" i="0" u="none" strike="noStrike" kern="1200" cap="none" spc="0" normalizeH="0" baseline="0" noProof="0" dirty="0">
                        <a:ln>
                          <a:noFill/>
                        </a:ln>
                        <a:solidFill>
                          <a:schemeClr val="tx1"/>
                        </a:solidFill>
                        <a:effectLst/>
                        <a:uLnTx/>
                        <a:uFillTx/>
                        <a:latin typeface="Century Gothic" panose="020B0502020202020204" pitchFamily="34" charset="0"/>
                        <a:ea typeface="Times New Roman"/>
                        <a:cs typeface="+mn-cs"/>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rPr>
                        <a:t>O.M. Sirakov</a:t>
                      </a: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2529635871"/>
                  </a:ext>
                </a:extLst>
              </a:tr>
              <a:tr h="93064">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9</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CCO -</a:t>
                      </a:r>
                      <a:r>
                        <a:rPr lang="en-US" sz="700" baseline="0" dirty="0">
                          <a:solidFill>
                            <a:schemeClr val="tx1"/>
                          </a:solidFill>
                          <a:effectLst/>
                          <a:latin typeface="Century Gothic" panose="020B0502020202020204" pitchFamily="34" charset="0"/>
                        </a:rPr>
                        <a:t> </a:t>
                      </a:r>
                      <a:r>
                        <a:rPr lang="en-US" sz="700" dirty="0">
                          <a:solidFill>
                            <a:schemeClr val="tx1"/>
                          </a:solidFill>
                          <a:effectLst/>
                          <a:latin typeface="Century Gothic" panose="020B0502020202020204" pitchFamily="34" charset="0"/>
                        </a:rPr>
                        <a:t>Head of Compliance and</a:t>
                      </a:r>
                      <a:r>
                        <a:rPr lang="en-US" sz="700" baseline="0" dirty="0">
                          <a:solidFill>
                            <a:schemeClr val="tx1"/>
                          </a:solidFill>
                          <a:effectLst/>
                          <a:latin typeface="Century Gothic" panose="020B0502020202020204" pitchFamily="34" charset="0"/>
                        </a:rPr>
                        <a:t> AML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solidFill>
                            <a:schemeClr val="dk1"/>
                          </a:solidFill>
                          <a:effectLst/>
                          <a:latin typeface="Century Gothic" panose="020B0502020202020204" pitchFamily="34" charset="0"/>
                          <a:ea typeface="+mn-ea"/>
                          <a:cs typeface="+mn-cs"/>
                        </a:rPr>
                        <a:t>O.A.</a:t>
                      </a:r>
                      <a:r>
                        <a:rPr lang="en-US" sz="700" kern="1200" baseline="0" dirty="0">
                          <a:solidFill>
                            <a:schemeClr val="dk1"/>
                          </a:solidFill>
                          <a:effectLst/>
                          <a:latin typeface="Century Gothic" panose="020B0502020202020204" pitchFamily="34" charset="0"/>
                          <a:ea typeface="+mn-ea"/>
                          <a:cs typeface="+mn-cs"/>
                        </a:rPr>
                        <a:t> </a:t>
                      </a:r>
                      <a:r>
                        <a:rPr lang="en-US" sz="700" kern="1200" baseline="0" dirty="0" err="1">
                          <a:solidFill>
                            <a:schemeClr val="dk1"/>
                          </a:solidFill>
                          <a:effectLst/>
                          <a:latin typeface="Century Gothic" panose="020B0502020202020204" pitchFamily="34" charset="0"/>
                          <a:ea typeface="+mn-ea"/>
                          <a:cs typeface="+mn-cs"/>
                        </a:rPr>
                        <a:t>Yefremov</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p>
                  </a:txBody>
                  <a:tcPr marL="20013" marR="20013" marT="0" marB="0" anchor="ctr"/>
                </a:tc>
                <a:extLst>
                  <a:ext uri="{0D108BD9-81ED-4DB2-BD59-A6C34878D82A}">
                    <a16:rowId xmlns:a16="http://schemas.microsoft.com/office/drawing/2014/main" val="10032"/>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10</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entury Gothic" panose="020B0502020202020204" pitchFamily="34" charset="0"/>
                          <a:ea typeface="+mn-ea"/>
                          <a:cs typeface="+mn-cs"/>
                        </a:rPr>
                        <a:t>CRO</a:t>
                      </a:r>
                      <a:r>
                        <a:rPr lang="en-US" sz="700" kern="1200" baseline="0" dirty="0">
                          <a:solidFill>
                            <a:schemeClr val="dk1"/>
                          </a:solidFill>
                          <a:effectLst/>
                          <a:latin typeface="Century Gothic" panose="020B0502020202020204" pitchFamily="34" charset="0"/>
                          <a:ea typeface="+mn-ea"/>
                          <a:cs typeface="+mn-cs"/>
                        </a:rPr>
                        <a:t> - </a:t>
                      </a:r>
                      <a:r>
                        <a:rPr kumimoji="0" lang="en-US" sz="700" b="0" i="0" u="none" strike="noStrike" kern="1200" cap="none" spc="0" normalizeH="0" baseline="0" noProof="0" dirty="0">
                          <a:ln>
                            <a:noFill/>
                          </a:ln>
                          <a:solidFill>
                            <a:schemeClr val="tx1"/>
                          </a:solidFill>
                          <a:effectLst/>
                          <a:uLnTx/>
                          <a:uFillTx/>
                          <a:latin typeface="Century Gothic" panose="020B0502020202020204" pitchFamily="34" charset="0"/>
                          <a:ea typeface="Times New Roman"/>
                          <a:cs typeface="+mn-cs"/>
                        </a:rPr>
                        <a:t>Head of Risk Management Department</a:t>
                      </a:r>
                      <a:endParaRPr kumimoji="0" lang="ru-RU" sz="700" b="0" i="0" u="none" strike="noStrike" kern="1200" cap="none" spc="0" normalizeH="0" baseline="0" noProof="0" dirty="0">
                        <a:ln>
                          <a:noFill/>
                        </a:ln>
                        <a:solidFill>
                          <a:schemeClr val="tx1"/>
                        </a:solidFill>
                        <a:effectLst/>
                        <a:uLnTx/>
                        <a:uFillTx/>
                        <a:latin typeface="Century Gothic" panose="020B0502020202020204" pitchFamily="34" charset="0"/>
                        <a:ea typeface="Times New Roman"/>
                        <a:cs typeface="+mn-cs"/>
                      </a:endParaRPr>
                    </a:p>
                  </a:txBody>
                  <a:tcPr marL="20013" marR="20013" marT="0" marB="0" anchor="ctr"/>
                </a:tc>
                <a:tc>
                  <a:txBody>
                    <a:bodyPr/>
                    <a:lstStyle/>
                    <a:p>
                      <a:pPr marL="0" algn="ctr"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S.O.</a:t>
                      </a:r>
                      <a:r>
                        <a:rPr lang="en-US" sz="700" kern="1200" baseline="0" dirty="0">
                          <a:solidFill>
                            <a:schemeClr val="dk1"/>
                          </a:solidFill>
                          <a:effectLst/>
                          <a:latin typeface="Century Gothic" panose="020B0502020202020204" pitchFamily="34" charset="0"/>
                          <a:ea typeface="+mn-ea"/>
                          <a:cs typeface="+mn-cs"/>
                        </a:rPr>
                        <a:t> Nastin</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 </a:t>
                      </a:r>
                    </a:p>
                  </a:txBody>
                  <a:tcPr marL="20013" marR="20013" marT="0" marB="0" anchor="ctr"/>
                </a:tc>
                <a:extLst>
                  <a:ext uri="{0D108BD9-81ED-4DB2-BD59-A6C34878D82A}">
                    <a16:rowId xmlns:a16="http://schemas.microsoft.com/office/drawing/2014/main" val="10033"/>
                  </a:ext>
                </a:extLst>
              </a:tr>
            </a:tbl>
          </a:graphicData>
        </a:graphic>
      </p:graphicFrame>
      <p:sp>
        <p:nvSpPr>
          <p:cNvPr id="2" name="Titolo 1">
            <a:extLst>
              <a:ext uri="{FF2B5EF4-FFF2-40B4-BE49-F238E27FC236}">
                <a16:creationId xmlns:a16="http://schemas.microsoft.com/office/drawing/2014/main" id="{95E6C32A-46AF-5A34-BB80-CB4D12921744}"/>
              </a:ext>
            </a:extLst>
          </p:cNvPr>
          <p:cNvSpPr txBox="1">
            <a:spLocks/>
          </p:cNvSpPr>
          <p:nvPr/>
        </p:nvSpPr>
        <p:spPr bwMode="auto">
          <a:xfrm>
            <a:off x="107504" y="44624"/>
            <a:ext cx="903006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it-IT"/>
            </a:defPPr>
            <a:lvl1pPr defTabSz="457200" fontAlgn="base">
              <a:spcBef>
                <a:spcPct val="0"/>
              </a:spcBef>
              <a:spcAft>
                <a:spcPct val="0"/>
              </a:spcAft>
              <a:defRPr sz="2900" b="1">
                <a:solidFill>
                  <a:srgbClr val="EC6400"/>
                </a:solidFill>
                <a:latin typeface="Century Gothic" panose="020B0502020202020204" pitchFamily="34" charset="0"/>
                <a:ea typeface="MS PGothic" panose="020B0600070205080204" pitchFamily="34" charset="-128"/>
                <a:cs typeface="Arial" panose="020B0604020202020204" pitchFamily="34" charset="0"/>
              </a:defRPr>
            </a:lvl1pPr>
            <a:lvl2pPr marL="742950" indent="-285750" defTabSz="457200" eaLnBrk="0" fontAlgn="base" hangingPunct="0">
              <a:spcBef>
                <a:spcPct val="0"/>
              </a:spcBef>
              <a:spcAft>
                <a:spcPct val="0"/>
              </a:spcAft>
              <a:defRPr>
                <a:latin typeface="Arial" panose="020B0604020202020204" pitchFamily="34" charset="0"/>
                <a:ea typeface="MS PGothic" panose="020B0600070205080204" pitchFamily="34" charset="-128"/>
              </a:defRPr>
            </a:lvl2pPr>
            <a:lvl3pPr marL="1143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3pPr>
            <a:lvl4pPr marL="1600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4pPr>
            <a:lvl5pPr marL="20574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9pPr>
          </a:lstStyle>
          <a:p>
            <a:pPr>
              <a:tabLst>
                <a:tab pos="8972550" algn="r"/>
              </a:tabLst>
            </a:pPr>
            <a:r>
              <a:rPr lang="en-US" altLang="it-IT" sz="2000" dirty="0"/>
              <a:t>Organizational Chart of “PRAVEX BANK” JSC as of</a:t>
            </a:r>
            <a:r>
              <a:rPr lang="uk-UA" altLang="it-IT" sz="2000" dirty="0"/>
              <a:t> </a:t>
            </a:r>
            <a:r>
              <a:rPr lang="en-US" altLang="it-IT" sz="2000" dirty="0">
                <a:highlight>
                  <a:srgbClr val="FFFFFF"/>
                </a:highlight>
              </a:rPr>
              <a:t>31.03.2025	</a:t>
            </a:r>
            <a:r>
              <a:rPr lang="en-US" altLang="it-IT" sz="2000" dirty="0"/>
              <a:t>3/3</a:t>
            </a:r>
          </a:p>
        </p:txBody>
      </p:sp>
      <p:sp>
        <p:nvSpPr>
          <p:cNvPr id="3" name="Прямоугольник 1">
            <a:extLst>
              <a:ext uri="{FF2B5EF4-FFF2-40B4-BE49-F238E27FC236}">
                <a16:creationId xmlns:a16="http://schemas.microsoft.com/office/drawing/2014/main" id="{9FA68925-1A0A-A860-621A-E2080F365B10}"/>
              </a:ext>
            </a:extLst>
          </p:cNvPr>
          <p:cNvSpPr/>
          <p:nvPr/>
        </p:nvSpPr>
        <p:spPr>
          <a:xfrm>
            <a:off x="1779285" y="558387"/>
            <a:ext cx="5686505" cy="341729"/>
          </a:xfrm>
          <a:prstGeom prst="rect">
            <a:avLst/>
          </a:prstGeom>
        </p:spPr>
        <p:txBody>
          <a:bodyPr lIns="0" tIns="0" rIns="0" bIns="0"/>
          <a:lstStyle/>
          <a:p>
            <a:pPr defTabSz="457200">
              <a:spcBef>
                <a:spcPct val="0"/>
              </a:spcBef>
            </a:pPr>
            <a:r>
              <a:rPr lang="en-US" sz="1900" dirty="0">
                <a:solidFill>
                  <a:schemeClr val="tx1">
                    <a:lumMod val="50000"/>
                    <a:lumOff val="50000"/>
                  </a:schemeClr>
                </a:solidFill>
                <a:latin typeface="Century Gothic" pitchFamily="34" charset="0"/>
                <a:ea typeface="MS PGothic" panose="020B0600070205080204" pitchFamily="34" charset="-128"/>
                <a:cs typeface="Arial"/>
              </a:rPr>
              <a:t>Management Board Committees Composition</a:t>
            </a:r>
            <a:endParaRPr lang="ru-RU" sz="1900" dirty="0">
              <a:solidFill>
                <a:schemeClr val="tx1">
                  <a:lumMod val="50000"/>
                  <a:lumOff val="50000"/>
                </a:schemeClr>
              </a:solidFill>
              <a:latin typeface="Century Gothic" pitchFamily="34" charset="0"/>
              <a:ea typeface="MS PGothic" panose="020B0600070205080204" pitchFamily="34" charset="-128"/>
              <a:cs typeface="Arial"/>
            </a:endParaRPr>
          </a:p>
        </p:txBody>
      </p:sp>
    </p:spTree>
    <p:extLst>
      <p:ext uri="{BB962C8B-B14F-4D97-AF65-F5344CB8AC3E}">
        <p14:creationId xmlns:p14="http://schemas.microsoft.com/office/powerpoint/2010/main" val="3361016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utoShape 11"/>
          <p:cNvSpPr>
            <a:spLocks noChangeArrowheads="1"/>
          </p:cNvSpPr>
          <p:nvPr/>
        </p:nvSpPr>
        <p:spPr bwMode="auto">
          <a:xfrm>
            <a:off x="4344245" y="2437166"/>
            <a:ext cx="1206500" cy="561975"/>
          </a:xfrm>
          <a:prstGeom prst="flowChartTerminator">
            <a:avLst/>
          </a:prstGeom>
          <a:solidFill>
            <a:srgbClr val="0033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r>
              <a:rPr lang="uk-UA" sz="800" i="1" dirty="0">
                <a:solidFill>
                  <a:schemeClr val="bg1"/>
                </a:solidFill>
                <a:latin typeface="Century Gothic" panose="020B0502020202020204" pitchFamily="34" charset="0"/>
                <a:cs typeface="Times New Roman" panose="02020603050405020304" pitchFamily="18" charset="0"/>
              </a:rPr>
              <a:t>Правління**</a:t>
            </a:r>
            <a:endParaRPr lang="en-US" sz="800" i="1" dirty="0">
              <a:solidFill>
                <a:schemeClr val="bg1"/>
              </a:solidFill>
              <a:latin typeface="Century Gothic" panose="020B0502020202020204" pitchFamily="34" charset="0"/>
              <a:cs typeface="Times New Roman" panose="02020603050405020304" pitchFamily="18" charset="0"/>
            </a:endParaRPr>
          </a:p>
          <a:p>
            <a:pPr algn="ctr">
              <a:lnSpc>
                <a:spcPct val="100000"/>
              </a:lnSpc>
              <a:buClrTx/>
              <a:buFontTx/>
              <a:buNone/>
            </a:pPr>
            <a:r>
              <a:rPr lang="uk-UA" sz="800" i="1" u="sng" dirty="0">
                <a:solidFill>
                  <a:schemeClr val="bg1"/>
                </a:solidFill>
                <a:latin typeface="Century Gothic" panose="020B0502020202020204" pitchFamily="34" charset="0"/>
                <a:cs typeface="Times New Roman" panose="02020603050405020304" pitchFamily="18" charset="0"/>
              </a:rPr>
              <a:t>Голова </a:t>
            </a:r>
          </a:p>
          <a:p>
            <a:pPr algn="ctr">
              <a:lnSpc>
                <a:spcPct val="100000"/>
              </a:lnSpc>
              <a:buClrTx/>
              <a:buFontTx/>
              <a:buNone/>
            </a:pPr>
            <a:r>
              <a:rPr lang="uk-UA" sz="800" i="1" u="sng" dirty="0">
                <a:solidFill>
                  <a:schemeClr val="bg1"/>
                </a:solidFill>
                <a:latin typeface="Century Gothic" panose="020B0502020202020204" pitchFamily="34" charset="0"/>
                <a:cs typeface="Times New Roman" panose="02020603050405020304" pitchFamily="18" charset="0"/>
              </a:rPr>
              <a:t> </a:t>
            </a:r>
            <a:r>
              <a:rPr lang="uk-UA" sz="800" i="1" u="sng" dirty="0" err="1">
                <a:solidFill>
                  <a:schemeClr val="bg1"/>
                </a:solidFill>
                <a:latin typeface="Century Gothic" panose="020B0502020202020204" pitchFamily="34" charset="0"/>
                <a:cs typeface="Times New Roman" panose="02020603050405020304" pitchFamily="18" charset="0"/>
              </a:rPr>
              <a:t>Дж</a:t>
            </a:r>
            <a:r>
              <a:rPr lang="uk-UA" sz="800" i="1" u="sng" dirty="0">
                <a:solidFill>
                  <a:schemeClr val="bg1"/>
                </a:solidFill>
                <a:latin typeface="Century Gothic" panose="020B0502020202020204" pitchFamily="34" charset="0"/>
                <a:cs typeface="Times New Roman" panose="02020603050405020304" pitchFamily="18" charset="0"/>
              </a:rPr>
              <a:t>. </a:t>
            </a:r>
            <a:r>
              <a:rPr lang="ru-RU" sz="800" i="1" u="sng" dirty="0" err="1">
                <a:solidFill>
                  <a:schemeClr val="bg1"/>
                </a:solidFill>
                <a:latin typeface="Century Gothic" panose="020B0502020202020204" pitchFamily="34" charset="0"/>
                <a:cs typeface="Times New Roman" panose="02020603050405020304" pitchFamily="18" charset="0"/>
              </a:rPr>
              <a:t>Корріас</a:t>
            </a:r>
            <a:endParaRPr lang="uk-UA" sz="800" i="1" dirty="0">
              <a:solidFill>
                <a:schemeClr val="bg1"/>
              </a:solidFill>
              <a:latin typeface="Century Gothic" panose="020B0502020202020204" pitchFamily="34" charset="0"/>
              <a:cs typeface="Times New Roman" panose="02020603050405020304" pitchFamily="18" charset="0"/>
            </a:endParaRPr>
          </a:p>
        </p:txBody>
      </p:sp>
      <p:sp>
        <p:nvSpPr>
          <p:cNvPr id="37" name="AutoShape 15"/>
          <p:cNvSpPr>
            <a:spLocks noChangeArrowheads="1"/>
          </p:cNvSpPr>
          <p:nvPr/>
        </p:nvSpPr>
        <p:spPr bwMode="auto">
          <a:xfrm>
            <a:off x="4344245" y="1081016"/>
            <a:ext cx="1206500" cy="561975"/>
          </a:xfrm>
          <a:prstGeom prst="flowChartTerminator">
            <a:avLst/>
          </a:prstGeom>
          <a:solidFill>
            <a:srgbClr val="0033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r>
              <a:rPr lang="uk-UA" sz="800" i="1" dirty="0">
                <a:solidFill>
                  <a:schemeClr val="bg1"/>
                </a:solidFill>
                <a:latin typeface="Century Gothic" panose="020B0502020202020204" pitchFamily="34" charset="0"/>
                <a:cs typeface="Times New Roman" panose="02020603050405020304" pitchFamily="18" charset="0"/>
              </a:rPr>
              <a:t>Наглядова</a:t>
            </a:r>
            <a:r>
              <a:rPr lang="ru-RU" sz="800" i="1" dirty="0">
                <a:solidFill>
                  <a:schemeClr val="bg1"/>
                </a:solidFill>
                <a:latin typeface="Century Gothic" panose="020B0502020202020204" pitchFamily="34" charset="0"/>
                <a:cs typeface="Times New Roman" panose="02020603050405020304" pitchFamily="18" charset="0"/>
              </a:rPr>
              <a:t> Рада*</a:t>
            </a:r>
            <a:endParaRPr lang="en-US" sz="800" i="1" dirty="0">
              <a:solidFill>
                <a:schemeClr val="bg1"/>
              </a:solidFill>
              <a:latin typeface="Century Gothic" panose="020B0502020202020204" pitchFamily="34" charset="0"/>
              <a:cs typeface="Times New Roman" panose="02020603050405020304" pitchFamily="18" charset="0"/>
            </a:endParaRPr>
          </a:p>
          <a:p>
            <a:pPr algn="ctr"/>
            <a:r>
              <a:rPr lang="en-US" sz="800" i="1" u="sng" dirty="0">
                <a:solidFill>
                  <a:schemeClr val="bg1"/>
                </a:solidFill>
                <a:latin typeface="Century Gothic" panose="020B0502020202020204" pitchFamily="34" charset="0"/>
                <a:cs typeface="Times New Roman" panose="02020603050405020304" pitchFamily="18" charset="0"/>
              </a:rPr>
              <a:t>C</a:t>
            </a:r>
            <a:r>
              <a:rPr lang="uk-UA" sz="800" i="1" u="sng" dirty="0">
                <a:solidFill>
                  <a:schemeClr val="bg1"/>
                </a:solidFill>
                <a:latin typeface="Century Gothic" panose="020B0502020202020204" pitchFamily="34" charset="0"/>
                <a:cs typeface="Times New Roman" panose="02020603050405020304" pitchFamily="18" charset="0"/>
              </a:rPr>
              <a:t>.</a:t>
            </a:r>
            <a:r>
              <a:rPr lang="en-US" sz="800" i="1" u="sng" dirty="0">
                <a:solidFill>
                  <a:schemeClr val="bg1"/>
                </a:solidFill>
                <a:latin typeface="Century Gothic" panose="020B0502020202020204" pitchFamily="34" charset="0"/>
                <a:cs typeface="Times New Roman" panose="02020603050405020304" pitchFamily="18" charset="0"/>
              </a:rPr>
              <a:t> </a:t>
            </a:r>
            <a:r>
              <a:rPr lang="uk-UA" sz="800" i="1" u="sng" dirty="0" err="1">
                <a:solidFill>
                  <a:schemeClr val="bg1"/>
                </a:solidFill>
                <a:latin typeface="Century Gothic" panose="020B0502020202020204" pitchFamily="34" charset="0"/>
                <a:cs typeface="Times New Roman" panose="02020603050405020304" pitchFamily="18" charset="0"/>
              </a:rPr>
              <a:t>Педрацці</a:t>
            </a:r>
            <a:endParaRPr lang="ru-RU" sz="800" i="1" u="sng" dirty="0">
              <a:solidFill>
                <a:schemeClr val="bg1"/>
              </a:solidFill>
              <a:latin typeface="Century Gothic" panose="020B0502020202020204" pitchFamily="34" charset="0"/>
              <a:cs typeface="Times New Roman" panose="02020603050405020304" pitchFamily="18" charset="0"/>
            </a:endParaRPr>
          </a:p>
        </p:txBody>
      </p:sp>
      <p:cxnSp>
        <p:nvCxnSpPr>
          <p:cNvPr id="38" name="AutoShape 16"/>
          <p:cNvCxnSpPr>
            <a:cxnSpLocks noChangeShapeType="1"/>
            <a:stCxn id="37" idx="2"/>
            <a:endCxn id="35" idx="0"/>
          </p:cNvCxnSpPr>
          <p:nvPr/>
        </p:nvCxnSpPr>
        <p:spPr bwMode="auto">
          <a:xfrm>
            <a:off x="4947495" y="1642991"/>
            <a:ext cx="0" cy="7941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Rectangle 28"/>
          <p:cNvSpPr>
            <a:spLocks noChangeArrowheads="1"/>
          </p:cNvSpPr>
          <p:nvPr/>
        </p:nvSpPr>
        <p:spPr bwMode="auto">
          <a:xfrm>
            <a:off x="5813476" y="3024190"/>
            <a:ext cx="92398"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spAutoFit/>
          </a:bodyPr>
          <a:lstStyle/>
          <a:p>
            <a:endParaRPr lang="ru-RU">
              <a:latin typeface="Century Gothic" panose="020B0502020202020204" pitchFamily="34" charset="0"/>
              <a:cs typeface="Times New Roman" panose="02020603050405020304" pitchFamily="18" charset="0"/>
            </a:endParaRPr>
          </a:p>
        </p:txBody>
      </p:sp>
      <p:sp>
        <p:nvSpPr>
          <p:cNvPr id="80" name="AutoShape 27"/>
          <p:cNvSpPr>
            <a:spLocks noChangeArrowheads="1"/>
          </p:cNvSpPr>
          <p:nvPr/>
        </p:nvSpPr>
        <p:spPr bwMode="auto">
          <a:xfrm>
            <a:off x="2902369" y="1983601"/>
            <a:ext cx="1155700" cy="368300"/>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70000"/>
              </a:lnSpc>
            </a:pPr>
            <a:r>
              <a:rPr lang="ru-RU" sz="600" b="1" i="1" dirty="0">
                <a:solidFill>
                  <a:srgbClr val="000000"/>
                </a:solidFill>
                <a:latin typeface="Century Gothic" panose="020B0502020202020204" pitchFamily="34" charset="0"/>
                <a:cs typeface="Times New Roman" panose="02020603050405020304" pitchFamily="18" charset="0"/>
              </a:rPr>
              <a:t>Департамент </a:t>
            </a:r>
            <a:r>
              <a:rPr lang="uk-UA" sz="600" b="1" i="1" dirty="0">
                <a:solidFill>
                  <a:srgbClr val="000000"/>
                </a:solidFill>
                <a:latin typeface="Century Gothic" panose="020B0502020202020204" pitchFamily="34" charset="0"/>
                <a:cs typeface="Times New Roman" panose="02020603050405020304" pitchFamily="18" charset="0"/>
              </a:rPr>
              <a:t>управління персоналом та організаційними змінами</a:t>
            </a:r>
            <a:endParaRPr lang="en-US" sz="600" b="1" i="1" dirty="0">
              <a:solidFill>
                <a:srgbClr val="000000"/>
              </a:solidFill>
              <a:latin typeface="Century Gothic" panose="020B0502020202020204" pitchFamily="34" charset="0"/>
              <a:cs typeface="Times New Roman" panose="02020603050405020304" pitchFamily="18" charset="0"/>
            </a:endParaRPr>
          </a:p>
          <a:p>
            <a:pPr algn="ctr">
              <a:lnSpc>
                <a:spcPct val="70000"/>
              </a:lnSpc>
            </a:pPr>
            <a:r>
              <a:rPr lang="ru-RU" sz="600" b="1" i="1" u="sng" dirty="0">
                <a:solidFill>
                  <a:srgbClr val="000000"/>
                </a:solidFill>
                <a:latin typeface="Century Gothic" panose="020B0502020202020204" pitchFamily="34" charset="0"/>
                <a:cs typeface="Times New Roman" panose="02020603050405020304" pitchFamily="18" charset="0"/>
              </a:rPr>
              <a:t> Г. М. Нестеренко</a:t>
            </a:r>
            <a:endParaRPr lang="en-US" sz="600" b="1" i="1" u="sng" dirty="0">
              <a:solidFill>
                <a:srgbClr val="000000"/>
              </a:solidFill>
              <a:latin typeface="Century Gothic" panose="020B0502020202020204" pitchFamily="34" charset="0"/>
              <a:cs typeface="Times New Roman" panose="02020603050405020304" pitchFamily="18" charset="0"/>
            </a:endParaRPr>
          </a:p>
        </p:txBody>
      </p:sp>
      <p:sp>
        <p:nvSpPr>
          <p:cNvPr id="97" name="AutoShape 105"/>
          <p:cNvSpPr>
            <a:spLocks noChangeArrowheads="1"/>
          </p:cNvSpPr>
          <p:nvPr/>
        </p:nvSpPr>
        <p:spPr bwMode="auto">
          <a:xfrm>
            <a:off x="2902369" y="2440908"/>
            <a:ext cx="1157287" cy="368300"/>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lvl="0">
              <a:lnSpc>
                <a:spcPct val="70000"/>
              </a:lnSpc>
            </a:pPr>
            <a:endParaRPr lang="ru-RU" sz="600" b="1" i="1" dirty="0">
              <a:solidFill>
                <a:srgbClr val="000000"/>
              </a:solidFill>
              <a:latin typeface="Century Gothic" panose="020B0502020202020204" pitchFamily="34" charset="0"/>
              <a:cs typeface="Times New Roman" panose="02020603050405020304" pitchFamily="18" charset="0"/>
            </a:endParaRPr>
          </a:p>
          <a:p>
            <a:pPr lvl="0" algn="ctr">
              <a:lnSpc>
                <a:spcPct val="70000"/>
              </a:lnSpc>
            </a:pPr>
            <a:r>
              <a:rPr lang="ru-RU" sz="600" b="1" i="1" dirty="0">
                <a:solidFill>
                  <a:srgbClr val="000000"/>
                </a:solidFill>
                <a:latin typeface="Century Gothic" panose="020B0502020202020204" pitchFamily="34" charset="0"/>
                <a:cs typeface="Times New Roman" panose="02020603050405020304" pitchFamily="18" charset="0"/>
              </a:rPr>
              <a:t>Департамент </a:t>
            </a:r>
            <a:r>
              <a:rPr lang="ru-RU" sz="600" b="1" i="1" dirty="0" err="1">
                <a:solidFill>
                  <a:srgbClr val="000000"/>
                </a:solidFill>
                <a:latin typeface="Century Gothic" panose="020B0502020202020204" pitchFamily="34" charset="0"/>
                <a:cs typeface="Times New Roman" panose="02020603050405020304" pitchFamily="18" charset="0"/>
              </a:rPr>
              <a:t>управл</a:t>
            </a:r>
            <a:r>
              <a:rPr lang="uk-UA" sz="600" b="1" i="1" dirty="0" err="1">
                <a:solidFill>
                  <a:srgbClr val="000000"/>
                </a:solidFill>
                <a:latin typeface="Century Gothic" panose="020B0502020202020204" pitchFamily="34" charset="0"/>
                <a:cs typeface="Times New Roman" panose="02020603050405020304" pitchFamily="18" charset="0"/>
              </a:rPr>
              <a:t>іння</a:t>
            </a:r>
            <a:endParaRPr lang="uk-UA" sz="600" b="1" i="1" dirty="0">
              <a:solidFill>
                <a:srgbClr val="000000"/>
              </a:solidFill>
              <a:latin typeface="Century Gothic" panose="020B0502020202020204" pitchFamily="34" charset="0"/>
              <a:cs typeface="Times New Roman" panose="02020603050405020304" pitchFamily="18" charset="0"/>
            </a:endParaRPr>
          </a:p>
          <a:p>
            <a:pPr lvl="0" algn="ctr">
              <a:lnSpc>
                <a:spcPct val="70000"/>
              </a:lnSpc>
            </a:pPr>
            <a:r>
              <a:rPr lang="uk-UA" sz="600" b="1" i="1" dirty="0">
                <a:solidFill>
                  <a:srgbClr val="000000"/>
                </a:solidFill>
                <a:latin typeface="Century Gothic" panose="020B0502020202020204" pitchFamily="34" charset="0"/>
                <a:cs typeface="Times New Roman" panose="02020603050405020304" pitchFamily="18" charset="0"/>
              </a:rPr>
              <a:t>інформаційною безпекою  </a:t>
            </a:r>
          </a:p>
          <a:p>
            <a:pPr lvl="0" algn="ctr">
              <a:lnSpc>
                <a:spcPct val="70000"/>
              </a:lnSpc>
            </a:pPr>
            <a:r>
              <a:rPr lang="uk-UA" sz="600" b="1" i="1" dirty="0">
                <a:solidFill>
                  <a:srgbClr val="000000"/>
                </a:solidFill>
                <a:latin typeface="Century Gothic" panose="020B0502020202020204" pitchFamily="34" charset="0"/>
                <a:cs typeface="Times New Roman" panose="02020603050405020304" pitchFamily="18" charset="0"/>
              </a:rPr>
              <a:t>та безперервністю бізнесу</a:t>
            </a:r>
            <a:r>
              <a:rPr lang="uk-UA" sz="600" b="1" i="1" baseline="30000" dirty="0">
                <a:solidFill>
                  <a:srgbClr val="000000"/>
                </a:solidFill>
                <a:latin typeface="Century Gothic" panose="020B0502020202020204" pitchFamily="34" charset="0"/>
                <a:cs typeface="Times New Roman" panose="02020603050405020304" pitchFamily="18" charset="0"/>
              </a:rPr>
              <a:t>1</a:t>
            </a:r>
          </a:p>
          <a:p>
            <a:pPr lvl="0" algn="ctr">
              <a:lnSpc>
                <a:spcPct val="70000"/>
              </a:lnSpc>
            </a:pPr>
            <a:r>
              <a:rPr lang="uk-UA" sz="600" b="1" i="1" u="sng" dirty="0">
                <a:solidFill>
                  <a:srgbClr val="000000"/>
                </a:solidFill>
                <a:latin typeface="Century Gothic" panose="020B0502020202020204" pitchFamily="34" charset="0"/>
                <a:cs typeface="Times New Roman" panose="02020603050405020304" pitchFamily="18" charset="0"/>
              </a:rPr>
              <a:t>О.М. </a:t>
            </a:r>
            <a:r>
              <a:rPr lang="uk-UA" sz="600" b="1" i="1" u="sng" dirty="0" err="1">
                <a:solidFill>
                  <a:srgbClr val="000000"/>
                </a:solidFill>
                <a:latin typeface="Century Gothic" panose="020B0502020202020204" pitchFamily="34" charset="0"/>
                <a:cs typeface="Times New Roman" panose="02020603050405020304" pitchFamily="18" charset="0"/>
              </a:rPr>
              <a:t>Сіраков</a:t>
            </a:r>
            <a:endParaRPr lang="en-US" sz="600" b="1" i="1" u="sng" dirty="0">
              <a:solidFill>
                <a:srgbClr val="000000"/>
              </a:solidFill>
              <a:latin typeface="Century Gothic" panose="020B0502020202020204" pitchFamily="34" charset="0"/>
              <a:cs typeface="Times New Roman" panose="02020603050405020304" pitchFamily="18" charset="0"/>
            </a:endParaRPr>
          </a:p>
          <a:p>
            <a:pPr lvl="0" algn="ctr">
              <a:lnSpc>
                <a:spcPct val="80000"/>
              </a:lnSpc>
            </a:pPr>
            <a:endParaRPr lang="en-GB" sz="500" u="sng" dirty="0">
              <a:solidFill>
                <a:srgbClr val="000000"/>
              </a:solidFill>
              <a:latin typeface="Century Gothic" panose="020B0502020202020204" pitchFamily="34" charset="0"/>
              <a:cs typeface="Times New Roman" panose="02020603050405020304" pitchFamily="18" charset="0"/>
            </a:endParaRPr>
          </a:p>
        </p:txBody>
      </p:sp>
      <p:sp>
        <p:nvSpPr>
          <p:cNvPr id="98" name="AutoShape 23"/>
          <p:cNvSpPr>
            <a:spLocks noChangeArrowheads="1"/>
          </p:cNvSpPr>
          <p:nvPr/>
        </p:nvSpPr>
        <p:spPr bwMode="auto">
          <a:xfrm>
            <a:off x="2902369" y="2881216"/>
            <a:ext cx="1157287" cy="368300"/>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lvl="0" algn="ctr"/>
            <a:r>
              <a:rPr lang="ru-RU" sz="500" b="1" i="1" dirty="0">
                <a:solidFill>
                  <a:srgbClr val="000000"/>
                </a:solidFill>
                <a:latin typeface="Century Gothic" panose="020B0502020202020204" pitchFamily="34" charset="0"/>
                <a:cs typeface="Times New Roman" panose="02020603050405020304" pitchFamily="18" charset="0"/>
              </a:rPr>
              <a:t>Департамент </a:t>
            </a:r>
            <a:r>
              <a:rPr lang="ru-RU" sz="500" b="1" i="1" dirty="0" err="1">
                <a:solidFill>
                  <a:srgbClr val="000000"/>
                </a:solidFill>
                <a:latin typeface="Century Gothic" panose="020B0502020202020204" pitchFamily="34" charset="0"/>
                <a:cs typeface="Times New Roman" panose="02020603050405020304" pitchFamily="18" charset="0"/>
              </a:rPr>
              <a:t>юридичної</a:t>
            </a:r>
            <a:r>
              <a:rPr lang="ru-RU" sz="500" b="1" i="1" dirty="0">
                <a:solidFill>
                  <a:srgbClr val="000000"/>
                </a:solidFill>
                <a:latin typeface="Century Gothic" panose="020B0502020202020204" pitchFamily="34" charset="0"/>
                <a:cs typeface="Times New Roman" panose="02020603050405020304" pitchFamily="18" charset="0"/>
              </a:rPr>
              <a:t> </a:t>
            </a:r>
            <a:r>
              <a:rPr lang="ru-RU" sz="500" b="1" i="1" dirty="0" err="1">
                <a:solidFill>
                  <a:srgbClr val="000000"/>
                </a:solidFill>
                <a:latin typeface="Century Gothic" panose="020B0502020202020204" pitchFamily="34" charset="0"/>
                <a:cs typeface="Times New Roman" panose="02020603050405020304" pitchFamily="18" charset="0"/>
              </a:rPr>
              <a:t>підтримки</a:t>
            </a:r>
            <a:r>
              <a:rPr lang="ru-RU" sz="500" b="1" i="1" dirty="0">
                <a:solidFill>
                  <a:srgbClr val="000000"/>
                </a:solidFill>
                <a:latin typeface="Century Gothic" panose="020B0502020202020204" pitchFamily="34" charset="0"/>
                <a:cs typeface="Times New Roman" panose="02020603050405020304" pitchFamily="18" charset="0"/>
              </a:rPr>
              <a:t> та генерального </a:t>
            </a:r>
            <a:r>
              <a:rPr lang="ru-RU" sz="500" b="1" i="1" dirty="0" err="1">
                <a:solidFill>
                  <a:srgbClr val="000000"/>
                </a:solidFill>
                <a:latin typeface="Century Gothic" panose="020B0502020202020204" pitchFamily="34" charset="0"/>
                <a:cs typeface="Times New Roman" panose="02020603050405020304" pitchFamily="18" charset="0"/>
              </a:rPr>
              <a:t>секретаріату</a:t>
            </a:r>
            <a:endParaRPr lang="ru-RU" sz="500" b="1" i="1" dirty="0">
              <a:solidFill>
                <a:srgbClr val="000000"/>
              </a:solidFill>
              <a:latin typeface="Century Gothic" panose="020B0502020202020204" pitchFamily="34" charset="0"/>
              <a:cs typeface="Times New Roman" panose="02020603050405020304" pitchFamily="18" charset="0"/>
            </a:endParaRPr>
          </a:p>
          <a:p>
            <a:pPr lvl="0" algn="ctr"/>
            <a:r>
              <a:rPr lang="ru-RU" sz="600" b="1" i="1" u="sng" dirty="0">
                <a:solidFill>
                  <a:srgbClr val="000000"/>
                </a:solidFill>
                <a:latin typeface="Century Gothic" panose="020B0502020202020204" pitchFamily="34" charset="0"/>
                <a:cs typeface="Times New Roman" panose="02020603050405020304" pitchFamily="18" charset="0"/>
              </a:rPr>
              <a:t>С.В. </a:t>
            </a:r>
            <a:r>
              <a:rPr lang="ru-RU" sz="600" b="1" i="1" u="sng" dirty="0" err="1">
                <a:solidFill>
                  <a:srgbClr val="000000"/>
                </a:solidFill>
                <a:latin typeface="Century Gothic" panose="020B0502020202020204" pitchFamily="34" charset="0"/>
                <a:cs typeface="Times New Roman" panose="02020603050405020304" pitchFamily="18" charset="0"/>
              </a:rPr>
              <a:t>Жадан</a:t>
            </a:r>
            <a:endParaRPr lang="ru-RU" sz="600" b="1" i="1" u="sng" dirty="0">
              <a:solidFill>
                <a:srgbClr val="000000"/>
              </a:solidFill>
              <a:latin typeface="Century Gothic" panose="020B0502020202020204" pitchFamily="34" charset="0"/>
              <a:cs typeface="Times New Roman" panose="02020603050405020304" pitchFamily="18" charset="0"/>
            </a:endParaRPr>
          </a:p>
        </p:txBody>
      </p:sp>
      <p:sp>
        <p:nvSpPr>
          <p:cNvPr id="99" name="AutoShape 10"/>
          <p:cNvSpPr>
            <a:spLocks noChangeArrowheads="1"/>
          </p:cNvSpPr>
          <p:nvPr/>
        </p:nvSpPr>
        <p:spPr bwMode="auto">
          <a:xfrm>
            <a:off x="2914007" y="1178647"/>
            <a:ext cx="1155700" cy="366712"/>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endParaRPr lang="en-US" sz="600" b="1" i="1" dirty="0">
              <a:latin typeface="Century Gothic" panose="020B0502020202020204" pitchFamily="34" charset="0"/>
              <a:cs typeface="Times New Roman" panose="02020603050405020304" pitchFamily="18" charset="0"/>
            </a:endParaRPr>
          </a:p>
          <a:p>
            <a:pPr algn="ctr">
              <a:lnSpc>
                <a:spcPct val="100000"/>
              </a:lnSpc>
              <a:buClrTx/>
              <a:buFontTx/>
              <a:buNone/>
            </a:pPr>
            <a:r>
              <a:rPr lang="ru-RU" sz="600" b="1" i="1" dirty="0">
                <a:latin typeface="Century Gothic" panose="020B0502020202020204" pitchFamily="34" charset="0"/>
                <a:cs typeface="Times New Roman" panose="02020603050405020304" pitchFamily="18" charset="0"/>
              </a:rPr>
              <a:t>Департамент </a:t>
            </a:r>
            <a:r>
              <a:rPr lang="uk-UA" sz="600" b="1" i="1" dirty="0">
                <a:latin typeface="Century Gothic" panose="020B0502020202020204" pitchFamily="34" charset="0"/>
                <a:cs typeface="Times New Roman" panose="02020603050405020304" pitchFamily="18" charset="0"/>
              </a:rPr>
              <a:t>внутрішнього</a:t>
            </a:r>
            <a:r>
              <a:rPr lang="ru-RU" sz="600" b="1" i="1" dirty="0">
                <a:latin typeface="Century Gothic" panose="020B0502020202020204" pitchFamily="34" charset="0"/>
                <a:cs typeface="Times New Roman" panose="02020603050405020304" pitchFamily="18" charset="0"/>
              </a:rPr>
              <a:t> аудиту</a:t>
            </a:r>
            <a:endParaRPr lang="en-US" sz="600" b="1" i="1" dirty="0">
              <a:latin typeface="Century Gothic" panose="020B0502020202020204" pitchFamily="34" charset="0"/>
              <a:cs typeface="Times New Roman" panose="02020603050405020304" pitchFamily="18" charset="0"/>
            </a:endParaRPr>
          </a:p>
          <a:p>
            <a:pPr lvl="0" algn="ctr" fontAlgn="base">
              <a:spcBef>
                <a:spcPct val="0"/>
              </a:spcBef>
              <a:spcAft>
                <a:spcPct val="0"/>
              </a:spcAft>
              <a:buClr>
                <a:srgbClr val="B2B2B2"/>
              </a:buClr>
            </a:pPr>
            <a:r>
              <a:rPr lang="uk-UA" sz="600" b="1" i="1" u="sng" dirty="0">
                <a:solidFill>
                  <a:srgbClr val="000000"/>
                </a:solidFill>
                <a:latin typeface="Century Gothic" panose="020B0502020202020204" pitchFamily="34" charset="0"/>
                <a:cs typeface="Times New Roman" pitchFamily="18" charset="0"/>
              </a:rPr>
              <a:t>Т.С. Лисенко</a:t>
            </a:r>
            <a:endParaRPr lang="en-US" sz="600" b="1" i="1" u="sng" dirty="0">
              <a:solidFill>
                <a:srgbClr val="000000"/>
              </a:solidFill>
              <a:latin typeface="Century Gothic" panose="020B0502020202020204" pitchFamily="34" charset="0"/>
              <a:cs typeface="Times New Roman" pitchFamily="18" charset="0"/>
            </a:endParaRPr>
          </a:p>
          <a:p>
            <a:pPr algn="ctr">
              <a:lnSpc>
                <a:spcPct val="100000"/>
              </a:lnSpc>
              <a:buClrTx/>
              <a:buFontTx/>
              <a:buNone/>
            </a:pPr>
            <a:endParaRPr lang="ru-RU" sz="600" b="1" i="1" dirty="0">
              <a:latin typeface="Century Gothic" panose="020B0502020202020204" pitchFamily="34" charset="0"/>
              <a:cs typeface="Times New Roman" panose="02020603050405020304" pitchFamily="18" charset="0"/>
            </a:endParaRPr>
          </a:p>
        </p:txBody>
      </p:sp>
      <p:sp>
        <p:nvSpPr>
          <p:cNvPr id="138" name="Titolo 1"/>
          <p:cNvSpPr txBox="1">
            <a:spLocks/>
          </p:cNvSpPr>
          <p:nvPr/>
        </p:nvSpPr>
        <p:spPr bwMode="auto">
          <a:xfrm>
            <a:off x="45810" y="46079"/>
            <a:ext cx="9030068" cy="53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ru-RU"/>
            </a:defPPr>
            <a:lvl1pPr defTabSz="457200" fontAlgn="base">
              <a:spcBef>
                <a:spcPct val="0"/>
              </a:spcBef>
              <a:spcAft>
                <a:spcPct val="0"/>
              </a:spcAft>
              <a:defRPr sz="2900" b="1">
                <a:solidFill>
                  <a:srgbClr val="EC6400"/>
                </a:solidFill>
                <a:latin typeface="Century Gothic" panose="020B0502020202020204" pitchFamily="34" charset="0"/>
                <a:ea typeface="MS PGothic" panose="020B0600070205080204" pitchFamily="34" charset="-128"/>
                <a:cs typeface="Arial" panose="020B0604020202020204" pitchFamily="34" charset="0"/>
              </a:defRPr>
            </a:lvl1pPr>
            <a:lvl2pPr marL="742950" indent="-285750">
              <a:defRPr>
                <a:latin typeface="Arial" panose="020B0604020202020204" pitchFamily="34" charset="0"/>
                <a:ea typeface="MS PGothic" panose="020B0600070205080204" pitchFamily="34" charset="-128"/>
              </a:defRPr>
            </a:lvl2pPr>
            <a:lvl3pPr marL="1143000" indent="-228600">
              <a:defRPr>
                <a:latin typeface="Arial" panose="020B0604020202020204" pitchFamily="34" charset="0"/>
                <a:ea typeface="MS PGothic" panose="020B0600070205080204" pitchFamily="34" charset="-128"/>
              </a:defRPr>
            </a:lvl3pPr>
            <a:lvl4pPr marL="1600200" indent="-228600">
              <a:defRPr>
                <a:latin typeface="Arial" panose="020B0604020202020204" pitchFamily="34" charset="0"/>
                <a:ea typeface="MS PGothic" panose="020B0600070205080204" pitchFamily="34" charset="-128"/>
              </a:defRPr>
            </a:lvl4pPr>
            <a:lvl5pPr marL="2057400" indent="-228600">
              <a:defRPr>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9pPr>
          </a:lstStyle>
          <a:p>
            <a:pPr>
              <a:tabLst>
                <a:tab pos="8970963" algn="r"/>
              </a:tabLst>
            </a:pPr>
            <a:r>
              <a:rPr lang="uk-UA" altLang="it-IT" sz="1900" dirty="0"/>
              <a:t>Організаційна</a:t>
            </a:r>
            <a:r>
              <a:rPr lang="ru-RU" altLang="it-IT" sz="1900" dirty="0"/>
              <a:t> структура АТ “ПРАВЕКС</a:t>
            </a:r>
            <a:r>
              <a:rPr lang="en-US" altLang="it-IT" sz="1900" dirty="0"/>
              <a:t> </a:t>
            </a:r>
            <a:r>
              <a:rPr lang="ru-RU" altLang="it-IT" sz="1900" dirty="0"/>
              <a:t>БАНК”</a:t>
            </a:r>
            <a:r>
              <a:rPr lang="en-US" altLang="it-IT" sz="1900" dirty="0"/>
              <a:t> </a:t>
            </a:r>
            <a:r>
              <a:rPr lang="uk-UA" altLang="it-IT" sz="1900" dirty="0"/>
              <a:t>станом на </a:t>
            </a:r>
            <a:r>
              <a:rPr lang="en-US" altLang="it-IT" sz="1900" dirty="0"/>
              <a:t>31</a:t>
            </a:r>
            <a:r>
              <a:rPr lang="uk-UA" altLang="it-IT" sz="1900" dirty="0"/>
              <a:t>.</a:t>
            </a:r>
            <a:r>
              <a:rPr lang="en-US" altLang="it-IT" sz="1900" dirty="0"/>
              <a:t>03</a:t>
            </a:r>
            <a:r>
              <a:rPr lang="uk-UA" altLang="it-IT" sz="1900" dirty="0"/>
              <a:t>.202</a:t>
            </a:r>
            <a:r>
              <a:rPr lang="en-US" altLang="it-IT" sz="1900" dirty="0"/>
              <a:t>5	1/3</a:t>
            </a:r>
          </a:p>
        </p:txBody>
      </p:sp>
      <p:sp>
        <p:nvSpPr>
          <p:cNvPr id="133" name="Rectangle 25"/>
          <p:cNvSpPr>
            <a:spLocks noChangeArrowheads="1"/>
          </p:cNvSpPr>
          <p:nvPr/>
        </p:nvSpPr>
        <p:spPr bwMode="auto">
          <a:xfrm>
            <a:off x="5811890" y="2953224"/>
            <a:ext cx="972000" cy="360000"/>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lvl="0" algn="ctr">
              <a:lnSpc>
                <a:spcPct val="75000"/>
              </a:lnSpc>
            </a:pPr>
            <a:r>
              <a:rPr lang="uk-UA" sz="600" b="1" i="1" dirty="0">
                <a:solidFill>
                  <a:srgbClr val="000000"/>
                </a:solidFill>
                <a:latin typeface="Century Gothic" panose="020B0502020202020204" pitchFamily="34" charset="0"/>
                <a:cs typeface="Times New Roman" panose="02020603050405020304" pitchFamily="18" charset="0"/>
              </a:rPr>
              <a:t>Відділ зв’язків з громадськістю та маркетингу</a:t>
            </a:r>
            <a:endParaRPr lang="en-US" sz="600" b="1" i="1" dirty="0">
              <a:solidFill>
                <a:srgbClr val="000000"/>
              </a:solidFill>
              <a:latin typeface="Century Gothic" panose="020B0502020202020204" pitchFamily="34" charset="0"/>
              <a:cs typeface="Times New Roman" panose="02020603050405020304" pitchFamily="18" charset="0"/>
            </a:endParaRPr>
          </a:p>
        </p:txBody>
      </p:sp>
      <p:sp>
        <p:nvSpPr>
          <p:cNvPr id="136" name="AutoShape 15"/>
          <p:cNvSpPr>
            <a:spLocks noChangeArrowheads="1"/>
          </p:cNvSpPr>
          <p:nvPr/>
        </p:nvSpPr>
        <p:spPr bwMode="auto">
          <a:xfrm>
            <a:off x="4348437" y="576960"/>
            <a:ext cx="1206500" cy="345951"/>
          </a:xfrm>
          <a:prstGeom prst="flowChartTerminator">
            <a:avLst/>
          </a:prstGeom>
          <a:solidFill>
            <a:schemeClr val="tx2">
              <a:lumMod val="60000"/>
              <a:lumOff val="40000"/>
            </a:schemeClr>
          </a:solidFill>
          <a:ln w="9525" algn="ctr">
            <a:solidFill>
              <a:schemeClr val="tx1"/>
            </a:solidFill>
            <a:miter lim="800000"/>
            <a:headEnd/>
            <a:tailEnd/>
          </a:ln>
          <a:effectLst/>
        </p:spPr>
        <p:txBody>
          <a:bodyPr lIns="90000" tIns="46800" rIns="90000" bIns="46800" anchor="ctr"/>
          <a:lstStyle/>
          <a:p>
            <a:pPr algn="ctr">
              <a:lnSpc>
                <a:spcPct val="100000"/>
              </a:lnSpc>
              <a:buClrTx/>
              <a:buFontTx/>
              <a:buNone/>
            </a:pPr>
            <a:r>
              <a:rPr lang="uk-UA" sz="800" i="1" dirty="0">
                <a:solidFill>
                  <a:schemeClr val="bg1"/>
                </a:solidFill>
                <a:latin typeface="Century Gothic" panose="020B0502020202020204" pitchFamily="34" charset="0"/>
                <a:cs typeface="Times New Roman" panose="02020603050405020304" pitchFamily="18" charset="0"/>
              </a:rPr>
              <a:t>Загальні збори акціонерів</a:t>
            </a:r>
            <a:endParaRPr lang="ru-RU" sz="800" i="1" u="sng" dirty="0">
              <a:solidFill>
                <a:schemeClr val="bg1"/>
              </a:solidFill>
              <a:latin typeface="Century Gothic" panose="020B0502020202020204" pitchFamily="34" charset="0"/>
              <a:cs typeface="Times New Roman" panose="02020603050405020304" pitchFamily="18" charset="0"/>
            </a:endParaRPr>
          </a:p>
        </p:txBody>
      </p:sp>
      <p:cxnSp>
        <p:nvCxnSpPr>
          <p:cNvPr id="8" name="Прямая соединительная линия 7"/>
          <p:cNvCxnSpPr>
            <a:stCxn id="136" idx="2"/>
            <a:endCxn id="37" idx="0"/>
          </p:cNvCxnSpPr>
          <p:nvPr/>
        </p:nvCxnSpPr>
        <p:spPr>
          <a:xfrm flipH="1">
            <a:off x="4947495" y="922911"/>
            <a:ext cx="4192" cy="1581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 name="TextBox 139"/>
          <p:cNvSpPr txBox="1"/>
          <p:nvPr/>
        </p:nvSpPr>
        <p:spPr>
          <a:xfrm>
            <a:off x="272290" y="892321"/>
            <a:ext cx="2379304" cy="1200329"/>
          </a:xfrm>
          <a:prstGeom prst="rect">
            <a:avLst/>
          </a:prstGeom>
          <a:noFill/>
        </p:spPr>
        <p:txBody>
          <a:bodyPr wrap="square" rtlCol="0">
            <a:spAutoFit/>
          </a:bodyPr>
          <a:lstStyle/>
          <a:p>
            <a:r>
              <a:rPr lang="uk-UA" sz="600" b="1" i="1" u="sng" dirty="0">
                <a:latin typeface="Century Gothic" panose="020B0502020202020204" pitchFamily="34" charset="0"/>
                <a:cs typeface="Times New Roman" panose="02020603050405020304" pitchFamily="18" charset="0"/>
              </a:rPr>
              <a:t>Комітети Правління:</a:t>
            </a:r>
          </a:p>
          <a:p>
            <a:r>
              <a:rPr lang="uk-UA" sz="600" b="1" i="1" dirty="0">
                <a:latin typeface="Century Gothic" panose="020B0502020202020204" pitchFamily="34" charset="0"/>
                <a:cs typeface="Times New Roman" panose="02020603050405020304" pitchFamily="18" charset="0"/>
              </a:rPr>
              <a:t>Кредитний комітет</a:t>
            </a:r>
            <a:endParaRPr lang="en-US" sz="600" b="1" i="1" dirty="0">
              <a:latin typeface="Century Gothic" panose="020B0502020202020204" pitchFamily="34" charset="0"/>
              <a:cs typeface="Times New Roman" panose="02020603050405020304" pitchFamily="18" charset="0"/>
            </a:endParaRPr>
          </a:p>
          <a:p>
            <a:r>
              <a:rPr lang="uk-UA" sz="600" b="1" i="1" dirty="0">
                <a:latin typeface="Century Gothic" panose="020B0502020202020204" pitchFamily="34" charset="0"/>
                <a:cs typeface="Times New Roman" panose="02020603050405020304" pitchFamily="18" charset="0"/>
              </a:rPr>
              <a:t>Комітет з управління </a:t>
            </a:r>
            <a:r>
              <a:rPr lang="ru-RU" sz="600" b="1" i="1" dirty="0" err="1">
                <a:latin typeface="Century Gothic" panose="020B0502020202020204" pitchFamily="34" charset="0"/>
                <a:cs typeface="Times New Roman" panose="02020603050405020304" pitchFamily="18" charset="0"/>
              </a:rPr>
              <a:t>непрацюючим</a:t>
            </a:r>
            <a:r>
              <a:rPr lang="uk-UA" sz="600" b="1" i="1" dirty="0">
                <a:latin typeface="Century Gothic" panose="020B0502020202020204" pitchFamily="34" charset="0"/>
                <a:cs typeface="Times New Roman" panose="02020603050405020304" pitchFamily="18" charset="0"/>
              </a:rPr>
              <a:t>и активами</a:t>
            </a:r>
          </a:p>
          <a:p>
            <a:r>
              <a:rPr lang="uk-UA" sz="600" b="1" i="1" dirty="0">
                <a:latin typeface="Century Gothic" panose="020B0502020202020204" pitchFamily="34" charset="0"/>
                <a:cs typeface="Times New Roman" panose="02020603050405020304" pitchFamily="18" charset="0"/>
              </a:rPr>
              <a:t>Комітет з управління кредитним ризиком</a:t>
            </a:r>
          </a:p>
          <a:p>
            <a:r>
              <a:rPr lang="uk-UA" sz="600" b="1" i="1" dirty="0">
                <a:latin typeface="Century Gothic" panose="020B0502020202020204" pitchFamily="34" charset="0"/>
                <a:cs typeface="Times New Roman" panose="02020603050405020304" pitchFamily="18" charset="0"/>
              </a:rPr>
              <a:t>Комітет з управління активами та пасивами </a:t>
            </a:r>
          </a:p>
          <a:p>
            <a:r>
              <a:rPr lang="uk-UA" sz="600" b="1" i="1" dirty="0">
                <a:latin typeface="Century Gothic" panose="020B0502020202020204" pitchFamily="34" charset="0"/>
                <a:cs typeface="Times New Roman" panose="02020603050405020304" pitchFamily="18" charset="0"/>
              </a:rPr>
              <a:t>Комітет з управління операційним ризиком</a:t>
            </a:r>
          </a:p>
          <a:p>
            <a:r>
              <a:rPr lang="uk-UA" sz="600" b="1" i="1" dirty="0">
                <a:latin typeface="Century Gothic" panose="020B0502020202020204" pitchFamily="34" charset="0"/>
                <a:cs typeface="Times New Roman" panose="02020603050405020304" pitchFamily="18" charset="0"/>
              </a:rPr>
              <a:t>Тендерний Комітет </a:t>
            </a:r>
          </a:p>
          <a:p>
            <a:r>
              <a:rPr lang="uk-UA" sz="600" b="1" i="1" dirty="0">
                <a:latin typeface="Century Gothic" panose="020B0502020202020204" pitchFamily="34" charset="0"/>
                <a:cs typeface="Times New Roman" panose="02020603050405020304" pitchFamily="18" charset="0"/>
              </a:rPr>
              <a:t>Комітет управління змінами</a:t>
            </a:r>
          </a:p>
          <a:p>
            <a:r>
              <a:rPr lang="uk-UA" sz="600" b="1" i="1" dirty="0">
                <a:latin typeface="Century Gothic" panose="020B0502020202020204" pitchFamily="34" charset="0"/>
                <a:cs typeface="Times New Roman" panose="02020603050405020304" pitchFamily="18" charset="0"/>
              </a:rPr>
              <a:t>Комітет з управління інформаційною безпекою</a:t>
            </a:r>
          </a:p>
          <a:p>
            <a:r>
              <a:rPr lang="uk-UA" sz="600" b="1" i="1" dirty="0">
                <a:latin typeface="Century Gothic" panose="020B0502020202020204" pitchFamily="34" charset="0"/>
                <a:cs typeface="Times New Roman" panose="02020603050405020304" pitchFamily="18" charset="0"/>
              </a:rPr>
              <a:t>Комітет з питань управління кризою</a:t>
            </a:r>
            <a:endParaRPr lang="en-US" sz="600" b="1" i="1" dirty="0">
              <a:latin typeface="Century Gothic" panose="020B0502020202020204" pitchFamily="34" charset="0"/>
              <a:cs typeface="Times New Roman" panose="02020603050405020304" pitchFamily="18" charset="0"/>
            </a:endParaRPr>
          </a:p>
          <a:p>
            <a:r>
              <a:rPr lang="uk-UA" sz="600" b="1" i="1" dirty="0">
                <a:latin typeface="Century Gothic" panose="020B0502020202020204" pitchFamily="34" charset="0"/>
                <a:cs typeface="Times New Roman" panose="02020603050405020304" pitchFamily="18" charset="0"/>
              </a:rPr>
              <a:t>Комітет з екологічних, соціальних та </a:t>
            </a:r>
          </a:p>
          <a:p>
            <a:r>
              <a:rPr lang="uk-UA" sz="600" b="1" i="1" dirty="0">
                <a:latin typeface="Century Gothic" panose="020B0502020202020204" pitchFamily="34" charset="0"/>
                <a:cs typeface="Times New Roman" panose="02020603050405020304" pitchFamily="18" charset="0"/>
              </a:rPr>
              <a:t>управлінських питань </a:t>
            </a:r>
          </a:p>
        </p:txBody>
      </p:sp>
      <p:cxnSp>
        <p:nvCxnSpPr>
          <p:cNvPr id="19" name="Соединительная линия уступом 18"/>
          <p:cNvCxnSpPr>
            <a:stCxn id="35" idx="1"/>
          </p:cNvCxnSpPr>
          <p:nvPr/>
        </p:nvCxnSpPr>
        <p:spPr>
          <a:xfrm rot="10800000">
            <a:off x="2342101" y="1816920"/>
            <a:ext cx="2002145" cy="901235"/>
          </a:xfrm>
          <a:prstGeom prst="bentConnector3">
            <a:avLst>
              <a:gd name="adj1" fmla="val 718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Rectangle 56"/>
          <p:cNvSpPr>
            <a:spLocks noChangeArrowheads="1"/>
          </p:cNvSpPr>
          <p:nvPr/>
        </p:nvSpPr>
        <p:spPr bwMode="auto">
          <a:xfrm>
            <a:off x="5899202" y="4529815"/>
            <a:ext cx="244475"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lstStyle/>
          <a:p>
            <a:pPr marL="100013" indent="-100013"/>
            <a:endParaRPr lang="uk-UA">
              <a:solidFill>
                <a:prstClr val="black"/>
              </a:solidFill>
              <a:latin typeface="Century Gothic" panose="020B0502020202020204" pitchFamily="34" charset="0"/>
              <a:cs typeface="Times New Roman" panose="02020603050405020304" pitchFamily="18" charset="0"/>
            </a:endParaRPr>
          </a:p>
        </p:txBody>
      </p:sp>
      <p:sp>
        <p:nvSpPr>
          <p:cNvPr id="142" name="Rectangle 103"/>
          <p:cNvSpPr>
            <a:spLocks noChangeArrowheads="1"/>
          </p:cNvSpPr>
          <p:nvPr/>
        </p:nvSpPr>
        <p:spPr bwMode="auto">
          <a:xfrm>
            <a:off x="4367294" y="4497551"/>
            <a:ext cx="923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spAutoFit/>
          </a:bodyPr>
          <a:lstStyle/>
          <a:p>
            <a:endParaRPr lang="ru-RU">
              <a:solidFill>
                <a:prstClr val="black"/>
              </a:solidFill>
              <a:latin typeface="Century Gothic" panose="020B0502020202020204" pitchFamily="34" charset="0"/>
              <a:cs typeface="Times New Roman" panose="02020603050405020304" pitchFamily="18" charset="0"/>
            </a:endParaRPr>
          </a:p>
        </p:txBody>
      </p:sp>
      <p:cxnSp>
        <p:nvCxnSpPr>
          <p:cNvPr id="143" name="AutoShape 57"/>
          <p:cNvCxnSpPr>
            <a:cxnSpLocks noChangeShapeType="1"/>
            <a:stCxn id="141" idx="2"/>
            <a:endCxn id="182" idx="1"/>
          </p:cNvCxnSpPr>
          <p:nvPr/>
        </p:nvCxnSpPr>
        <p:spPr bwMode="auto">
          <a:xfrm rot="16200000" flipH="1">
            <a:off x="6061477" y="4748540"/>
            <a:ext cx="18350" cy="98425"/>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AutoShape 58"/>
          <p:cNvCxnSpPr>
            <a:cxnSpLocks noChangeShapeType="1"/>
            <a:endCxn id="104" idx="1"/>
          </p:cNvCxnSpPr>
          <p:nvPr/>
        </p:nvCxnSpPr>
        <p:spPr bwMode="auto">
          <a:xfrm rot="16200000" flipH="1">
            <a:off x="5731748" y="4803907"/>
            <a:ext cx="695645" cy="11626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5" name="Rectangle 59"/>
          <p:cNvSpPr>
            <a:spLocks noChangeArrowheads="1"/>
          </p:cNvSpPr>
          <p:nvPr/>
        </p:nvSpPr>
        <p:spPr bwMode="auto">
          <a:xfrm>
            <a:off x="6366389" y="4759964"/>
            <a:ext cx="92398"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spAutoFit/>
          </a:bodyPr>
          <a:lstStyle/>
          <a:p>
            <a:endParaRPr lang="ru-RU">
              <a:solidFill>
                <a:prstClr val="black"/>
              </a:solidFill>
              <a:latin typeface="Century Gothic" panose="020B0502020202020204" pitchFamily="34" charset="0"/>
              <a:cs typeface="Times New Roman" panose="02020603050405020304" pitchFamily="18" charset="0"/>
            </a:endParaRPr>
          </a:p>
        </p:txBody>
      </p:sp>
      <p:sp>
        <p:nvSpPr>
          <p:cNvPr id="146" name="Rectangle 71"/>
          <p:cNvSpPr>
            <a:spLocks noChangeArrowheads="1"/>
          </p:cNvSpPr>
          <p:nvPr/>
        </p:nvSpPr>
        <p:spPr bwMode="auto">
          <a:xfrm>
            <a:off x="2933910" y="4519095"/>
            <a:ext cx="923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spAutoFit/>
          </a:bodyPr>
          <a:lstStyle/>
          <a:p>
            <a:endParaRPr lang="ru-RU">
              <a:solidFill>
                <a:prstClr val="black"/>
              </a:solidFill>
              <a:latin typeface="Century Gothic" panose="020B0502020202020204" pitchFamily="34" charset="0"/>
              <a:cs typeface="Times New Roman" panose="02020603050405020304" pitchFamily="18" charset="0"/>
            </a:endParaRPr>
          </a:p>
        </p:txBody>
      </p:sp>
      <p:cxnSp>
        <p:nvCxnSpPr>
          <p:cNvPr id="147" name="AutoShape 112"/>
          <p:cNvCxnSpPr>
            <a:cxnSpLocks noChangeShapeType="1"/>
            <a:endCxn id="173" idx="1"/>
          </p:cNvCxnSpPr>
          <p:nvPr/>
        </p:nvCxnSpPr>
        <p:spPr bwMode="auto">
          <a:xfrm rot="16200000" flipH="1">
            <a:off x="2380829" y="5263691"/>
            <a:ext cx="1517218" cy="9175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 name="AutoShape 115"/>
          <p:cNvSpPr>
            <a:spLocks noChangeArrowheads="1"/>
          </p:cNvSpPr>
          <p:nvPr/>
        </p:nvSpPr>
        <p:spPr bwMode="auto">
          <a:xfrm>
            <a:off x="7290679" y="4057781"/>
            <a:ext cx="1079500" cy="415925"/>
          </a:xfrm>
          <a:prstGeom prst="wave">
            <a:avLst>
              <a:gd name="adj1" fmla="val 13005"/>
              <a:gd name="adj2" fmla="val 0"/>
            </a:avLst>
          </a:prstGeom>
          <a:solidFill>
            <a:srgbClr val="808080"/>
          </a:solidFill>
          <a:ln w="9398"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800" dirty="0">
                <a:solidFill>
                  <a:srgbClr val="FFFFFF"/>
                </a:solidFill>
                <a:latin typeface="Century Gothic" panose="020B0502020202020204" pitchFamily="34" charset="0"/>
                <a:cs typeface="Times New Roman" panose="02020603050405020304" pitchFamily="18" charset="0"/>
              </a:rPr>
              <a:t>Інші підрозділи</a:t>
            </a:r>
            <a:r>
              <a:rPr lang="en-US" sz="700" baseline="30000" dirty="0">
                <a:solidFill>
                  <a:srgbClr val="FFFFFF"/>
                </a:solidFill>
                <a:latin typeface="Century Gothic" panose="020B0502020202020204" pitchFamily="34" charset="0"/>
                <a:cs typeface="Times New Roman" panose="02020603050405020304" pitchFamily="18" charset="0"/>
              </a:rPr>
              <a:t>3</a:t>
            </a:r>
            <a:endParaRPr lang="ru-RU" sz="700" baseline="30000" dirty="0">
              <a:solidFill>
                <a:srgbClr val="FFFFFF"/>
              </a:solidFill>
              <a:latin typeface="Century Gothic" panose="020B0502020202020204" pitchFamily="34" charset="0"/>
              <a:cs typeface="Times New Roman" panose="02020603050405020304" pitchFamily="18" charset="0"/>
            </a:endParaRPr>
          </a:p>
        </p:txBody>
      </p:sp>
      <p:sp>
        <p:nvSpPr>
          <p:cNvPr id="152" name="Rectangle 131"/>
          <p:cNvSpPr>
            <a:spLocks noChangeArrowheads="1"/>
          </p:cNvSpPr>
          <p:nvPr/>
        </p:nvSpPr>
        <p:spPr bwMode="auto">
          <a:xfrm>
            <a:off x="7143751" y="4461324"/>
            <a:ext cx="1885566"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400" baseline="30000" dirty="0">
                <a:solidFill>
                  <a:prstClr val="black"/>
                </a:solidFill>
                <a:latin typeface="Century Gothic" panose="020B0502020202020204" pitchFamily="34" charset="0"/>
                <a:cs typeface="Times New Roman" panose="02020603050405020304" pitchFamily="18" charset="0"/>
              </a:rPr>
              <a:t>1 </a:t>
            </a:r>
            <a:r>
              <a:rPr lang="uk-UA" sz="400" dirty="0">
                <a:solidFill>
                  <a:prstClr val="black"/>
                </a:solidFill>
                <a:latin typeface="Century Gothic" panose="020B0502020202020204" pitchFamily="34" charset="0"/>
                <a:cs typeface="Times New Roman" panose="02020603050405020304" pitchFamily="18" charset="0"/>
              </a:rPr>
              <a:t>Департамент управління інформаційною безпекою та безперервністю бізнесу включає Службу охорони праці</a:t>
            </a:r>
          </a:p>
          <a:p>
            <a:endParaRPr lang="uk-UA" sz="400" dirty="0">
              <a:solidFill>
                <a:prstClr val="black"/>
              </a:solidFill>
              <a:latin typeface="Century Gothic" panose="020B0502020202020204" pitchFamily="34" charset="0"/>
              <a:cs typeface="Times New Roman" panose="02020603050405020304" pitchFamily="18" charset="0"/>
            </a:endParaRPr>
          </a:p>
          <a:p>
            <a:pPr algn="just"/>
            <a:r>
              <a:rPr lang="uk-UA" sz="400" baseline="30000" dirty="0">
                <a:latin typeface="Century Gothic" panose="020B0502020202020204" pitchFamily="34" charset="0"/>
                <a:cs typeface="Times New Roman" panose="02020603050405020304" pitchFamily="18" charset="0"/>
              </a:rPr>
              <a:t>2</a:t>
            </a:r>
            <a:r>
              <a:rPr lang="ru-RU" sz="400" baseline="30000" dirty="0">
                <a:latin typeface="Century Gothic" panose="020B0502020202020204" pitchFamily="34" charset="0"/>
                <a:cs typeface="Times New Roman" panose="02020603050405020304" pitchFamily="18" charset="0"/>
              </a:rPr>
              <a:t> </a:t>
            </a:r>
            <a:r>
              <a:rPr lang="en-US" sz="400" baseline="30000" dirty="0">
                <a:latin typeface="Century Gothic" panose="020B0502020202020204" pitchFamily="34" charset="0"/>
                <a:cs typeface="Times New Roman" panose="02020603050405020304" pitchFamily="18" charset="0"/>
              </a:rPr>
              <a:t> </a:t>
            </a:r>
            <a:r>
              <a:rPr lang="uk-UA" sz="400" dirty="0">
                <a:latin typeface="Century Gothic" panose="020B0502020202020204" pitchFamily="34" charset="0"/>
                <a:cs typeface="Times New Roman" panose="02020603050405020304" pitchFamily="18" charset="0"/>
              </a:rPr>
              <a:t>Г.С. Барановська –  головний бухгалтер – директор департаменту бухгалтерського обліку</a:t>
            </a:r>
            <a:endParaRPr lang="en-US" sz="400" dirty="0">
              <a:latin typeface="Century Gothic" panose="020B0502020202020204" pitchFamily="34" charset="0"/>
              <a:cs typeface="Times New Roman" panose="02020603050405020304" pitchFamily="18" charset="0"/>
            </a:endParaRPr>
          </a:p>
          <a:p>
            <a:pPr lvl="0"/>
            <a:endParaRPr lang="uk-UA" sz="400" dirty="0">
              <a:solidFill>
                <a:prstClr val="black"/>
              </a:solidFill>
              <a:latin typeface="Century Gothic" panose="020B0502020202020204" pitchFamily="34" charset="0"/>
              <a:cs typeface="Times New Roman" panose="02020603050405020304" pitchFamily="18" charset="0"/>
            </a:endParaRPr>
          </a:p>
          <a:p>
            <a:pPr lvl="0" algn="just"/>
            <a:r>
              <a:rPr lang="en-US" sz="400" baseline="30000" dirty="0">
                <a:solidFill>
                  <a:prstClr val="black"/>
                </a:solidFill>
                <a:latin typeface="Century Gothic" panose="020B0502020202020204" pitchFamily="34" charset="0"/>
                <a:cs typeface="Times New Roman" panose="02020603050405020304" pitchFamily="18" charset="0"/>
              </a:rPr>
              <a:t>3 </a:t>
            </a:r>
            <a:r>
              <a:rPr lang="en-US" sz="400" dirty="0">
                <a:solidFill>
                  <a:prstClr val="black"/>
                </a:solidFill>
                <a:latin typeface="Century Gothic" panose="020B0502020202020204" pitchFamily="34" charset="0"/>
                <a:cs typeface="Times New Roman" panose="02020603050405020304" pitchFamily="18" charset="0"/>
              </a:rPr>
              <a:t> </a:t>
            </a:r>
            <a:r>
              <a:rPr lang="uk-UA" sz="400" dirty="0">
                <a:solidFill>
                  <a:prstClr val="black"/>
                </a:solidFill>
                <a:latin typeface="Century Gothic" panose="020B0502020202020204" pitchFamily="34" charset="0"/>
                <a:cs typeface="Times New Roman" panose="02020603050405020304" pitchFamily="18" charset="0"/>
              </a:rPr>
              <a:t>«Інші підрозділи»  Банку – це підрозділи, які відповідно до рішень Наглядової Ради були </a:t>
            </a:r>
            <a:r>
              <a:rPr lang="ru-RU" sz="400" dirty="0" err="1">
                <a:solidFill>
                  <a:prstClr val="black"/>
                </a:solidFill>
                <a:latin typeface="Century Gothic" panose="020B0502020202020204" pitchFamily="34" charset="0"/>
                <a:cs typeface="Times New Roman" panose="02020603050405020304" pitchFamily="18" charset="0"/>
              </a:rPr>
              <a:t>ліквідовані</a:t>
            </a:r>
            <a:r>
              <a:rPr lang="ru-RU" sz="400" dirty="0">
                <a:solidFill>
                  <a:prstClr val="black"/>
                </a:solidFill>
                <a:latin typeface="Century Gothic" panose="020B0502020202020204" pitchFamily="34" charset="0"/>
                <a:cs typeface="Times New Roman" panose="02020603050405020304" pitchFamily="18" charset="0"/>
              </a:rPr>
              <a:t>, </a:t>
            </a:r>
            <a:r>
              <a:rPr lang="ru-RU" sz="400" dirty="0" err="1">
                <a:solidFill>
                  <a:prstClr val="black"/>
                </a:solidFill>
                <a:latin typeface="Century Gothic" panose="020B0502020202020204" pitchFamily="34" charset="0"/>
                <a:cs typeface="Times New Roman" panose="02020603050405020304" pitchFamily="18" charset="0"/>
              </a:rPr>
              <a:t>проте</a:t>
            </a:r>
            <a:r>
              <a:rPr lang="ru-RU" sz="400" dirty="0">
                <a:solidFill>
                  <a:prstClr val="black"/>
                </a:solidFill>
                <a:latin typeface="Century Gothic" panose="020B0502020202020204" pitchFamily="34" charset="0"/>
                <a:cs typeface="Times New Roman" panose="02020603050405020304" pitchFamily="18" charset="0"/>
              </a:rPr>
              <a:t> не </a:t>
            </a:r>
            <a:r>
              <a:rPr lang="ru-RU" sz="400" dirty="0" err="1">
                <a:solidFill>
                  <a:prstClr val="black"/>
                </a:solidFill>
                <a:latin typeface="Century Gothic" panose="020B0502020202020204" pitchFamily="34" charset="0"/>
                <a:cs typeface="Times New Roman" panose="02020603050405020304" pitchFamily="18" charset="0"/>
              </a:rPr>
              <a:t>можуть</a:t>
            </a:r>
            <a:r>
              <a:rPr lang="ru-RU" sz="400" dirty="0">
                <a:solidFill>
                  <a:prstClr val="black"/>
                </a:solidFill>
                <a:latin typeface="Century Gothic" panose="020B0502020202020204" pitchFamily="34" charset="0"/>
                <a:cs typeface="Times New Roman" panose="02020603050405020304" pitchFamily="18" charset="0"/>
              </a:rPr>
              <a:t> бути </a:t>
            </a:r>
            <a:r>
              <a:rPr lang="ru-RU" sz="400" dirty="0" err="1">
                <a:solidFill>
                  <a:prstClr val="black"/>
                </a:solidFill>
                <a:latin typeface="Century Gothic" panose="020B0502020202020204" pitchFamily="34" charset="0"/>
                <a:cs typeface="Times New Roman" panose="02020603050405020304" pitchFamily="18" charset="0"/>
              </a:rPr>
              <a:t>закриті</a:t>
            </a:r>
            <a:r>
              <a:rPr lang="ru-RU" sz="400" dirty="0">
                <a:solidFill>
                  <a:prstClr val="black"/>
                </a:solidFill>
                <a:latin typeface="Century Gothic" panose="020B0502020202020204" pitchFamily="34" charset="0"/>
                <a:cs typeface="Times New Roman" panose="02020603050405020304" pitchFamily="18" charset="0"/>
              </a:rPr>
              <a:t> </a:t>
            </a:r>
            <a:r>
              <a:rPr lang="ru-RU" sz="400" dirty="0" err="1">
                <a:solidFill>
                  <a:prstClr val="black"/>
                </a:solidFill>
                <a:latin typeface="Century Gothic" panose="020B0502020202020204" pitchFamily="34" charset="0"/>
                <a:cs typeface="Times New Roman" panose="02020603050405020304" pitchFamily="18" charset="0"/>
              </a:rPr>
              <a:t>повністю</a:t>
            </a:r>
            <a:r>
              <a:rPr lang="ru-RU" sz="400" dirty="0">
                <a:solidFill>
                  <a:prstClr val="black"/>
                </a:solidFill>
                <a:latin typeface="Century Gothic" panose="020B0502020202020204" pitchFamily="34" charset="0"/>
                <a:cs typeface="Times New Roman" panose="02020603050405020304" pitchFamily="18" charset="0"/>
              </a:rPr>
              <a:t>,  </a:t>
            </a:r>
            <a:r>
              <a:rPr lang="ru-RU" sz="400" dirty="0" err="1">
                <a:solidFill>
                  <a:prstClr val="black"/>
                </a:solidFill>
                <a:latin typeface="Century Gothic" panose="020B0502020202020204" pitchFamily="34" charset="0"/>
                <a:cs typeface="Times New Roman" panose="02020603050405020304" pitchFamily="18" charset="0"/>
              </a:rPr>
              <a:t>оскільки</a:t>
            </a:r>
            <a:r>
              <a:rPr lang="ru-RU" sz="400" dirty="0">
                <a:solidFill>
                  <a:prstClr val="black"/>
                </a:solidFill>
                <a:latin typeface="Century Gothic" panose="020B0502020202020204" pitchFamily="34" charset="0"/>
                <a:cs typeface="Times New Roman" panose="02020603050405020304" pitchFamily="18" charset="0"/>
              </a:rPr>
              <a:t> на посадах </a:t>
            </a:r>
            <a:r>
              <a:rPr lang="ru-RU" sz="400" dirty="0" err="1">
                <a:solidFill>
                  <a:prstClr val="black"/>
                </a:solidFill>
                <a:latin typeface="Century Gothic" panose="020B0502020202020204" pitchFamily="34" charset="0"/>
                <a:cs typeface="Times New Roman" panose="02020603050405020304" pitchFamily="18" charset="0"/>
              </a:rPr>
              <a:t>перебувають</a:t>
            </a:r>
            <a:r>
              <a:rPr lang="ru-RU" sz="400" dirty="0">
                <a:solidFill>
                  <a:prstClr val="black"/>
                </a:solidFill>
                <a:latin typeface="Century Gothic" panose="020B0502020202020204" pitchFamily="34" charset="0"/>
                <a:cs typeface="Times New Roman" panose="02020603050405020304" pitchFamily="18" charset="0"/>
              </a:rPr>
              <a:t> </a:t>
            </a:r>
            <a:r>
              <a:rPr lang="ru-RU" sz="400" dirty="0" err="1">
                <a:solidFill>
                  <a:prstClr val="black"/>
                </a:solidFill>
                <a:latin typeface="Century Gothic" panose="020B0502020202020204" pitchFamily="34" charset="0"/>
                <a:cs typeface="Times New Roman" panose="02020603050405020304" pitchFamily="18" charset="0"/>
              </a:rPr>
              <a:t>працівники</a:t>
            </a:r>
            <a:r>
              <a:rPr lang="ru-RU" sz="400" dirty="0">
                <a:solidFill>
                  <a:prstClr val="black"/>
                </a:solidFill>
                <a:latin typeface="Century Gothic" panose="020B0502020202020204" pitchFamily="34" charset="0"/>
                <a:cs typeface="Times New Roman" panose="02020603050405020304" pitchFamily="18" charset="0"/>
              </a:rPr>
              <a:t> до </a:t>
            </a:r>
            <a:r>
              <a:rPr lang="ru-RU" sz="400" dirty="0" err="1">
                <a:solidFill>
                  <a:prstClr val="black"/>
                </a:solidFill>
                <a:latin typeface="Century Gothic" panose="020B0502020202020204" pitchFamily="34" charset="0"/>
                <a:cs typeface="Times New Roman" panose="02020603050405020304" pitchFamily="18" charset="0"/>
              </a:rPr>
              <a:t>яких</a:t>
            </a:r>
            <a:r>
              <a:rPr lang="ru-RU" sz="400" dirty="0">
                <a:solidFill>
                  <a:prstClr val="black"/>
                </a:solidFill>
                <a:latin typeface="Century Gothic" panose="020B0502020202020204" pitchFamily="34" charset="0"/>
                <a:cs typeface="Times New Roman" panose="02020603050405020304" pitchFamily="18" charset="0"/>
              </a:rPr>
              <a:t> не </a:t>
            </a:r>
            <a:r>
              <a:rPr lang="ru-RU" sz="400" dirty="0" err="1">
                <a:solidFill>
                  <a:prstClr val="black"/>
                </a:solidFill>
                <a:latin typeface="Century Gothic" panose="020B0502020202020204" pitchFamily="34" charset="0"/>
                <a:cs typeface="Times New Roman" panose="02020603050405020304" pitchFamily="18" charset="0"/>
              </a:rPr>
              <a:t>можливо</a:t>
            </a:r>
            <a:r>
              <a:rPr lang="ru-RU" sz="400" dirty="0">
                <a:solidFill>
                  <a:prstClr val="black"/>
                </a:solidFill>
                <a:latin typeface="Century Gothic" panose="020B0502020202020204" pitchFamily="34" charset="0"/>
                <a:cs typeface="Times New Roman" panose="02020603050405020304" pitchFamily="18" charset="0"/>
              </a:rPr>
              <a:t> </a:t>
            </a:r>
            <a:r>
              <a:rPr lang="ru-RU" sz="400" dirty="0" err="1">
                <a:solidFill>
                  <a:prstClr val="black"/>
                </a:solidFill>
                <a:latin typeface="Century Gothic" panose="020B0502020202020204" pitchFamily="34" charset="0"/>
                <a:cs typeface="Times New Roman" panose="02020603050405020304" pitchFamily="18" charset="0"/>
              </a:rPr>
              <a:t>застосувати</a:t>
            </a:r>
            <a:r>
              <a:rPr lang="ru-RU" sz="400" dirty="0">
                <a:solidFill>
                  <a:prstClr val="black"/>
                </a:solidFill>
                <a:latin typeface="Century Gothic" panose="020B0502020202020204" pitchFamily="34" charset="0"/>
                <a:cs typeface="Times New Roman" panose="02020603050405020304" pitchFamily="18" charset="0"/>
              </a:rPr>
              <a:t> процедуру </a:t>
            </a:r>
            <a:r>
              <a:rPr lang="ru-RU" sz="400" dirty="0" err="1">
                <a:solidFill>
                  <a:prstClr val="black"/>
                </a:solidFill>
                <a:latin typeface="Century Gothic" panose="020B0502020202020204" pitchFamily="34" charset="0"/>
                <a:cs typeface="Times New Roman" panose="02020603050405020304" pitchFamily="18" charset="0"/>
              </a:rPr>
              <a:t>скорочення</a:t>
            </a:r>
            <a:r>
              <a:rPr lang="ru-RU" sz="400" dirty="0">
                <a:solidFill>
                  <a:prstClr val="black"/>
                </a:solidFill>
                <a:latin typeface="Century Gothic" panose="020B0502020202020204" pitchFamily="34" charset="0"/>
                <a:cs typeface="Times New Roman" panose="02020603050405020304" pitchFamily="18" charset="0"/>
              </a:rPr>
              <a:t> в </a:t>
            </a:r>
            <a:r>
              <a:rPr lang="ru-RU" sz="400" dirty="0" err="1">
                <a:solidFill>
                  <a:prstClr val="black"/>
                </a:solidFill>
                <a:latin typeface="Century Gothic" panose="020B0502020202020204" pitchFamily="34" charset="0"/>
                <a:cs typeface="Times New Roman" panose="02020603050405020304" pitchFamily="18" charset="0"/>
              </a:rPr>
              <a:t>певному</a:t>
            </a:r>
            <a:r>
              <a:rPr lang="ru-RU" sz="400" dirty="0">
                <a:solidFill>
                  <a:prstClr val="black"/>
                </a:solidFill>
                <a:latin typeface="Century Gothic" panose="020B0502020202020204" pitchFamily="34" charset="0"/>
                <a:cs typeface="Times New Roman" panose="02020603050405020304" pitchFamily="18" charset="0"/>
              </a:rPr>
              <a:t> </a:t>
            </a:r>
            <a:r>
              <a:rPr lang="ru-RU" sz="400" dirty="0" err="1">
                <a:solidFill>
                  <a:prstClr val="black"/>
                </a:solidFill>
                <a:latin typeface="Century Gothic" panose="020B0502020202020204" pitchFamily="34" charset="0"/>
                <a:cs typeface="Times New Roman" panose="02020603050405020304" pitchFamily="18" charset="0"/>
              </a:rPr>
              <a:t>проміжку</a:t>
            </a:r>
            <a:r>
              <a:rPr lang="ru-RU" sz="400" dirty="0">
                <a:solidFill>
                  <a:prstClr val="black"/>
                </a:solidFill>
                <a:latin typeface="Century Gothic" panose="020B0502020202020204" pitchFamily="34" charset="0"/>
                <a:cs typeface="Times New Roman" panose="02020603050405020304" pitchFamily="18" charset="0"/>
              </a:rPr>
              <a:t> часу. Також в </a:t>
            </a:r>
            <a:r>
              <a:rPr lang="ru-RU" sz="400" dirty="0" err="1">
                <a:solidFill>
                  <a:prstClr val="black"/>
                </a:solidFill>
                <a:latin typeface="Century Gothic" panose="020B0502020202020204" pitchFamily="34" charset="0"/>
                <a:cs typeface="Times New Roman" panose="02020603050405020304" pitchFamily="18" charset="0"/>
              </a:rPr>
              <a:t>цьому</a:t>
            </a:r>
            <a:r>
              <a:rPr lang="ru-RU" sz="400" dirty="0">
                <a:solidFill>
                  <a:prstClr val="black"/>
                </a:solidFill>
                <a:latin typeface="Century Gothic" panose="020B0502020202020204" pitchFamily="34" charset="0"/>
                <a:cs typeface="Times New Roman" panose="02020603050405020304" pitchFamily="18" charset="0"/>
              </a:rPr>
              <a:t> </a:t>
            </a:r>
            <a:r>
              <a:rPr lang="ru-RU" sz="400" dirty="0" err="1">
                <a:solidFill>
                  <a:prstClr val="black"/>
                </a:solidFill>
                <a:latin typeface="Century Gothic" panose="020B0502020202020204" pitchFamily="34" charset="0"/>
                <a:cs typeface="Times New Roman" panose="02020603050405020304" pitchFamily="18" charset="0"/>
              </a:rPr>
              <a:t>розділі</a:t>
            </a:r>
            <a:r>
              <a:rPr lang="ru-RU" sz="400" dirty="0">
                <a:solidFill>
                  <a:prstClr val="black"/>
                </a:solidFill>
                <a:latin typeface="Century Gothic" panose="020B0502020202020204" pitchFamily="34" charset="0"/>
                <a:cs typeface="Times New Roman" panose="02020603050405020304" pitchFamily="18" charset="0"/>
              </a:rPr>
              <a:t> </a:t>
            </a:r>
            <a:r>
              <a:rPr lang="ru-RU" sz="400" dirty="0" err="1">
                <a:solidFill>
                  <a:prstClr val="black"/>
                </a:solidFill>
                <a:latin typeface="Century Gothic" panose="020B0502020202020204" pitchFamily="34" charset="0"/>
                <a:cs typeface="Times New Roman" panose="02020603050405020304" pitchFamily="18" charset="0"/>
              </a:rPr>
              <a:t>містяться</a:t>
            </a:r>
            <a:r>
              <a:rPr lang="ru-RU" sz="400" dirty="0">
                <a:solidFill>
                  <a:prstClr val="black"/>
                </a:solidFill>
                <a:latin typeface="Century Gothic" panose="020B0502020202020204" pitchFamily="34" charset="0"/>
                <a:cs typeface="Times New Roman" panose="02020603050405020304" pitchFamily="18" charset="0"/>
              </a:rPr>
              <a:t> </a:t>
            </a:r>
            <a:r>
              <a:rPr lang="ru-RU" sz="400" dirty="0" err="1">
                <a:solidFill>
                  <a:prstClr val="black"/>
                </a:solidFill>
                <a:latin typeface="Century Gothic" panose="020B0502020202020204" pitchFamily="34" charset="0"/>
                <a:cs typeface="Times New Roman" panose="02020603050405020304" pitchFamily="18" charset="0"/>
              </a:rPr>
              <a:t>штатні</a:t>
            </a:r>
            <a:r>
              <a:rPr lang="ru-RU" sz="400" dirty="0">
                <a:solidFill>
                  <a:prstClr val="black"/>
                </a:solidFill>
                <a:latin typeface="Century Gothic" panose="020B0502020202020204" pitchFamily="34" charset="0"/>
                <a:cs typeface="Times New Roman" panose="02020603050405020304" pitchFamily="18" charset="0"/>
              </a:rPr>
              <a:t> </a:t>
            </a:r>
            <a:r>
              <a:rPr lang="ru-RU" sz="400" dirty="0" err="1">
                <a:solidFill>
                  <a:prstClr val="black"/>
                </a:solidFill>
                <a:latin typeface="Century Gothic" panose="020B0502020202020204" pitchFamily="34" charset="0"/>
                <a:cs typeface="Times New Roman" panose="02020603050405020304" pitchFamily="18" charset="0"/>
              </a:rPr>
              <a:t>одиниці</a:t>
            </a:r>
            <a:r>
              <a:rPr lang="ru-RU" sz="400" dirty="0">
                <a:solidFill>
                  <a:prstClr val="black"/>
                </a:solidFill>
                <a:latin typeface="Century Gothic" panose="020B0502020202020204" pitchFamily="34" charset="0"/>
                <a:cs typeface="Times New Roman" panose="02020603050405020304" pitchFamily="18" charset="0"/>
              </a:rPr>
              <a:t>  на </a:t>
            </a:r>
            <a:r>
              <a:rPr lang="ru-RU" sz="400" dirty="0" err="1">
                <a:solidFill>
                  <a:prstClr val="black"/>
                </a:solidFill>
                <a:latin typeface="Century Gothic" panose="020B0502020202020204" pitchFamily="34" charset="0"/>
                <a:cs typeface="Times New Roman" panose="02020603050405020304" pitchFamily="18" charset="0"/>
              </a:rPr>
              <a:t>яких</a:t>
            </a:r>
            <a:r>
              <a:rPr lang="ru-RU" sz="400" dirty="0">
                <a:solidFill>
                  <a:prstClr val="black"/>
                </a:solidFill>
                <a:latin typeface="Century Gothic" panose="020B0502020202020204" pitchFamily="34" charset="0"/>
                <a:cs typeface="Times New Roman" panose="02020603050405020304" pitchFamily="18" charset="0"/>
              </a:rPr>
              <a:t> </a:t>
            </a:r>
            <a:r>
              <a:rPr lang="ru-RU" sz="400" dirty="0" err="1">
                <a:solidFill>
                  <a:prstClr val="black"/>
                </a:solidFill>
                <a:latin typeface="Century Gothic" panose="020B0502020202020204" pitchFamily="34" charset="0"/>
                <a:cs typeface="Times New Roman" panose="02020603050405020304" pitchFamily="18" charset="0"/>
              </a:rPr>
              <a:t>застосовується</a:t>
            </a:r>
            <a:r>
              <a:rPr lang="ru-RU" sz="400" dirty="0">
                <a:solidFill>
                  <a:prstClr val="black"/>
                </a:solidFill>
                <a:latin typeface="Century Gothic" panose="020B0502020202020204" pitchFamily="34" charset="0"/>
                <a:cs typeface="Times New Roman" panose="02020603050405020304" pitchFamily="18" charset="0"/>
              </a:rPr>
              <a:t> </a:t>
            </a:r>
            <a:r>
              <a:rPr lang="ru-RU" sz="400" dirty="0" err="1">
                <a:solidFill>
                  <a:prstClr val="black"/>
                </a:solidFill>
                <a:latin typeface="Century Gothic" panose="020B0502020202020204" pitchFamily="34" charset="0"/>
                <a:cs typeface="Times New Roman" panose="02020603050405020304" pitchFamily="18" charset="0"/>
              </a:rPr>
              <a:t>надомна</a:t>
            </a:r>
            <a:r>
              <a:rPr lang="ru-RU" sz="400" dirty="0">
                <a:solidFill>
                  <a:prstClr val="black"/>
                </a:solidFill>
                <a:latin typeface="Century Gothic" panose="020B0502020202020204" pitchFamily="34" charset="0"/>
                <a:cs typeface="Times New Roman" panose="02020603050405020304" pitchFamily="18" charset="0"/>
              </a:rPr>
              <a:t> </a:t>
            </a:r>
            <a:r>
              <a:rPr lang="ru-RU" sz="400" dirty="0" err="1">
                <a:solidFill>
                  <a:prstClr val="black"/>
                </a:solidFill>
                <a:latin typeface="Century Gothic" panose="020B0502020202020204" pitchFamily="34" charset="0"/>
                <a:cs typeface="Times New Roman" panose="02020603050405020304" pitchFamily="18" charset="0"/>
              </a:rPr>
              <a:t>праця</a:t>
            </a:r>
            <a:r>
              <a:rPr lang="ru-RU" sz="400" dirty="0">
                <a:solidFill>
                  <a:prstClr val="black"/>
                </a:solidFill>
                <a:latin typeface="Century Gothic" panose="020B0502020202020204" pitchFamily="34" charset="0"/>
                <a:cs typeface="Times New Roman" panose="02020603050405020304" pitchFamily="18" charset="0"/>
              </a:rPr>
              <a:t>.</a:t>
            </a:r>
            <a:endParaRPr lang="en-US" sz="400" dirty="0">
              <a:solidFill>
                <a:prstClr val="black"/>
              </a:solidFill>
              <a:latin typeface="Century Gothic" panose="020B0502020202020204" pitchFamily="34" charset="0"/>
              <a:cs typeface="Times New Roman" panose="02020603050405020304" pitchFamily="18" charset="0"/>
            </a:endParaRPr>
          </a:p>
          <a:p>
            <a:pPr lvl="0"/>
            <a:endParaRPr lang="en-US" sz="400" dirty="0">
              <a:solidFill>
                <a:prstClr val="black"/>
              </a:solidFill>
              <a:latin typeface="Century Gothic" panose="020B0502020202020204" pitchFamily="34" charset="0"/>
              <a:cs typeface="Times New Roman" panose="02020603050405020304" pitchFamily="18" charset="0"/>
            </a:endParaRPr>
          </a:p>
          <a:p>
            <a:pPr algn="just"/>
            <a:r>
              <a:rPr lang="en-US" sz="400" baseline="30000" dirty="0">
                <a:solidFill>
                  <a:prstClr val="black"/>
                </a:solidFill>
                <a:latin typeface="Century Gothic" panose="020B0502020202020204" pitchFamily="34" charset="0"/>
                <a:cs typeface="Times New Roman" panose="02020603050405020304" pitchFamily="18" charset="0"/>
              </a:rPr>
              <a:t>4</a:t>
            </a:r>
            <a:r>
              <a:rPr lang="uk-UA" sz="400" baseline="30000" dirty="0">
                <a:solidFill>
                  <a:prstClr val="black"/>
                </a:solidFill>
                <a:latin typeface="Century Gothic" panose="020B0502020202020204" pitchFamily="34" charset="0"/>
                <a:cs typeface="Times New Roman" panose="02020603050405020304" pitchFamily="18" charset="0"/>
              </a:rPr>
              <a:t> </a:t>
            </a:r>
            <a:r>
              <a:rPr lang="uk-UA" sz="400" dirty="0">
                <a:solidFill>
                  <a:srgbClr val="000000"/>
                </a:solidFill>
                <a:latin typeface="Century Gothic" panose="020B0502020202020204" pitchFamily="34" charset="0"/>
                <a:cs typeface="Times New Roman" panose="02020603050405020304" pitchFamily="18" charset="0"/>
              </a:rPr>
              <a:t>Перший Заступник Голови Правління</a:t>
            </a:r>
            <a:r>
              <a:rPr lang="en-US" sz="400" dirty="0">
                <a:solidFill>
                  <a:srgbClr val="000000"/>
                </a:solidFill>
                <a:latin typeface="Century Gothic" panose="020B0502020202020204" pitchFamily="34" charset="0"/>
                <a:cs typeface="Times New Roman" panose="02020603050405020304" pitchFamily="18" charset="0"/>
              </a:rPr>
              <a:t> </a:t>
            </a:r>
            <a:r>
              <a:rPr lang="uk-UA" sz="400" dirty="0">
                <a:solidFill>
                  <a:srgbClr val="000000"/>
                </a:solidFill>
                <a:latin typeface="Century Gothic" panose="020B0502020202020204" pitchFamily="34" charset="0"/>
                <a:cs typeface="Times New Roman" panose="02020603050405020304" pitchFamily="18" charset="0"/>
              </a:rPr>
              <a:t>виконує:</a:t>
            </a:r>
          </a:p>
          <a:p>
            <a:pPr indent="88900" algn="just">
              <a:tabLst>
                <a:tab pos="179388" algn="l"/>
              </a:tabLst>
            </a:pPr>
            <a:r>
              <a:rPr lang="uk-UA" sz="400" dirty="0">
                <a:solidFill>
                  <a:srgbClr val="000000"/>
                </a:solidFill>
                <a:latin typeface="Century Gothic" panose="020B0502020202020204" pitchFamily="34" charset="0"/>
                <a:cs typeface="Times New Roman" panose="02020603050405020304" pitchFamily="18" charset="0"/>
              </a:rPr>
              <a:t>- управлінський нагляд за</a:t>
            </a:r>
            <a:r>
              <a:rPr lang="ru-RU" sz="400" dirty="0">
                <a:solidFill>
                  <a:srgbClr val="000000"/>
                </a:solidFill>
                <a:latin typeface="Century Gothic" panose="020B0502020202020204" pitchFamily="34" charset="0"/>
                <a:cs typeface="Times New Roman" panose="02020603050405020304" pitchFamily="18" charset="0"/>
              </a:rPr>
              <a:t> департаментом </a:t>
            </a:r>
            <a:r>
              <a:rPr lang="ru-RU" sz="400" dirty="0" err="1">
                <a:solidFill>
                  <a:srgbClr val="000000"/>
                </a:solidFill>
                <a:latin typeface="Century Gothic" panose="020B0502020202020204" pitchFamily="34" charset="0"/>
                <a:cs typeface="Times New Roman" panose="02020603050405020304" pitchFamily="18" charset="0"/>
              </a:rPr>
              <a:t>юридичної</a:t>
            </a:r>
            <a:r>
              <a:rPr lang="ru-RU" sz="400" dirty="0">
                <a:solidFill>
                  <a:srgbClr val="000000"/>
                </a:solidFill>
                <a:latin typeface="Century Gothic" panose="020B0502020202020204" pitchFamily="34" charset="0"/>
                <a:cs typeface="Times New Roman" panose="02020603050405020304" pitchFamily="18" charset="0"/>
              </a:rPr>
              <a:t> </a:t>
            </a:r>
            <a:r>
              <a:rPr lang="ru-RU" sz="400" dirty="0" err="1">
                <a:solidFill>
                  <a:srgbClr val="000000"/>
                </a:solidFill>
                <a:latin typeface="Century Gothic" panose="020B0502020202020204" pitchFamily="34" charset="0"/>
                <a:cs typeface="Times New Roman" panose="02020603050405020304" pitchFamily="18" charset="0"/>
              </a:rPr>
              <a:t>підтримки</a:t>
            </a:r>
            <a:r>
              <a:rPr lang="ru-RU" sz="400" dirty="0">
                <a:solidFill>
                  <a:srgbClr val="000000"/>
                </a:solidFill>
                <a:latin typeface="Century Gothic" panose="020B0502020202020204" pitchFamily="34" charset="0"/>
                <a:cs typeface="Times New Roman" panose="02020603050405020304" pitchFamily="18" charset="0"/>
              </a:rPr>
              <a:t> та генерального </a:t>
            </a:r>
            <a:r>
              <a:rPr lang="ru-RU" sz="400" dirty="0" err="1">
                <a:solidFill>
                  <a:srgbClr val="000000"/>
                </a:solidFill>
                <a:latin typeface="Century Gothic" panose="020B0502020202020204" pitchFamily="34" charset="0"/>
                <a:cs typeface="Times New Roman" panose="02020603050405020304" pitchFamily="18" charset="0"/>
              </a:rPr>
              <a:t>секретаріату</a:t>
            </a:r>
            <a:r>
              <a:rPr lang="ru-RU" sz="400" dirty="0">
                <a:solidFill>
                  <a:srgbClr val="000000"/>
                </a:solidFill>
                <a:latin typeface="Century Gothic" panose="020B0502020202020204" pitchFamily="34" charset="0"/>
                <a:cs typeface="Times New Roman" panose="02020603050405020304" pitchFamily="18" charset="0"/>
              </a:rPr>
              <a:t>;</a:t>
            </a:r>
            <a:r>
              <a:rPr lang="uk-UA" sz="400" dirty="0">
                <a:solidFill>
                  <a:srgbClr val="000000"/>
                </a:solidFill>
                <a:latin typeface="Century Gothic" panose="020B0502020202020204" pitchFamily="34" charset="0"/>
                <a:cs typeface="Times New Roman" panose="02020603050405020304" pitchFamily="18" charset="0"/>
              </a:rPr>
              <a:t> за</a:t>
            </a:r>
            <a:r>
              <a:rPr lang="ru-RU" sz="400" dirty="0">
                <a:solidFill>
                  <a:srgbClr val="000000"/>
                </a:solidFill>
                <a:latin typeface="Century Gothic" panose="020B0502020202020204" pitchFamily="34" charset="0"/>
                <a:cs typeface="Times New Roman" panose="02020603050405020304" pitchFamily="18" charset="0"/>
              </a:rPr>
              <a:t> департаментом </a:t>
            </a:r>
            <a:r>
              <a:rPr lang="ru-RU" sz="400" dirty="0" err="1">
                <a:solidFill>
                  <a:srgbClr val="000000"/>
                </a:solidFill>
                <a:latin typeface="Century Gothic" panose="020B0502020202020204" pitchFamily="34" charset="0"/>
                <a:cs typeface="Times New Roman" panose="02020603050405020304" pitchFamily="18" charset="0"/>
              </a:rPr>
              <a:t>комплаєнсу</a:t>
            </a:r>
            <a:r>
              <a:rPr lang="ru-RU" sz="400" dirty="0">
                <a:solidFill>
                  <a:srgbClr val="000000"/>
                </a:solidFill>
                <a:latin typeface="Century Gothic" panose="020B0502020202020204" pitchFamily="34" charset="0"/>
                <a:cs typeface="Times New Roman" panose="02020603050405020304" pitchFamily="18" charset="0"/>
              </a:rPr>
              <a:t> та </a:t>
            </a:r>
            <a:r>
              <a:rPr lang="ru-RU" sz="400" dirty="0" err="1">
                <a:solidFill>
                  <a:srgbClr val="000000"/>
                </a:solidFill>
                <a:latin typeface="Century Gothic" panose="020B0502020202020204" pitchFamily="34" charset="0"/>
                <a:cs typeface="Times New Roman" panose="02020603050405020304" pitchFamily="18" charset="0"/>
              </a:rPr>
              <a:t>протидії</a:t>
            </a:r>
            <a:r>
              <a:rPr lang="ru-RU" sz="400" dirty="0">
                <a:solidFill>
                  <a:srgbClr val="000000"/>
                </a:solidFill>
                <a:latin typeface="Century Gothic" panose="020B0502020202020204" pitchFamily="34" charset="0"/>
                <a:cs typeface="Times New Roman" panose="02020603050405020304" pitchFamily="18" charset="0"/>
              </a:rPr>
              <a:t> </a:t>
            </a:r>
            <a:r>
              <a:rPr lang="ru-RU" sz="400" dirty="0" err="1">
                <a:solidFill>
                  <a:srgbClr val="000000"/>
                </a:solidFill>
                <a:latin typeface="Century Gothic" panose="020B0502020202020204" pitchFamily="34" charset="0"/>
                <a:cs typeface="Times New Roman" panose="02020603050405020304" pitchFamily="18" charset="0"/>
              </a:rPr>
              <a:t>легалізації</a:t>
            </a:r>
            <a:r>
              <a:rPr lang="ru-RU" sz="400" dirty="0">
                <a:solidFill>
                  <a:srgbClr val="000000"/>
                </a:solidFill>
                <a:latin typeface="Century Gothic" panose="020B0502020202020204" pitchFamily="34" charset="0"/>
                <a:cs typeface="Times New Roman" panose="02020603050405020304" pitchFamily="18" charset="0"/>
              </a:rPr>
              <a:t> </a:t>
            </a:r>
            <a:r>
              <a:rPr lang="ru-RU" sz="400" dirty="0" err="1">
                <a:solidFill>
                  <a:srgbClr val="000000"/>
                </a:solidFill>
                <a:latin typeface="Century Gothic" panose="020B0502020202020204" pitchFamily="34" charset="0"/>
                <a:cs typeface="Times New Roman" panose="02020603050405020304" pitchFamily="18" charset="0"/>
              </a:rPr>
              <a:t>доходів</a:t>
            </a:r>
            <a:r>
              <a:rPr lang="ru-RU" sz="400" dirty="0">
                <a:solidFill>
                  <a:srgbClr val="000000"/>
                </a:solidFill>
                <a:latin typeface="Century Gothic" panose="020B0502020202020204" pitchFamily="34" charset="0"/>
                <a:cs typeface="Times New Roman" panose="02020603050405020304" pitchFamily="18" charset="0"/>
              </a:rPr>
              <a:t>, </a:t>
            </a:r>
            <a:r>
              <a:rPr lang="ru-RU" sz="400" dirty="0" err="1">
                <a:solidFill>
                  <a:srgbClr val="000000"/>
                </a:solidFill>
                <a:latin typeface="Century Gothic" panose="020B0502020202020204" pitchFamily="34" charset="0"/>
                <a:cs typeface="Times New Roman" panose="02020603050405020304" pitchFamily="18" charset="0"/>
              </a:rPr>
              <a:t>отриманих</a:t>
            </a:r>
            <a:r>
              <a:rPr lang="ru-RU" sz="400" dirty="0">
                <a:solidFill>
                  <a:srgbClr val="000000"/>
                </a:solidFill>
                <a:latin typeface="Century Gothic" panose="020B0502020202020204" pitchFamily="34" charset="0"/>
                <a:cs typeface="Times New Roman" panose="02020603050405020304" pitchFamily="18" charset="0"/>
              </a:rPr>
              <a:t> </a:t>
            </a:r>
            <a:r>
              <a:rPr lang="ru-RU" sz="400" dirty="0" err="1">
                <a:solidFill>
                  <a:srgbClr val="000000"/>
                </a:solidFill>
                <a:latin typeface="Century Gothic" panose="020B0502020202020204" pitchFamily="34" charset="0"/>
                <a:cs typeface="Times New Roman" panose="02020603050405020304" pitchFamily="18" charset="0"/>
              </a:rPr>
              <a:t>злочинним</a:t>
            </a:r>
            <a:r>
              <a:rPr lang="ru-RU" sz="400" dirty="0">
                <a:solidFill>
                  <a:srgbClr val="000000"/>
                </a:solidFill>
                <a:latin typeface="Century Gothic" panose="020B0502020202020204" pitchFamily="34" charset="0"/>
                <a:cs typeface="Times New Roman" panose="02020603050405020304" pitchFamily="18" charset="0"/>
              </a:rPr>
              <a:t> шляхом (без </a:t>
            </a:r>
            <a:r>
              <a:rPr lang="ru-RU" sz="400" dirty="0" err="1">
                <a:solidFill>
                  <a:srgbClr val="000000"/>
                </a:solidFill>
                <a:latin typeface="Century Gothic" panose="020B0502020202020204" pitchFamily="34" charset="0"/>
                <a:cs typeface="Times New Roman" panose="02020603050405020304" pitchFamily="18" charset="0"/>
              </a:rPr>
              <a:t>шкоди</a:t>
            </a:r>
            <a:r>
              <a:rPr lang="ru-RU" sz="400" dirty="0">
                <a:solidFill>
                  <a:srgbClr val="000000"/>
                </a:solidFill>
                <a:latin typeface="Century Gothic" panose="020B0502020202020204" pitchFamily="34" charset="0"/>
                <a:cs typeface="Times New Roman" panose="02020603050405020304" pitchFamily="18" charset="0"/>
              </a:rPr>
              <a:t> для статусу </a:t>
            </a:r>
            <a:r>
              <a:rPr lang="ru-RU" sz="400" dirty="0" err="1">
                <a:solidFill>
                  <a:srgbClr val="000000"/>
                </a:solidFill>
                <a:latin typeface="Century Gothic" panose="020B0502020202020204" pitchFamily="34" charset="0"/>
                <a:cs typeface="Times New Roman" panose="02020603050405020304" pitchFamily="18" charset="0"/>
              </a:rPr>
              <a:t>незалежності</a:t>
            </a:r>
            <a:r>
              <a:rPr lang="ru-RU" sz="400" dirty="0">
                <a:solidFill>
                  <a:srgbClr val="000000"/>
                </a:solidFill>
                <a:latin typeface="Century Gothic" panose="020B0502020202020204" pitchFamily="34" charset="0"/>
                <a:cs typeface="Times New Roman" panose="02020603050405020304" pitchFamily="18" charset="0"/>
              </a:rPr>
              <a:t>);</a:t>
            </a:r>
          </a:p>
          <a:p>
            <a:pPr indent="88900" algn="just">
              <a:tabLst>
                <a:tab pos="179388" algn="l"/>
              </a:tabLst>
            </a:pPr>
            <a:r>
              <a:rPr lang="ru-RU" sz="400" dirty="0">
                <a:solidFill>
                  <a:srgbClr val="000000"/>
                </a:solidFill>
                <a:latin typeface="Century Gothic" panose="020B0502020202020204" pitchFamily="34" charset="0"/>
                <a:cs typeface="Times New Roman" panose="02020603050405020304" pitchFamily="18" charset="0"/>
              </a:rPr>
              <a:t>- </a:t>
            </a:r>
            <a:r>
              <a:rPr lang="ru-RU" sz="400" dirty="0" err="1">
                <a:solidFill>
                  <a:srgbClr val="000000"/>
                </a:solidFill>
                <a:latin typeface="Century Gothic" panose="020B0502020202020204" pitchFamily="34" charset="0"/>
                <a:cs typeface="Times New Roman" panose="02020603050405020304" pitchFamily="18" charset="0"/>
              </a:rPr>
              <a:t>нагляд</a:t>
            </a:r>
            <a:r>
              <a:rPr lang="ru-RU" sz="400" dirty="0">
                <a:solidFill>
                  <a:srgbClr val="000000"/>
                </a:solidFill>
                <a:latin typeface="Century Gothic" panose="020B0502020202020204" pitchFamily="34" charset="0"/>
                <a:cs typeface="Times New Roman" panose="02020603050405020304" pitchFamily="18" charset="0"/>
              </a:rPr>
              <a:t> та </a:t>
            </a:r>
            <a:r>
              <a:rPr lang="ru-RU" sz="400" dirty="0" err="1">
                <a:solidFill>
                  <a:srgbClr val="000000"/>
                </a:solidFill>
                <a:latin typeface="Century Gothic" panose="020B0502020202020204" pitchFamily="34" charset="0"/>
                <a:cs typeface="Times New Roman" panose="02020603050405020304" pitchFamily="18" charset="0"/>
              </a:rPr>
              <a:t>координацію</a:t>
            </a:r>
            <a:r>
              <a:rPr lang="ru-RU" sz="400" dirty="0">
                <a:solidFill>
                  <a:srgbClr val="000000"/>
                </a:solidFill>
                <a:latin typeface="Century Gothic" panose="020B0502020202020204" pitchFamily="34" charset="0"/>
                <a:cs typeface="Times New Roman" panose="02020603050405020304" pitchFamily="18" charset="0"/>
              </a:rPr>
              <a:t> за </a:t>
            </a:r>
            <a:r>
              <a:rPr lang="ru-RU" sz="400" dirty="0" err="1">
                <a:solidFill>
                  <a:srgbClr val="000000"/>
                </a:solidFill>
                <a:latin typeface="Century Gothic" panose="020B0502020202020204" pitchFamily="34" charset="0"/>
                <a:cs typeface="Times New Roman" panose="02020603050405020304" pitchFamily="18" charset="0"/>
              </a:rPr>
              <a:t>головним</a:t>
            </a:r>
            <a:r>
              <a:rPr lang="ru-RU" sz="400" dirty="0">
                <a:solidFill>
                  <a:srgbClr val="000000"/>
                </a:solidFill>
                <a:latin typeface="Century Gothic" panose="020B0502020202020204" pitchFamily="34" charset="0"/>
                <a:cs typeface="Times New Roman" panose="02020603050405020304" pitchFamily="18" charset="0"/>
              </a:rPr>
              <a:t> </a:t>
            </a:r>
            <a:r>
              <a:rPr lang="ru-RU" sz="400" dirty="0" err="1">
                <a:solidFill>
                  <a:srgbClr val="000000"/>
                </a:solidFill>
                <a:latin typeface="Century Gothic" panose="020B0502020202020204" pitchFamily="34" charset="0"/>
                <a:cs typeface="Times New Roman" panose="02020603050405020304" pitchFamily="18" charset="0"/>
              </a:rPr>
              <a:t>операційним</a:t>
            </a:r>
            <a:r>
              <a:rPr lang="ru-RU" sz="400" dirty="0">
                <a:solidFill>
                  <a:srgbClr val="000000"/>
                </a:solidFill>
                <a:latin typeface="Century Gothic" panose="020B0502020202020204" pitchFamily="34" charset="0"/>
                <a:cs typeface="Times New Roman" panose="02020603050405020304" pitchFamily="18" charset="0"/>
              </a:rPr>
              <a:t> </a:t>
            </a:r>
            <a:r>
              <a:rPr lang="ru-RU" sz="400" dirty="0" err="1">
                <a:solidFill>
                  <a:srgbClr val="000000"/>
                </a:solidFill>
                <a:latin typeface="Century Gothic" panose="020B0502020202020204" pitchFamily="34" charset="0"/>
                <a:cs typeface="Times New Roman" panose="02020603050405020304" pitchFamily="18" charset="0"/>
              </a:rPr>
              <a:t>управлінням</a:t>
            </a:r>
            <a:r>
              <a:rPr lang="en-US" sz="400" dirty="0">
                <a:solidFill>
                  <a:srgbClr val="000000"/>
                </a:solidFill>
                <a:latin typeface="Century Gothic" panose="020B0502020202020204" pitchFamily="34" charset="0"/>
                <a:cs typeface="Times New Roman" panose="02020603050405020304" pitchFamily="18" charset="0"/>
              </a:rPr>
              <a:t>,</a:t>
            </a:r>
            <a:r>
              <a:rPr lang="ru-RU" sz="400" dirty="0">
                <a:solidFill>
                  <a:srgbClr val="000000"/>
                </a:solidFill>
                <a:latin typeface="Century Gothic" panose="020B0502020202020204" pitchFamily="34" charset="0"/>
                <a:cs typeface="Times New Roman" panose="02020603050405020304" pitchFamily="18" charset="0"/>
              </a:rPr>
              <a:t> </a:t>
            </a:r>
            <a:r>
              <a:rPr lang="ru-RU" sz="400" dirty="0" err="1">
                <a:solidFill>
                  <a:srgbClr val="000000"/>
                </a:solidFill>
                <a:latin typeface="Century Gothic" panose="020B0502020202020204" pitchFamily="34" charset="0"/>
                <a:cs typeface="Times New Roman" panose="02020603050405020304" pitchFamily="18" charset="0"/>
              </a:rPr>
              <a:t>головним</a:t>
            </a:r>
            <a:r>
              <a:rPr lang="ru-RU" sz="400" dirty="0">
                <a:solidFill>
                  <a:srgbClr val="000000"/>
                </a:solidFill>
                <a:latin typeface="Century Gothic" panose="020B0502020202020204" pitchFamily="34" charset="0"/>
                <a:cs typeface="Times New Roman" panose="02020603050405020304" pitchFamily="18" charset="0"/>
              </a:rPr>
              <a:t> </a:t>
            </a:r>
            <a:r>
              <a:rPr lang="ru-RU" sz="400" dirty="0" err="1">
                <a:solidFill>
                  <a:srgbClr val="000000"/>
                </a:solidFill>
                <a:latin typeface="Century Gothic" panose="020B0502020202020204" pitchFamily="34" charset="0"/>
                <a:cs typeface="Times New Roman" panose="02020603050405020304" pitchFamily="18" charset="0"/>
              </a:rPr>
              <a:t>фінансовим</a:t>
            </a:r>
            <a:r>
              <a:rPr lang="ru-RU" sz="400" dirty="0">
                <a:solidFill>
                  <a:srgbClr val="000000"/>
                </a:solidFill>
                <a:latin typeface="Century Gothic" panose="020B0502020202020204" pitchFamily="34" charset="0"/>
                <a:cs typeface="Times New Roman" panose="02020603050405020304" pitchFamily="18" charset="0"/>
              </a:rPr>
              <a:t> </a:t>
            </a:r>
            <a:r>
              <a:rPr lang="ru-RU" sz="400" dirty="0" err="1">
                <a:solidFill>
                  <a:srgbClr val="000000"/>
                </a:solidFill>
                <a:latin typeface="Century Gothic" panose="020B0502020202020204" pitchFamily="34" charset="0"/>
                <a:cs typeface="Times New Roman" panose="02020603050405020304" pitchFamily="18" charset="0"/>
              </a:rPr>
              <a:t>управлінням</a:t>
            </a:r>
            <a:r>
              <a:rPr lang="ru-RU" sz="400" dirty="0">
                <a:solidFill>
                  <a:srgbClr val="000000"/>
                </a:solidFill>
                <a:latin typeface="Century Gothic" panose="020B0502020202020204" pitchFamily="34" charset="0"/>
                <a:cs typeface="Times New Roman" panose="02020603050405020304" pitchFamily="18" charset="0"/>
              </a:rPr>
              <a:t> та </a:t>
            </a:r>
            <a:r>
              <a:rPr lang="ru-RU" sz="400" dirty="0" err="1">
                <a:solidFill>
                  <a:srgbClr val="000000"/>
                </a:solidFill>
                <a:latin typeface="Century Gothic" panose="020B0502020202020204" pitchFamily="34" charset="0"/>
                <a:cs typeface="Times New Roman" panose="02020603050405020304" pitchFamily="18" charset="0"/>
              </a:rPr>
              <a:t>головним</a:t>
            </a:r>
            <a:r>
              <a:rPr lang="ru-RU" sz="400" dirty="0">
                <a:solidFill>
                  <a:srgbClr val="000000"/>
                </a:solidFill>
                <a:latin typeface="Century Gothic" panose="020B0502020202020204" pitchFamily="34" charset="0"/>
                <a:cs typeface="Times New Roman" panose="02020603050405020304" pitchFamily="18" charset="0"/>
              </a:rPr>
              <a:t> </a:t>
            </a:r>
            <a:r>
              <a:rPr lang="ru-RU" sz="400" dirty="0" err="1">
                <a:solidFill>
                  <a:srgbClr val="000000"/>
                </a:solidFill>
                <a:latin typeface="Century Gothic" panose="020B0502020202020204" pitchFamily="34" charset="0"/>
                <a:cs typeface="Times New Roman" panose="02020603050405020304" pitchFamily="18" charset="0"/>
              </a:rPr>
              <a:t>кредитним</a:t>
            </a:r>
            <a:r>
              <a:rPr lang="ru-RU" sz="400" dirty="0">
                <a:solidFill>
                  <a:srgbClr val="000000"/>
                </a:solidFill>
                <a:latin typeface="Century Gothic" panose="020B0502020202020204" pitchFamily="34" charset="0"/>
                <a:cs typeface="Times New Roman" panose="02020603050405020304" pitchFamily="18" charset="0"/>
              </a:rPr>
              <a:t> </a:t>
            </a:r>
            <a:r>
              <a:rPr lang="ru-RU" sz="400" dirty="0" err="1">
                <a:solidFill>
                  <a:srgbClr val="000000"/>
                </a:solidFill>
                <a:latin typeface="Century Gothic" panose="020B0502020202020204" pitchFamily="34" charset="0"/>
                <a:cs typeface="Times New Roman" panose="02020603050405020304" pitchFamily="18" charset="0"/>
              </a:rPr>
              <a:t>управлінням</a:t>
            </a:r>
            <a:r>
              <a:rPr lang="ru-RU" sz="400" dirty="0">
                <a:solidFill>
                  <a:srgbClr val="000000"/>
                </a:solidFill>
                <a:latin typeface="Century Gothic" panose="020B0502020202020204" pitchFamily="34" charset="0"/>
                <a:cs typeface="Times New Roman" panose="02020603050405020304" pitchFamily="18" charset="0"/>
              </a:rPr>
              <a:t>;</a:t>
            </a:r>
          </a:p>
          <a:p>
            <a:pPr indent="88900" algn="just">
              <a:tabLst>
                <a:tab pos="179388" algn="l"/>
              </a:tabLst>
            </a:pPr>
            <a:r>
              <a:rPr lang="ru-RU" sz="400" dirty="0">
                <a:solidFill>
                  <a:srgbClr val="000000"/>
                </a:solidFill>
                <a:latin typeface="Century Gothic" panose="020B0502020202020204" pitchFamily="34" charset="0"/>
                <a:cs typeface="Times New Roman" panose="02020603050405020304" pitchFamily="18" charset="0"/>
              </a:rPr>
              <a:t>- </a:t>
            </a:r>
            <a:r>
              <a:rPr lang="ru-RU" sz="400" dirty="0" err="1">
                <a:solidFill>
                  <a:srgbClr val="000000"/>
                </a:solidFill>
                <a:latin typeface="Century Gothic" panose="020B0502020202020204" pitchFamily="34" charset="0"/>
                <a:cs typeface="Times New Roman" panose="02020603050405020304" pitchFamily="18" charset="0"/>
              </a:rPr>
              <a:t>координацію</a:t>
            </a:r>
            <a:r>
              <a:rPr lang="ru-RU" sz="400" dirty="0">
                <a:solidFill>
                  <a:srgbClr val="000000"/>
                </a:solidFill>
                <a:latin typeface="Century Gothic" panose="020B0502020202020204" pitchFamily="34" charset="0"/>
                <a:cs typeface="Times New Roman" panose="02020603050405020304" pitchFamily="18" charset="0"/>
              </a:rPr>
              <a:t> за департаментом </a:t>
            </a:r>
            <a:r>
              <a:rPr lang="ru-RU" sz="400" dirty="0" err="1">
                <a:solidFill>
                  <a:srgbClr val="000000"/>
                </a:solidFill>
                <a:latin typeface="Century Gothic" panose="020B0502020202020204" pitchFamily="34" charset="0"/>
                <a:cs typeface="Times New Roman" panose="02020603050405020304" pitchFamily="18" charset="0"/>
              </a:rPr>
              <a:t>управління</a:t>
            </a:r>
            <a:r>
              <a:rPr lang="ru-RU" sz="400" dirty="0">
                <a:solidFill>
                  <a:srgbClr val="000000"/>
                </a:solidFill>
                <a:latin typeface="Century Gothic" panose="020B0502020202020204" pitchFamily="34" charset="0"/>
                <a:cs typeface="Times New Roman" panose="02020603050405020304" pitchFamily="18" charset="0"/>
              </a:rPr>
              <a:t> </a:t>
            </a:r>
            <a:r>
              <a:rPr lang="ru-RU" sz="400" dirty="0" err="1">
                <a:solidFill>
                  <a:srgbClr val="000000"/>
                </a:solidFill>
                <a:latin typeface="Century Gothic" panose="020B0502020202020204" pitchFamily="34" charset="0"/>
                <a:cs typeface="Times New Roman" panose="02020603050405020304" pitchFamily="18" charset="0"/>
              </a:rPr>
              <a:t>ризиками</a:t>
            </a:r>
            <a:r>
              <a:rPr lang="ru-RU" sz="400" dirty="0">
                <a:solidFill>
                  <a:srgbClr val="000000"/>
                </a:solidFill>
                <a:latin typeface="Century Gothic" panose="020B0502020202020204" pitchFamily="34" charset="0"/>
                <a:cs typeface="Times New Roman" panose="02020603050405020304" pitchFamily="18" charset="0"/>
              </a:rPr>
              <a:t> (без </a:t>
            </a:r>
            <a:r>
              <a:rPr lang="ru-RU" sz="400" dirty="0" err="1">
                <a:solidFill>
                  <a:srgbClr val="000000"/>
                </a:solidFill>
                <a:latin typeface="Century Gothic" panose="020B0502020202020204" pitchFamily="34" charset="0"/>
                <a:cs typeface="Times New Roman" panose="02020603050405020304" pitchFamily="18" charset="0"/>
              </a:rPr>
              <a:t>шкоди</a:t>
            </a:r>
            <a:r>
              <a:rPr lang="ru-RU" sz="400" dirty="0">
                <a:solidFill>
                  <a:srgbClr val="000000"/>
                </a:solidFill>
                <a:latin typeface="Century Gothic" panose="020B0502020202020204" pitchFamily="34" charset="0"/>
                <a:cs typeface="Times New Roman" panose="02020603050405020304" pitchFamily="18" charset="0"/>
              </a:rPr>
              <a:t> для статусу </a:t>
            </a:r>
            <a:r>
              <a:rPr lang="ru-RU" sz="400" dirty="0" err="1">
                <a:solidFill>
                  <a:srgbClr val="000000"/>
                </a:solidFill>
                <a:latin typeface="Century Gothic" panose="020B0502020202020204" pitchFamily="34" charset="0"/>
                <a:cs typeface="Times New Roman" panose="02020603050405020304" pitchFamily="18" charset="0"/>
              </a:rPr>
              <a:t>незалежності</a:t>
            </a:r>
            <a:r>
              <a:rPr lang="ru-RU" sz="400" dirty="0">
                <a:solidFill>
                  <a:srgbClr val="000000"/>
                </a:solidFill>
                <a:latin typeface="Century Gothic" panose="020B0502020202020204" pitchFamily="34" charset="0"/>
                <a:cs typeface="Times New Roman" panose="02020603050405020304" pitchFamily="18" charset="0"/>
              </a:rPr>
              <a:t>).</a:t>
            </a:r>
            <a:endParaRPr lang="en-US" sz="400" dirty="0">
              <a:solidFill>
                <a:srgbClr val="000000"/>
              </a:solidFill>
              <a:latin typeface="Century Gothic" panose="020B0502020202020204" pitchFamily="34" charset="0"/>
              <a:cs typeface="Times New Roman" panose="02020603050405020304" pitchFamily="18" charset="0"/>
            </a:endParaRPr>
          </a:p>
          <a:p>
            <a:pPr indent="88900" algn="just"/>
            <a:endParaRPr lang="ru-RU" sz="400" dirty="0">
              <a:solidFill>
                <a:srgbClr val="000000"/>
              </a:solidFill>
              <a:latin typeface="Century Gothic" panose="020B0502020202020204" pitchFamily="34" charset="0"/>
              <a:cs typeface="Times New Roman" panose="02020603050405020304" pitchFamily="18" charset="0"/>
            </a:endParaRPr>
          </a:p>
          <a:p>
            <a:pPr lvl="0"/>
            <a:r>
              <a:rPr lang="en-US" sz="400" baseline="30000" dirty="0">
                <a:solidFill>
                  <a:prstClr val="black"/>
                </a:solidFill>
                <a:latin typeface="Century Gothic" panose="020B0502020202020204" pitchFamily="34" charset="0"/>
                <a:cs typeface="Times New Roman" panose="02020603050405020304" pitchFamily="18" charset="0"/>
              </a:rPr>
              <a:t>5</a:t>
            </a:r>
            <a:r>
              <a:rPr lang="en-US" sz="400" dirty="0">
                <a:solidFill>
                  <a:prstClr val="black"/>
                </a:solidFill>
                <a:latin typeface="Century Gothic" panose="020B0502020202020204" pitchFamily="34" charset="0"/>
                <a:cs typeface="Times New Roman" panose="02020603050405020304" pitchFamily="18" charset="0"/>
              </a:rPr>
              <a:t> </a:t>
            </a:r>
            <a:r>
              <a:rPr lang="uk-UA" sz="400" dirty="0">
                <a:solidFill>
                  <a:prstClr val="black"/>
                </a:solidFill>
                <a:latin typeface="Century Gothic" panose="020B0502020202020204" pitchFamily="34" charset="0"/>
                <a:cs typeface="Times New Roman" panose="02020603050405020304" pitchFamily="18" charset="0"/>
              </a:rPr>
              <a:t>С.М. </a:t>
            </a:r>
            <a:r>
              <a:rPr lang="uk-UA" sz="400" dirty="0" err="1">
                <a:solidFill>
                  <a:prstClr val="black"/>
                </a:solidFill>
                <a:latin typeface="Century Gothic" panose="020B0502020202020204" pitchFamily="34" charset="0"/>
                <a:cs typeface="Times New Roman" panose="02020603050405020304" pitchFamily="18" charset="0"/>
              </a:rPr>
              <a:t>Крамарова</a:t>
            </a:r>
            <a:r>
              <a:rPr lang="en-US" sz="400" dirty="0">
                <a:solidFill>
                  <a:prstClr val="black"/>
                </a:solidFill>
                <a:latin typeface="Century Gothic" panose="020B0502020202020204" pitchFamily="34" charset="0"/>
                <a:cs typeface="Times New Roman" panose="02020603050405020304" pitchFamily="18" charset="0"/>
              </a:rPr>
              <a:t>, </a:t>
            </a:r>
            <a:r>
              <a:rPr lang="uk-UA" sz="400" dirty="0">
                <a:solidFill>
                  <a:prstClr val="black"/>
                </a:solidFill>
                <a:latin typeface="Century Gothic" panose="020B0502020202020204" pitchFamily="34" charset="0"/>
                <a:cs typeface="Times New Roman" panose="02020603050405020304" pitchFamily="18" charset="0"/>
              </a:rPr>
              <a:t>керівник відповідальний за звітність, що відповідає за підготовку бухгалтерських документів</a:t>
            </a:r>
            <a:endParaRPr lang="en-US" sz="400" dirty="0">
              <a:solidFill>
                <a:prstClr val="black"/>
              </a:solidFill>
              <a:latin typeface="Century Gothic" panose="020B0502020202020204" pitchFamily="34" charset="0"/>
              <a:cs typeface="Times New Roman" panose="02020603050405020304" pitchFamily="18" charset="0"/>
            </a:endParaRPr>
          </a:p>
          <a:p>
            <a:pPr lvl="0"/>
            <a:endParaRPr lang="en-US" sz="400" dirty="0">
              <a:solidFill>
                <a:prstClr val="black"/>
              </a:solidFill>
              <a:latin typeface="Century Gothic" panose="020B0502020202020204" pitchFamily="34" charset="0"/>
              <a:cs typeface="Times New Roman" panose="02020603050405020304" pitchFamily="18" charset="0"/>
            </a:endParaRPr>
          </a:p>
          <a:p>
            <a:pPr lvl="0"/>
            <a:r>
              <a:rPr lang="en-US" sz="400" dirty="0">
                <a:solidFill>
                  <a:prstClr val="black"/>
                </a:solidFill>
                <a:latin typeface="Century Gothic" panose="020B0502020202020204" pitchFamily="34" charset="0"/>
                <a:cs typeface="Times New Roman" panose="02020603050405020304" pitchFamily="18" charset="0"/>
              </a:rPr>
              <a:t>NB! </a:t>
            </a:r>
            <a:r>
              <a:rPr lang="uk-UA" sz="400" dirty="0">
                <a:solidFill>
                  <a:prstClr val="black"/>
                </a:solidFill>
                <a:latin typeface="Century Gothic" panose="020B0502020202020204" pitchFamily="34" charset="0"/>
                <a:cs typeface="Times New Roman" panose="02020603050405020304" pitchFamily="18" charset="0"/>
              </a:rPr>
              <a:t>Короткий опис діяльності структурних підрозділів наведений в Організаційному Кодексі АТ «ПРАВЕКС БАНК», що є Додатком до організаційної структури. </a:t>
            </a:r>
            <a:endParaRPr lang="en-US" sz="400" dirty="0">
              <a:solidFill>
                <a:prstClr val="black"/>
              </a:solidFill>
              <a:latin typeface="Century Gothic" panose="020B0502020202020204" pitchFamily="34" charset="0"/>
              <a:cs typeface="Times New Roman" panose="02020603050405020304" pitchFamily="18" charset="0"/>
            </a:endParaRPr>
          </a:p>
          <a:p>
            <a:pPr lvl="0"/>
            <a:endParaRPr lang="en-US" sz="400" dirty="0">
              <a:solidFill>
                <a:prstClr val="black"/>
              </a:solidFill>
              <a:latin typeface="Century Gothic" panose="020B0502020202020204" pitchFamily="34" charset="0"/>
              <a:cs typeface="Times New Roman" panose="02020603050405020304" pitchFamily="18" charset="0"/>
            </a:endParaRPr>
          </a:p>
          <a:p>
            <a:pPr lvl="0"/>
            <a:endParaRPr lang="uk-UA" sz="400" dirty="0">
              <a:solidFill>
                <a:prstClr val="black"/>
              </a:solidFill>
              <a:latin typeface="Century Gothic" panose="020B0502020202020204" pitchFamily="34" charset="0"/>
              <a:cs typeface="Times New Roman" panose="02020603050405020304" pitchFamily="18" charset="0"/>
            </a:endParaRPr>
          </a:p>
          <a:p>
            <a:pPr lvl="0"/>
            <a:endParaRPr lang="uk-UA" sz="400" dirty="0">
              <a:latin typeface="Century Gothic" panose="020B0502020202020204" pitchFamily="34" charset="0"/>
              <a:cs typeface="Times New Roman" panose="02020603050405020304" pitchFamily="18" charset="0"/>
            </a:endParaRPr>
          </a:p>
          <a:p>
            <a:endParaRPr lang="uk-UA" sz="400" dirty="0">
              <a:solidFill>
                <a:prstClr val="black"/>
              </a:solidFill>
              <a:latin typeface="Century Gothic" panose="020B0502020202020204" pitchFamily="34" charset="0"/>
              <a:cs typeface="Times New Roman" panose="02020603050405020304" pitchFamily="18" charset="0"/>
            </a:endParaRPr>
          </a:p>
        </p:txBody>
      </p:sp>
      <p:cxnSp>
        <p:nvCxnSpPr>
          <p:cNvPr id="154" name="AutoShape 72"/>
          <p:cNvCxnSpPr>
            <a:cxnSpLocks noChangeShapeType="1"/>
            <a:endCxn id="170" idx="1"/>
          </p:cNvCxnSpPr>
          <p:nvPr/>
        </p:nvCxnSpPr>
        <p:spPr bwMode="auto">
          <a:xfrm rot="16200000" flipH="1">
            <a:off x="3004919" y="4643560"/>
            <a:ext cx="266574" cy="8137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AutoShape 73"/>
          <p:cNvCxnSpPr>
            <a:cxnSpLocks noChangeShapeType="1"/>
            <a:endCxn id="171" idx="1"/>
          </p:cNvCxnSpPr>
          <p:nvPr/>
        </p:nvCxnSpPr>
        <p:spPr bwMode="auto">
          <a:xfrm rot="16200000" flipH="1">
            <a:off x="2803176" y="4845303"/>
            <a:ext cx="671722" cy="83031"/>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AutoShape 73"/>
          <p:cNvCxnSpPr>
            <a:cxnSpLocks noChangeShapeType="1"/>
            <a:endCxn id="172" idx="1"/>
          </p:cNvCxnSpPr>
          <p:nvPr/>
        </p:nvCxnSpPr>
        <p:spPr bwMode="auto">
          <a:xfrm rot="16200000" flipH="1">
            <a:off x="2580560" y="5039811"/>
            <a:ext cx="1114123" cy="8586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AutoShape 77"/>
          <p:cNvCxnSpPr>
            <a:cxnSpLocks noChangeShapeType="1"/>
          </p:cNvCxnSpPr>
          <p:nvPr/>
        </p:nvCxnSpPr>
        <p:spPr bwMode="auto">
          <a:xfrm rot="16200000" flipH="1">
            <a:off x="4217796" y="4847233"/>
            <a:ext cx="698284" cy="69602"/>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AutoShape 102"/>
          <p:cNvCxnSpPr>
            <a:cxnSpLocks noChangeShapeType="1"/>
            <a:endCxn id="179" idx="1"/>
          </p:cNvCxnSpPr>
          <p:nvPr/>
        </p:nvCxnSpPr>
        <p:spPr bwMode="auto">
          <a:xfrm rot="16200000" flipH="1">
            <a:off x="4008162" y="5052665"/>
            <a:ext cx="1126945" cy="7298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AutoShape 58"/>
          <p:cNvCxnSpPr>
            <a:cxnSpLocks noChangeShapeType="1"/>
            <a:endCxn id="101" idx="1"/>
          </p:cNvCxnSpPr>
          <p:nvPr/>
        </p:nvCxnSpPr>
        <p:spPr bwMode="auto">
          <a:xfrm rot="16200000" flipH="1">
            <a:off x="5546521" y="5015335"/>
            <a:ext cx="1062046" cy="11382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AutoShape 86"/>
          <p:cNvSpPr>
            <a:spLocks noChangeArrowheads="1"/>
          </p:cNvSpPr>
          <p:nvPr/>
        </p:nvSpPr>
        <p:spPr bwMode="auto">
          <a:xfrm>
            <a:off x="1142242" y="4026063"/>
            <a:ext cx="1054100" cy="522288"/>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700" b="1" i="1" dirty="0">
                <a:solidFill>
                  <a:srgbClr val="FFFFFF"/>
                </a:solidFill>
                <a:latin typeface="Century Gothic" panose="020B0502020202020204" pitchFamily="34" charset="0"/>
                <a:cs typeface="Times New Roman" panose="02020603050405020304" pitchFamily="18" charset="0"/>
              </a:rPr>
              <a:t>Головне управління</a:t>
            </a:r>
            <a:r>
              <a:rPr lang="en-US" sz="700" b="1" i="1" dirty="0">
                <a:solidFill>
                  <a:srgbClr val="FFFFFF"/>
                </a:solidFill>
                <a:latin typeface="Century Gothic" panose="020B0502020202020204" pitchFamily="34" charset="0"/>
                <a:cs typeface="Times New Roman" panose="02020603050405020304" pitchFamily="18" charset="0"/>
              </a:rPr>
              <a:t> </a:t>
            </a:r>
            <a:r>
              <a:rPr lang="uk-UA" sz="700" b="1" i="1" dirty="0">
                <a:solidFill>
                  <a:srgbClr val="FFFFFF"/>
                </a:solidFill>
                <a:latin typeface="Century Gothic" panose="020B0502020202020204" pitchFamily="34" charset="0"/>
                <a:cs typeface="Times New Roman" panose="02020603050405020304" pitchFamily="18" charset="0"/>
              </a:rPr>
              <a:t>бізнесу</a:t>
            </a:r>
            <a:endParaRPr lang="en-US" sz="700" b="1" i="1" dirty="0">
              <a:solidFill>
                <a:srgbClr val="FFFFFF"/>
              </a:solidFill>
              <a:latin typeface="Century Gothic" panose="020B0502020202020204" pitchFamily="34" charset="0"/>
              <a:cs typeface="Times New Roman" panose="02020603050405020304" pitchFamily="18" charset="0"/>
            </a:endParaRPr>
          </a:p>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700" b="1" i="1" u="sng" dirty="0">
                <a:solidFill>
                  <a:srgbClr val="FFFFFF"/>
                </a:solidFill>
                <a:latin typeface="Century Gothic" panose="020B0502020202020204" pitchFamily="34" charset="0"/>
                <a:cs typeface="Times New Roman" panose="02020603050405020304" pitchFamily="18" charset="0"/>
              </a:rPr>
              <a:t>С.З. </a:t>
            </a:r>
            <a:r>
              <a:rPr lang="uk-UA" sz="700" b="1" i="1" u="sng" dirty="0" err="1">
                <a:solidFill>
                  <a:srgbClr val="FFFFFF"/>
                </a:solidFill>
                <a:latin typeface="Century Gothic" panose="020B0502020202020204" pitchFamily="34" charset="0"/>
                <a:cs typeface="Times New Roman" panose="02020603050405020304" pitchFamily="18" charset="0"/>
              </a:rPr>
              <a:t>Бабаєв</a:t>
            </a:r>
            <a:endParaRPr lang="en-GB" sz="700" b="1" i="1" u="sng" dirty="0">
              <a:solidFill>
                <a:srgbClr val="FFFFFF"/>
              </a:solidFill>
              <a:latin typeface="Century Gothic" panose="020B0502020202020204" pitchFamily="34" charset="0"/>
              <a:cs typeface="Times New Roman" panose="02020603050405020304" pitchFamily="18" charset="0"/>
            </a:endParaRPr>
          </a:p>
        </p:txBody>
      </p:sp>
      <p:cxnSp>
        <p:nvCxnSpPr>
          <p:cNvPr id="165" name="AutoShape 73"/>
          <p:cNvCxnSpPr>
            <a:cxnSpLocks noChangeShapeType="1"/>
            <a:stCxn id="164" idx="2"/>
            <a:endCxn id="186" idx="3"/>
          </p:cNvCxnSpPr>
          <p:nvPr/>
        </p:nvCxnSpPr>
        <p:spPr bwMode="auto">
          <a:xfrm rot="5400000">
            <a:off x="1487714" y="4631959"/>
            <a:ext cx="265187" cy="9797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AutoShape 73"/>
          <p:cNvCxnSpPr>
            <a:cxnSpLocks noChangeShapeType="1"/>
            <a:stCxn id="164" idx="2"/>
            <a:endCxn id="187" idx="3"/>
          </p:cNvCxnSpPr>
          <p:nvPr/>
        </p:nvCxnSpPr>
        <p:spPr bwMode="auto">
          <a:xfrm rot="5400000">
            <a:off x="1276338" y="4850931"/>
            <a:ext cx="695535" cy="90375"/>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9" name="AutoShape 86"/>
          <p:cNvSpPr>
            <a:spLocks noChangeArrowheads="1"/>
          </p:cNvSpPr>
          <p:nvPr/>
        </p:nvSpPr>
        <p:spPr bwMode="auto">
          <a:xfrm>
            <a:off x="2964805" y="4057781"/>
            <a:ext cx="1092099" cy="522288"/>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uk-UA" sz="700" b="1" i="1" dirty="0">
              <a:solidFill>
                <a:srgbClr val="FFFFFF"/>
              </a:solidFill>
              <a:latin typeface="Century Gothic" panose="020B0502020202020204" pitchFamily="34" charset="0"/>
              <a:cs typeface="Times New Roman" panose="02020603050405020304" pitchFamily="18" charset="0"/>
            </a:endParaRPr>
          </a:p>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700" b="1" i="1" dirty="0">
                <a:solidFill>
                  <a:srgbClr val="FFFFFF"/>
                </a:solidFill>
                <a:latin typeface="Century Gothic" panose="020B0502020202020204" pitchFamily="34" charset="0"/>
                <a:cs typeface="Times New Roman" panose="02020603050405020304" pitchFamily="18" charset="0"/>
              </a:rPr>
              <a:t>Головне фінансове управління</a:t>
            </a:r>
            <a:endParaRPr lang="en-US" sz="700" b="1" i="1" baseline="30000" dirty="0">
              <a:solidFill>
                <a:prstClr val="white"/>
              </a:solidFill>
              <a:latin typeface="Century Gothic" panose="020B0502020202020204" pitchFamily="34" charset="0"/>
              <a:cs typeface="Times New Roman" panose="02020603050405020304" pitchFamily="18" charset="0"/>
            </a:endParaRPr>
          </a:p>
          <a:p>
            <a:pPr algn="ctr" defTabSz="449263" fontAlgn="base">
              <a:spcBef>
                <a:spcPct val="0"/>
              </a:spcBef>
              <a:spcAft>
                <a:spcPct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650" b="1" i="1" u="sng" dirty="0">
                <a:solidFill>
                  <a:schemeClr val="bg1"/>
                </a:solidFill>
                <a:latin typeface="Century Gothic" panose="020B0502020202020204" pitchFamily="34" charset="0"/>
                <a:cs typeface="Times New Roman" pitchFamily="18" charset="0"/>
              </a:rPr>
              <a:t>С.М.</a:t>
            </a:r>
            <a:r>
              <a:rPr lang="en-US" sz="650" b="1" i="1" u="sng" dirty="0">
                <a:solidFill>
                  <a:schemeClr val="bg1"/>
                </a:solidFill>
                <a:latin typeface="Century Gothic" panose="020B0502020202020204" pitchFamily="34" charset="0"/>
                <a:cs typeface="Times New Roman" pitchFamily="18" charset="0"/>
              </a:rPr>
              <a:t> </a:t>
            </a:r>
            <a:r>
              <a:rPr lang="ru-RU" sz="650" b="1" i="1" u="sng" dirty="0">
                <a:solidFill>
                  <a:schemeClr val="bg1"/>
                </a:solidFill>
                <a:latin typeface="Century Gothic" panose="020B0502020202020204" pitchFamily="34" charset="0"/>
                <a:cs typeface="Times New Roman" pitchFamily="18" charset="0"/>
              </a:rPr>
              <a:t>Крамарова</a:t>
            </a:r>
            <a:r>
              <a:rPr lang="en-US" sz="700" b="1" i="1" baseline="30000" dirty="0">
                <a:solidFill>
                  <a:schemeClr val="bg1"/>
                </a:solidFill>
                <a:latin typeface="Century Gothic" panose="020B0502020202020204" pitchFamily="34" charset="0"/>
                <a:cs typeface="Times New Roman" pitchFamily="18" charset="0"/>
              </a:rPr>
              <a:t>5</a:t>
            </a:r>
            <a:endParaRPr lang="ru-RU" sz="600" baseline="30000" dirty="0">
              <a:solidFill>
                <a:srgbClr val="FFFFFF"/>
              </a:solidFill>
              <a:latin typeface="Century Gothic" panose="020B0502020202020204" pitchFamily="34" charset="0"/>
              <a:cs typeface="Times New Roman" panose="02020603050405020304" pitchFamily="18" charset="0"/>
            </a:endParaRPr>
          </a:p>
          <a:p>
            <a:pPr algn="ctr" defTabSz="449263" fontAlgn="base">
              <a:spcBef>
                <a:spcPct val="0"/>
              </a:spcBef>
              <a:spcAft>
                <a:spcPct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700" b="1" i="1" dirty="0">
              <a:solidFill>
                <a:schemeClr val="bg1"/>
              </a:solidFill>
              <a:latin typeface="Century Gothic" panose="020B0502020202020204" pitchFamily="34" charset="0"/>
              <a:cs typeface="Times New Roman" pitchFamily="18" charset="0"/>
            </a:endParaRPr>
          </a:p>
        </p:txBody>
      </p:sp>
      <p:sp>
        <p:nvSpPr>
          <p:cNvPr id="170" name="AutoShape 44"/>
          <p:cNvSpPr>
            <a:spLocks noChangeArrowheads="1"/>
          </p:cNvSpPr>
          <p:nvPr/>
        </p:nvSpPr>
        <p:spPr bwMode="auto">
          <a:xfrm>
            <a:off x="3178891" y="4637351"/>
            <a:ext cx="899280" cy="360362"/>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fontAlgn="base">
              <a:lnSpc>
                <a:spcPct val="70000"/>
              </a:lnSpc>
              <a:spcBef>
                <a:spcPct val="0"/>
              </a:spcBef>
              <a:spcAft>
                <a:spcPct val="0"/>
              </a:spcAft>
              <a:buClr>
                <a:srgbClr val="B2B2B2"/>
              </a:buClr>
            </a:pPr>
            <a:r>
              <a:rPr lang="uk-UA" sz="600" b="1" i="1" dirty="0">
                <a:solidFill>
                  <a:srgbClr val="000000"/>
                </a:solidFill>
                <a:latin typeface="Century Gothic" panose="020B0502020202020204" pitchFamily="34" charset="0"/>
                <a:cs typeface="Times New Roman" pitchFamily="18" charset="0"/>
              </a:rPr>
              <a:t>Департамент бухгалтерського обліку</a:t>
            </a:r>
          </a:p>
          <a:p>
            <a:pPr algn="ctr" fontAlgn="base">
              <a:lnSpc>
                <a:spcPct val="70000"/>
              </a:lnSpc>
              <a:spcBef>
                <a:spcPct val="0"/>
              </a:spcBef>
              <a:spcAft>
                <a:spcPct val="0"/>
              </a:spcAft>
              <a:buClr>
                <a:srgbClr val="B2B2B2"/>
              </a:buClr>
            </a:pPr>
            <a:r>
              <a:rPr lang="uk-UA" sz="600" b="1" i="1" u="sng" dirty="0" err="1">
                <a:solidFill>
                  <a:srgbClr val="000000"/>
                </a:solidFill>
                <a:latin typeface="Century Gothic" panose="020B0502020202020204" pitchFamily="34" charset="0"/>
                <a:cs typeface="Times New Roman" pitchFamily="18" charset="0"/>
              </a:rPr>
              <a:t>Г.С.Барановська</a:t>
            </a:r>
            <a:r>
              <a:rPr lang="en-US" sz="600" b="1" i="1" u="sng" baseline="30000" dirty="0">
                <a:solidFill>
                  <a:srgbClr val="000000"/>
                </a:solidFill>
                <a:latin typeface="Century Gothic" panose="020B0502020202020204" pitchFamily="34" charset="0"/>
                <a:cs typeface="Times New Roman" pitchFamily="18" charset="0"/>
              </a:rPr>
              <a:t>2</a:t>
            </a:r>
            <a:endParaRPr lang="en-GB" sz="700" b="1" i="1" u="sng" baseline="30000" dirty="0">
              <a:solidFill>
                <a:srgbClr val="000000"/>
              </a:solidFill>
              <a:latin typeface="Century Gothic" panose="020B0502020202020204" pitchFamily="34" charset="0"/>
              <a:cs typeface="Times New Roman" pitchFamily="18" charset="0"/>
            </a:endParaRPr>
          </a:p>
        </p:txBody>
      </p:sp>
      <p:sp>
        <p:nvSpPr>
          <p:cNvPr id="171" name="AutoShape 46"/>
          <p:cNvSpPr>
            <a:spLocks noChangeArrowheads="1"/>
          </p:cNvSpPr>
          <p:nvPr/>
        </p:nvSpPr>
        <p:spPr bwMode="auto">
          <a:xfrm>
            <a:off x="3180553" y="5042498"/>
            <a:ext cx="864000" cy="360363"/>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fontAlgn="base">
              <a:lnSpc>
                <a:spcPct val="70000"/>
              </a:lnSpc>
              <a:spcBef>
                <a:spcPct val="0"/>
              </a:spcBef>
              <a:spcAft>
                <a:spcPct val="0"/>
              </a:spcAft>
              <a:buClr>
                <a:srgbClr val="B2B2B2"/>
              </a:buClr>
            </a:pPr>
            <a:r>
              <a:rPr lang="uk-UA" sz="600" b="1" i="1" dirty="0">
                <a:solidFill>
                  <a:srgbClr val="000000"/>
                </a:solidFill>
                <a:latin typeface="Century Gothic" panose="020B0502020202020204" pitchFamily="34" charset="0"/>
                <a:cs typeface="Times New Roman" pitchFamily="18" charset="0"/>
              </a:rPr>
              <a:t>Департамент планування і контролю</a:t>
            </a:r>
            <a:r>
              <a:rPr lang="uk-UA" sz="600" b="1" i="1" u="sng" dirty="0">
                <a:solidFill>
                  <a:srgbClr val="000000"/>
                </a:solidFill>
                <a:latin typeface="Century Gothic" panose="020B0502020202020204" pitchFamily="34" charset="0"/>
                <a:cs typeface="Times New Roman" pitchFamily="18" charset="0"/>
              </a:rPr>
              <a:t> </a:t>
            </a:r>
          </a:p>
          <a:p>
            <a:pPr algn="ctr" fontAlgn="base">
              <a:lnSpc>
                <a:spcPct val="70000"/>
              </a:lnSpc>
              <a:spcBef>
                <a:spcPct val="0"/>
              </a:spcBef>
              <a:spcAft>
                <a:spcPct val="0"/>
              </a:spcAft>
              <a:buClr>
                <a:srgbClr val="B2B2B2"/>
              </a:buClr>
            </a:pPr>
            <a:r>
              <a:rPr lang="uk-UA" sz="600" b="1" i="1" u="sng" dirty="0">
                <a:solidFill>
                  <a:srgbClr val="000000"/>
                </a:solidFill>
                <a:latin typeface="Century Gothic" panose="020B0502020202020204" pitchFamily="34" charset="0"/>
                <a:cs typeface="Times New Roman" pitchFamily="18" charset="0"/>
              </a:rPr>
              <a:t>І.В. </a:t>
            </a:r>
            <a:r>
              <a:rPr lang="uk-UA" sz="600" b="1" i="1" u="sng" dirty="0" err="1">
                <a:solidFill>
                  <a:srgbClr val="000000"/>
                </a:solidFill>
                <a:latin typeface="Century Gothic" panose="020B0502020202020204" pitchFamily="34" charset="0"/>
                <a:cs typeface="Times New Roman" pitchFamily="18" charset="0"/>
              </a:rPr>
              <a:t>Баркар</a:t>
            </a:r>
            <a:endParaRPr lang="en-GB" sz="600" b="1" i="1" dirty="0">
              <a:solidFill>
                <a:srgbClr val="000000"/>
              </a:solidFill>
              <a:latin typeface="Century Gothic" panose="020B0502020202020204" pitchFamily="34" charset="0"/>
              <a:cs typeface="Times New Roman" pitchFamily="18" charset="0"/>
            </a:endParaRPr>
          </a:p>
        </p:txBody>
      </p:sp>
      <p:sp>
        <p:nvSpPr>
          <p:cNvPr id="172" name="AutoShape 45"/>
          <p:cNvSpPr>
            <a:spLocks noChangeArrowheads="1"/>
          </p:cNvSpPr>
          <p:nvPr/>
        </p:nvSpPr>
        <p:spPr bwMode="auto">
          <a:xfrm>
            <a:off x="3180553" y="5459624"/>
            <a:ext cx="864000" cy="360362"/>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fontAlgn="base">
              <a:lnSpc>
                <a:spcPct val="70000"/>
              </a:lnSpc>
              <a:spcBef>
                <a:spcPct val="0"/>
              </a:spcBef>
              <a:spcAft>
                <a:spcPct val="0"/>
              </a:spcAft>
              <a:buClr>
                <a:srgbClr val="B2B2B2"/>
              </a:buClr>
            </a:pPr>
            <a:r>
              <a:rPr lang="uk-UA" sz="500" b="1" i="1" dirty="0">
                <a:solidFill>
                  <a:srgbClr val="000000"/>
                </a:solidFill>
                <a:latin typeface="Century Gothic" panose="020B0502020202020204" pitchFamily="34" charset="0"/>
                <a:cs typeface="Times New Roman" pitchFamily="18" charset="0"/>
              </a:rPr>
              <a:t>Департамент </a:t>
            </a:r>
          </a:p>
          <a:p>
            <a:pPr algn="ctr" fontAlgn="base">
              <a:lnSpc>
                <a:spcPct val="70000"/>
              </a:lnSpc>
              <a:spcBef>
                <a:spcPct val="0"/>
              </a:spcBef>
              <a:spcAft>
                <a:spcPct val="0"/>
              </a:spcAft>
              <a:buClr>
                <a:srgbClr val="B2B2B2"/>
              </a:buClr>
            </a:pPr>
            <a:r>
              <a:rPr lang="uk-UA" sz="500" b="1" i="1" dirty="0">
                <a:solidFill>
                  <a:srgbClr val="000000"/>
                </a:solidFill>
                <a:latin typeface="Century Gothic" panose="020B0502020202020204" pitchFamily="34" charset="0"/>
                <a:cs typeface="Times New Roman" pitchFamily="18" charset="0"/>
              </a:rPr>
              <a:t>казначейства </a:t>
            </a:r>
          </a:p>
          <a:p>
            <a:pPr algn="ctr" fontAlgn="base">
              <a:lnSpc>
                <a:spcPct val="70000"/>
              </a:lnSpc>
              <a:spcBef>
                <a:spcPct val="0"/>
              </a:spcBef>
              <a:spcAft>
                <a:spcPct val="0"/>
              </a:spcAft>
              <a:buClr>
                <a:srgbClr val="B2B2B2"/>
              </a:buClr>
            </a:pPr>
            <a:r>
              <a:rPr lang="uk-UA" sz="500" b="1" i="1" dirty="0">
                <a:solidFill>
                  <a:srgbClr val="000000"/>
                </a:solidFill>
                <a:latin typeface="Century Gothic" panose="020B0502020202020204" pitchFamily="34" charset="0"/>
                <a:cs typeface="Times New Roman" pitchFamily="18" charset="0"/>
              </a:rPr>
              <a:t>та фондових ринків</a:t>
            </a:r>
          </a:p>
          <a:p>
            <a:pPr algn="ctr" fontAlgn="base">
              <a:lnSpc>
                <a:spcPct val="70000"/>
              </a:lnSpc>
              <a:spcBef>
                <a:spcPct val="0"/>
              </a:spcBef>
              <a:spcAft>
                <a:spcPct val="0"/>
              </a:spcAft>
              <a:buClr>
                <a:srgbClr val="B2B2B2"/>
              </a:buClr>
            </a:pPr>
            <a:r>
              <a:rPr lang="uk-UA" sz="500" b="1" i="1" u="sng" dirty="0">
                <a:solidFill>
                  <a:srgbClr val="000000"/>
                </a:solidFill>
                <a:latin typeface="Century Gothic" panose="020B0502020202020204" pitchFamily="34" charset="0"/>
                <a:cs typeface="Times New Roman" pitchFamily="18" charset="0"/>
              </a:rPr>
              <a:t>А.В. </a:t>
            </a:r>
            <a:r>
              <a:rPr lang="uk-UA" sz="500" b="1" i="1" u="sng" dirty="0" err="1">
                <a:solidFill>
                  <a:srgbClr val="000000"/>
                </a:solidFill>
                <a:latin typeface="Century Gothic" panose="020B0502020202020204" pitchFamily="34" charset="0"/>
                <a:cs typeface="Times New Roman" pitchFamily="18" charset="0"/>
              </a:rPr>
              <a:t>Красовський</a:t>
            </a:r>
            <a:endParaRPr lang="uk-UA" sz="500" b="1" i="1" dirty="0">
              <a:solidFill>
                <a:srgbClr val="000000"/>
              </a:solidFill>
              <a:latin typeface="Century Gothic" panose="020B0502020202020204" pitchFamily="34" charset="0"/>
              <a:cs typeface="Times New Roman" pitchFamily="18" charset="0"/>
            </a:endParaRPr>
          </a:p>
        </p:txBody>
      </p:sp>
      <p:sp>
        <p:nvSpPr>
          <p:cNvPr id="173" name="Rectangle 100"/>
          <p:cNvSpPr>
            <a:spLocks noChangeArrowheads="1"/>
          </p:cNvSpPr>
          <p:nvPr/>
        </p:nvSpPr>
        <p:spPr bwMode="auto">
          <a:xfrm>
            <a:off x="3185315" y="5870761"/>
            <a:ext cx="869126" cy="394831"/>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fontAlgn="base">
              <a:lnSpc>
                <a:spcPct val="65000"/>
              </a:lnSpc>
              <a:spcBef>
                <a:spcPct val="0"/>
              </a:spcBef>
              <a:spcAft>
                <a:spcPct val="0"/>
              </a:spcAft>
              <a:buClr>
                <a:srgbClr val="B2B2B2"/>
              </a:buClr>
            </a:pPr>
            <a:r>
              <a:rPr lang="uk-UA" sz="600" b="1" i="1" dirty="0">
                <a:solidFill>
                  <a:srgbClr val="000000"/>
                </a:solidFill>
                <a:latin typeface="Century Gothic" panose="020B0502020202020204" pitchFamily="34" charset="0"/>
                <a:cs typeface="Times New Roman" pitchFamily="18" charset="0"/>
              </a:rPr>
              <a:t>Відділ забезпечення</a:t>
            </a:r>
            <a:r>
              <a:rPr lang="en-US" sz="600" b="1" i="1" dirty="0">
                <a:solidFill>
                  <a:srgbClr val="000000"/>
                </a:solidFill>
                <a:latin typeface="Century Gothic" panose="020B0502020202020204" pitchFamily="34" charset="0"/>
                <a:cs typeface="Times New Roman" pitchFamily="18" charset="0"/>
              </a:rPr>
              <a:t> </a:t>
            </a:r>
            <a:r>
              <a:rPr lang="uk-UA" sz="600" b="1" i="1" dirty="0">
                <a:solidFill>
                  <a:srgbClr val="000000"/>
                </a:solidFill>
                <a:latin typeface="Century Gothic" panose="020B0502020202020204" pitchFamily="34" charset="0"/>
                <a:cs typeface="Times New Roman" pitchFamily="18" charset="0"/>
              </a:rPr>
              <a:t>та управління контрактами</a:t>
            </a:r>
            <a:endParaRPr lang="en-US" sz="600" b="1" i="1" dirty="0">
              <a:solidFill>
                <a:srgbClr val="000000"/>
              </a:solidFill>
              <a:latin typeface="Century Gothic" panose="020B0502020202020204" pitchFamily="34" charset="0"/>
              <a:cs typeface="Times New Roman" pitchFamily="18" charset="0"/>
            </a:endParaRPr>
          </a:p>
          <a:p>
            <a:pPr algn="ctr" fontAlgn="base">
              <a:lnSpc>
                <a:spcPct val="65000"/>
              </a:lnSpc>
              <a:spcBef>
                <a:spcPct val="0"/>
              </a:spcBef>
              <a:spcAft>
                <a:spcPct val="0"/>
              </a:spcAft>
              <a:buClr>
                <a:srgbClr val="B2B2B2"/>
              </a:buClr>
            </a:pPr>
            <a:r>
              <a:rPr lang="uk-UA" sz="600" b="1" i="1" u="sng" dirty="0">
                <a:solidFill>
                  <a:srgbClr val="000000"/>
                </a:solidFill>
                <a:latin typeface="Century Gothic" panose="020B0502020202020204" pitchFamily="34" charset="0"/>
                <a:cs typeface="Times New Roman" pitchFamily="18" charset="0"/>
              </a:rPr>
              <a:t>Г. І. Єгоров</a:t>
            </a:r>
            <a:endParaRPr lang="en-US" sz="600" b="1" i="1" u="sng" dirty="0">
              <a:solidFill>
                <a:srgbClr val="000000"/>
              </a:solidFill>
              <a:latin typeface="Century Gothic" panose="020B0502020202020204" pitchFamily="34" charset="0"/>
              <a:cs typeface="Times New Roman" pitchFamily="18" charset="0"/>
            </a:endParaRPr>
          </a:p>
        </p:txBody>
      </p:sp>
      <p:sp>
        <p:nvSpPr>
          <p:cNvPr id="174" name="AutoShape 104"/>
          <p:cNvSpPr>
            <a:spLocks noChangeArrowheads="1"/>
          </p:cNvSpPr>
          <p:nvPr/>
        </p:nvSpPr>
        <p:spPr bwMode="auto">
          <a:xfrm>
            <a:off x="4428829" y="4057781"/>
            <a:ext cx="1054100" cy="522288"/>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700" b="1" i="1" dirty="0">
                <a:solidFill>
                  <a:srgbClr val="FFFFFF"/>
                </a:solidFill>
                <a:latin typeface="Century Gothic" panose="020B0502020202020204" pitchFamily="34" charset="0"/>
                <a:cs typeface="Times New Roman" panose="02020603050405020304" pitchFamily="18" charset="0"/>
              </a:rPr>
              <a:t>Головне кредитне управління</a:t>
            </a:r>
            <a:endParaRPr lang="en-US" sz="700" b="1" i="1" dirty="0">
              <a:solidFill>
                <a:srgbClr val="FFFFFF"/>
              </a:solidFill>
              <a:latin typeface="Century Gothic" panose="020B0502020202020204" pitchFamily="34" charset="0"/>
              <a:cs typeface="Times New Roman" panose="02020603050405020304" pitchFamily="18" charset="0"/>
            </a:endParaRPr>
          </a:p>
          <a:p>
            <a:pPr algn="ctr" defTabSz="449263" fontAlgn="base">
              <a:spcBef>
                <a:spcPct val="0"/>
              </a:spcBef>
              <a:spcAft>
                <a:spcPct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700" b="1" i="1" u="sng" dirty="0">
                <a:solidFill>
                  <a:srgbClr val="FFFFFF"/>
                </a:solidFill>
                <a:latin typeface="Century Gothic" panose="020B0502020202020204" pitchFamily="34" charset="0"/>
                <a:cs typeface="Times New Roman" pitchFamily="18" charset="0"/>
              </a:rPr>
              <a:t>Р.І. Лещенко</a:t>
            </a:r>
            <a:endParaRPr lang="en-US" sz="700" b="1" i="1" baseline="30000" dirty="0">
              <a:solidFill>
                <a:srgbClr val="FFFFFF"/>
              </a:solidFill>
              <a:latin typeface="Century Gothic" panose="020B0502020202020204" pitchFamily="34" charset="0"/>
              <a:cs typeface="Times New Roman" pitchFamily="18" charset="0"/>
            </a:endParaRPr>
          </a:p>
        </p:txBody>
      </p:sp>
      <p:sp>
        <p:nvSpPr>
          <p:cNvPr id="176" name="AutoShape 42"/>
          <p:cNvSpPr>
            <a:spLocks noChangeArrowheads="1"/>
          </p:cNvSpPr>
          <p:nvPr/>
        </p:nvSpPr>
        <p:spPr bwMode="auto">
          <a:xfrm>
            <a:off x="4599006" y="4634150"/>
            <a:ext cx="971998" cy="360363"/>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fontAlgn="base">
              <a:lnSpc>
                <a:spcPct val="70000"/>
              </a:lnSpc>
              <a:spcBef>
                <a:spcPct val="0"/>
              </a:spcBef>
              <a:spcAft>
                <a:spcPct val="0"/>
              </a:spcAft>
              <a:buClr>
                <a:srgbClr val="B2B2B2"/>
              </a:buClr>
            </a:pPr>
            <a:r>
              <a:rPr lang="uk-UA" sz="600" b="1" i="1" dirty="0">
                <a:solidFill>
                  <a:srgbClr val="000000"/>
                </a:solidFill>
                <a:latin typeface="Century Gothic" panose="020B0502020202020204" pitchFamily="34" charset="0"/>
                <a:cs typeface="Times New Roman" pitchFamily="18" charset="0"/>
              </a:rPr>
              <a:t>Департамент </a:t>
            </a:r>
          </a:p>
          <a:p>
            <a:pPr algn="ctr" fontAlgn="base">
              <a:lnSpc>
                <a:spcPct val="70000"/>
              </a:lnSpc>
              <a:spcBef>
                <a:spcPct val="0"/>
              </a:spcBef>
              <a:spcAft>
                <a:spcPct val="0"/>
              </a:spcAft>
              <a:buClr>
                <a:srgbClr val="B2B2B2"/>
              </a:buClr>
            </a:pPr>
            <a:r>
              <a:rPr lang="uk-UA" sz="600" b="1" i="1" dirty="0">
                <a:solidFill>
                  <a:srgbClr val="000000"/>
                </a:solidFill>
                <a:latin typeface="Century Gothic" panose="020B0502020202020204" pitchFamily="34" charset="0"/>
                <a:cs typeface="Times New Roman" pitchFamily="18" charset="0"/>
              </a:rPr>
              <a:t>з кредитування</a:t>
            </a:r>
          </a:p>
          <a:p>
            <a:pPr algn="ctr" fontAlgn="base">
              <a:lnSpc>
                <a:spcPct val="70000"/>
              </a:lnSpc>
              <a:spcBef>
                <a:spcPct val="0"/>
              </a:spcBef>
              <a:spcAft>
                <a:spcPct val="0"/>
              </a:spcAft>
              <a:buClr>
                <a:srgbClr val="B2B2B2"/>
              </a:buClr>
            </a:pPr>
            <a:r>
              <a:rPr lang="uk-UA" sz="600" b="1" i="1" u="sng" dirty="0">
                <a:solidFill>
                  <a:srgbClr val="000000"/>
                </a:solidFill>
                <a:latin typeface="Century Gothic" panose="020B0502020202020204" pitchFamily="34" charset="0"/>
                <a:cs typeface="Times New Roman" pitchFamily="18" charset="0"/>
              </a:rPr>
              <a:t>О.П. </a:t>
            </a:r>
            <a:r>
              <a:rPr lang="uk-UA" sz="600" b="1" i="1" u="sng" dirty="0" err="1">
                <a:solidFill>
                  <a:srgbClr val="000000"/>
                </a:solidFill>
                <a:latin typeface="Century Gothic" panose="020B0502020202020204" pitchFamily="34" charset="0"/>
                <a:cs typeface="Times New Roman" pitchFamily="18" charset="0"/>
              </a:rPr>
              <a:t>Якимовська</a:t>
            </a:r>
            <a:endParaRPr lang="uk-UA" sz="600" b="1" i="1" dirty="0">
              <a:solidFill>
                <a:srgbClr val="000000"/>
              </a:solidFill>
              <a:latin typeface="Century Gothic" panose="020B0502020202020204" pitchFamily="34" charset="0"/>
              <a:cs typeface="Times New Roman" pitchFamily="18" charset="0"/>
            </a:endParaRPr>
          </a:p>
        </p:txBody>
      </p:sp>
      <p:sp>
        <p:nvSpPr>
          <p:cNvPr id="179" name="AutoShape 33"/>
          <p:cNvSpPr>
            <a:spLocks noChangeArrowheads="1"/>
          </p:cNvSpPr>
          <p:nvPr/>
        </p:nvSpPr>
        <p:spPr bwMode="auto">
          <a:xfrm>
            <a:off x="4608124" y="5472446"/>
            <a:ext cx="957836" cy="360363"/>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p>
            <a:pPr algn="ctr" fontAlgn="base">
              <a:lnSpc>
                <a:spcPct val="70000"/>
              </a:lnSpc>
              <a:spcBef>
                <a:spcPct val="0"/>
              </a:spcBef>
              <a:spcAft>
                <a:spcPct val="0"/>
              </a:spcAft>
              <a:buClr>
                <a:srgbClr val="B2B2B2"/>
              </a:buClr>
            </a:pPr>
            <a:r>
              <a:rPr lang="uk-UA" sz="550" b="1" i="1" dirty="0">
                <a:solidFill>
                  <a:srgbClr val="000000"/>
                </a:solidFill>
                <a:latin typeface="Century Gothic" panose="020B0502020202020204" pitchFamily="34" charset="0"/>
                <a:cs typeface="Times New Roman" pitchFamily="18" charset="0"/>
              </a:rPr>
              <a:t>Департамент кредитного адміністрування та аналізу кредитного портфеля</a:t>
            </a:r>
          </a:p>
          <a:p>
            <a:pPr algn="ctr" fontAlgn="base">
              <a:lnSpc>
                <a:spcPct val="70000"/>
              </a:lnSpc>
              <a:spcBef>
                <a:spcPct val="0"/>
              </a:spcBef>
              <a:spcAft>
                <a:spcPct val="0"/>
              </a:spcAft>
              <a:buClr>
                <a:srgbClr val="B2B2B2"/>
              </a:buClr>
            </a:pPr>
            <a:r>
              <a:rPr lang="uk-UA" sz="550" b="1" i="1" u="sng" dirty="0">
                <a:solidFill>
                  <a:srgbClr val="000000"/>
                </a:solidFill>
                <a:latin typeface="Century Gothic" panose="020B0502020202020204" pitchFamily="34" charset="0"/>
                <a:cs typeface="Times New Roman" pitchFamily="18" charset="0"/>
              </a:rPr>
              <a:t>І.С. Герасименко</a:t>
            </a:r>
            <a:endParaRPr lang="uk-UA" sz="550" b="1" i="1" dirty="0">
              <a:solidFill>
                <a:srgbClr val="000000"/>
              </a:solidFill>
              <a:latin typeface="Century Gothic" panose="020B0502020202020204" pitchFamily="34" charset="0"/>
              <a:cs typeface="Times New Roman" pitchFamily="18" charset="0"/>
            </a:endParaRPr>
          </a:p>
        </p:txBody>
      </p:sp>
      <p:sp>
        <p:nvSpPr>
          <p:cNvPr id="181" name="AutoShape 85"/>
          <p:cNvSpPr>
            <a:spLocks noChangeArrowheads="1"/>
          </p:cNvSpPr>
          <p:nvPr/>
        </p:nvSpPr>
        <p:spPr bwMode="auto">
          <a:xfrm>
            <a:off x="5926190" y="4057781"/>
            <a:ext cx="1054100" cy="522288"/>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uk-UA" sz="700" b="1" i="1" dirty="0">
              <a:solidFill>
                <a:srgbClr val="FFFFFF"/>
              </a:solidFill>
              <a:latin typeface="Century Gothic" panose="020B0502020202020204" pitchFamily="34" charset="0"/>
              <a:cs typeface="Times New Roman" panose="02020603050405020304" pitchFamily="18" charset="0"/>
            </a:endParaRPr>
          </a:p>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700" b="1" i="1" dirty="0">
                <a:solidFill>
                  <a:srgbClr val="FFFFFF"/>
                </a:solidFill>
                <a:latin typeface="Century Gothic" panose="020B0502020202020204" pitchFamily="34" charset="0"/>
                <a:cs typeface="Times New Roman" panose="02020603050405020304" pitchFamily="18" charset="0"/>
              </a:rPr>
              <a:t>Головне операційне управління</a:t>
            </a:r>
          </a:p>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700" b="1" i="1" u="sng" dirty="0">
                <a:solidFill>
                  <a:srgbClr val="FFFFFF"/>
                </a:solidFill>
                <a:latin typeface="Century Gothic" panose="020B0502020202020204" pitchFamily="34" charset="0"/>
                <a:cs typeface="Times New Roman" panose="02020603050405020304" pitchFamily="18" charset="0"/>
              </a:rPr>
              <a:t>Л.В. </a:t>
            </a:r>
            <a:r>
              <a:rPr lang="uk-UA" sz="700" b="1" i="1" u="sng" dirty="0" err="1">
                <a:solidFill>
                  <a:srgbClr val="FFFFFF"/>
                </a:solidFill>
                <a:latin typeface="Century Gothic" panose="020B0502020202020204" pitchFamily="34" charset="0"/>
                <a:cs typeface="Times New Roman" panose="02020603050405020304" pitchFamily="18" charset="0"/>
              </a:rPr>
              <a:t>Остахова</a:t>
            </a:r>
            <a:endParaRPr lang="uk-UA" sz="700" b="1" i="1" dirty="0">
              <a:solidFill>
                <a:srgbClr val="FFFFFF"/>
              </a:solidFill>
              <a:latin typeface="Century Gothic" panose="020B0502020202020204" pitchFamily="34" charset="0"/>
              <a:cs typeface="Times New Roman" panose="02020603050405020304" pitchFamily="18" charset="0"/>
            </a:endParaRPr>
          </a:p>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700" b="1" i="1" baseline="30000" dirty="0">
              <a:solidFill>
                <a:prstClr val="white"/>
              </a:solidFill>
              <a:latin typeface="Century Gothic" panose="020B0502020202020204" pitchFamily="34" charset="0"/>
              <a:cs typeface="Times New Roman" panose="02020603050405020304" pitchFamily="18" charset="0"/>
            </a:endParaRPr>
          </a:p>
        </p:txBody>
      </p:sp>
      <p:sp>
        <p:nvSpPr>
          <p:cNvPr id="182" name="AutoShape 39"/>
          <p:cNvSpPr>
            <a:spLocks noChangeArrowheads="1"/>
          </p:cNvSpPr>
          <p:nvPr/>
        </p:nvSpPr>
        <p:spPr bwMode="auto">
          <a:xfrm>
            <a:off x="6119865" y="4626928"/>
            <a:ext cx="972000" cy="3600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fontAlgn="base">
              <a:lnSpc>
                <a:spcPct val="70000"/>
              </a:lnSpc>
              <a:spcBef>
                <a:spcPct val="0"/>
              </a:spcBef>
              <a:spcAft>
                <a:spcPct val="0"/>
              </a:spcAft>
              <a:buClr>
                <a:srgbClr val="B2B2B2"/>
              </a:buClr>
            </a:pPr>
            <a:r>
              <a:rPr lang="uk-UA" sz="600" b="1" i="1" dirty="0">
                <a:solidFill>
                  <a:srgbClr val="000000"/>
                </a:solidFill>
                <a:latin typeface="Century Gothic" panose="020B0502020202020204" pitchFamily="34" charset="0"/>
                <a:cs typeface="Times New Roman" pitchFamily="18" charset="0"/>
              </a:rPr>
              <a:t>Департамент </a:t>
            </a:r>
          </a:p>
          <a:p>
            <a:pPr algn="ctr" fontAlgn="base">
              <a:lnSpc>
                <a:spcPct val="70000"/>
              </a:lnSpc>
              <a:spcBef>
                <a:spcPct val="0"/>
              </a:spcBef>
              <a:spcAft>
                <a:spcPct val="0"/>
              </a:spcAft>
              <a:buClr>
                <a:srgbClr val="B2B2B2"/>
              </a:buClr>
            </a:pPr>
            <a:r>
              <a:rPr lang="uk-UA" sz="600" b="1" i="1" dirty="0">
                <a:solidFill>
                  <a:srgbClr val="000000"/>
                </a:solidFill>
                <a:latin typeface="Century Gothic" panose="020B0502020202020204" pitchFamily="34" charset="0"/>
                <a:cs typeface="Times New Roman" pitchFamily="18" charset="0"/>
              </a:rPr>
              <a:t>бек-офісу </a:t>
            </a:r>
          </a:p>
          <a:p>
            <a:pPr algn="ctr" fontAlgn="base">
              <a:lnSpc>
                <a:spcPct val="70000"/>
              </a:lnSpc>
              <a:spcBef>
                <a:spcPct val="0"/>
              </a:spcBef>
              <a:spcAft>
                <a:spcPct val="0"/>
              </a:spcAft>
              <a:buClr>
                <a:srgbClr val="B2B2B2"/>
              </a:buClr>
            </a:pPr>
            <a:r>
              <a:rPr lang="uk-UA" sz="600" b="1" i="1" dirty="0">
                <a:solidFill>
                  <a:srgbClr val="000000"/>
                </a:solidFill>
                <a:latin typeface="Century Gothic" panose="020B0502020202020204" pitchFamily="34" charset="0"/>
                <a:cs typeface="Times New Roman" pitchFamily="18" charset="0"/>
              </a:rPr>
              <a:t>та платежів</a:t>
            </a:r>
            <a:br>
              <a:rPr lang="en-US" sz="600" b="1" i="1" dirty="0">
                <a:solidFill>
                  <a:srgbClr val="000000"/>
                </a:solidFill>
                <a:latin typeface="Century Gothic" panose="020B0502020202020204" pitchFamily="34" charset="0"/>
                <a:cs typeface="Times New Roman" pitchFamily="18" charset="0"/>
              </a:rPr>
            </a:br>
            <a:r>
              <a:rPr lang="uk-UA" sz="600" b="1" i="1" u="sng" dirty="0">
                <a:solidFill>
                  <a:srgbClr val="000000"/>
                </a:solidFill>
                <a:latin typeface="Century Gothic" panose="020B0502020202020204" pitchFamily="34" charset="0"/>
                <a:cs typeface="Times New Roman" pitchFamily="18" charset="0"/>
              </a:rPr>
              <a:t>Н.В. </a:t>
            </a:r>
            <a:r>
              <a:rPr lang="uk-UA" sz="600" b="1" i="1" u="sng" dirty="0" err="1">
                <a:solidFill>
                  <a:srgbClr val="000000"/>
                </a:solidFill>
                <a:latin typeface="Century Gothic" panose="020B0502020202020204" pitchFamily="34" charset="0"/>
                <a:cs typeface="Times New Roman" pitchFamily="18" charset="0"/>
              </a:rPr>
              <a:t>Тутутченко</a:t>
            </a:r>
            <a:endParaRPr lang="en-GB" sz="600" b="1" i="1" u="sng" dirty="0">
              <a:solidFill>
                <a:srgbClr val="000000"/>
              </a:solidFill>
              <a:latin typeface="Century Gothic" panose="020B0502020202020204" pitchFamily="34" charset="0"/>
              <a:cs typeface="Times New Roman" pitchFamily="18" charset="0"/>
            </a:endParaRPr>
          </a:p>
        </p:txBody>
      </p:sp>
      <p:sp>
        <p:nvSpPr>
          <p:cNvPr id="186" name="Rectangle 100"/>
          <p:cNvSpPr>
            <a:spLocks noChangeArrowheads="1"/>
          </p:cNvSpPr>
          <p:nvPr/>
        </p:nvSpPr>
        <p:spPr bwMode="auto">
          <a:xfrm>
            <a:off x="599323" y="4634150"/>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lnSpc>
                <a:spcPct val="70000"/>
              </a:lnSpc>
              <a:spcBef>
                <a:spcPct val="0"/>
              </a:spcBef>
              <a:spcAft>
                <a:spcPct val="0"/>
              </a:spcAft>
            </a:pPr>
            <a:r>
              <a:rPr lang="uk-UA" sz="600" b="1" i="1" dirty="0">
                <a:solidFill>
                  <a:srgbClr val="000000"/>
                </a:solidFill>
                <a:latin typeface="Century Gothic" panose="020B0502020202020204" pitchFamily="34" charset="0"/>
                <a:cs typeface="Times New Roman" pitchFamily="18" charset="0"/>
              </a:rPr>
              <a:t>Відділ роботи</a:t>
            </a:r>
            <a:r>
              <a:rPr lang="ru-RU" sz="600" b="1" i="1" dirty="0">
                <a:solidFill>
                  <a:srgbClr val="000000"/>
                </a:solidFill>
                <a:latin typeface="Century Gothic" panose="020B0502020202020204" pitchFamily="34" charset="0"/>
                <a:cs typeface="Times New Roman" pitchFamily="18" charset="0"/>
              </a:rPr>
              <a:t> з </a:t>
            </a:r>
          </a:p>
          <a:p>
            <a:pPr algn="ctr" fontAlgn="base">
              <a:lnSpc>
                <a:spcPct val="70000"/>
              </a:lnSpc>
              <a:spcBef>
                <a:spcPct val="0"/>
              </a:spcBef>
              <a:spcAft>
                <a:spcPct val="0"/>
              </a:spcAft>
            </a:pPr>
            <a:r>
              <a:rPr lang="uk-UA" sz="600" b="1" i="1" dirty="0">
                <a:solidFill>
                  <a:srgbClr val="000000"/>
                </a:solidFill>
                <a:latin typeface="Century Gothic" panose="020B0502020202020204" pitchFamily="34" charset="0"/>
                <a:cs typeface="Times New Roman" pitchFamily="18" charset="0"/>
              </a:rPr>
              <a:t>фізичними</a:t>
            </a:r>
            <a:r>
              <a:rPr lang="ru-RU" sz="600" b="1" i="1" dirty="0">
                <a:solidFill>
                  <a:srgbClr val="000000"/>
                </a:solidFill>
                <a:latin typeface="Century Gothic" panose="020B0502020202020204" pitchFamily="34" charset="0"/>
                <a:cs typeface="Times New Roman" pitchFamily="18" charset="0"/>
              </a:rPr>
              <a:t> особами</a:t>
            </a:r>
          </a:p>
          <a:p>
            <a:pPr algn="ctr" fontAlgn="base">
              <a:lnSpc>
                <a:spcPct val="70000"/>
              </a:lnSpc>
              <a:spcBef>
                <a:spcPct val="0"/>
              </a:spcBef>
              <a:spcAft>
                <a:spcPct val="0"/>
              </a:spcAft>
            </a:pPr>
            <a:r>
              <a:rPr lang="ru-RU" sz="600" b="1" i="1" u="sng" dirty="0">
                <a:solidFill>
                  <a:srgbClr val="000000"/>
                </a:solidFill>
                <a:latin typeface="Century Gothic" panose="020B0502020202020204" pitchFamily="34" charset="0"/>
                <a:cs typeface="Times New Roman" pitchFamily="18" charset="0"/>
              </a:rPr>
              <a:t>О.М. </a:t>
            </a:r>
            <a:r>
              <a:rPr lang="ru-RU" sz="600" b="1" i="1" u="sng" dirty="0" err="1">
                <a:solidFill>
                  <a:srgbClr val="000000"/>
                </a:solidFill>
                <a:latin typeface="Century Gothic" panose="020B0502020202020204" pitchFamily="34" charset="0"/>
                <a:cs typeface="Times New Roman" pitchFamily="18" charset="0"/>
              </a:rPr>
              <a:t>Заяць</a:t>
            </a:r>
            <a:endParaRPr lang="en-GB" sz="600" b="1" i="1" u="sng" dirty="0">
              <a:solidFill>
                <a:srgbClr val="000000"/>
              </a:solidFill>
              <a:latin typeface="Century Gothic" panose="020B0502020202020204" pitchFamily="34" charset="0"/>
              <a:cs typeface="Times New Roman" pitchFamily="18" charset="0"/>
            </a:endParaRPr>
          </a:p>
        </p:txBody>
      </p:sp>
      <p:sp>
        <p:nvSpPr>
          <p:cNvPr id="187" name="Rectangle 100"/>
          <p:cNvSpPr>
            <a:spLocks noChangeArrowheads="1"/>
          </p:cNvSpPr>
          <p:nvPr/>
        </p:nvSpPr>
        <p:spPr bwMode="auto">
          <a:xfrm>
            <a:off x="606918" y="5064498"/>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lnSpc>
                <a:spcPct val="70000"/>
              </a:lnSpc>
              <a:spcBef>
                <a:spcPct val="0"/>
              </a:spcBef>
              <a:spcAft>
                <a:spcPct val="0"/>
              </a:spcAft>
            </a:pPr>
            <a:r>
              <a:rPr lang="uk-UA" sz="600" b="1" i="1" dirty="0">
                <a:solidFill>
                  <a:srgbClr val="000000"/>
                </a:solidFill>
                <a:latin typeface="Century Gothic" panose="020B0502020202020204" pitchFamily="34" charset="0"/>
                <a:cs typeface="Times New Roman" pitchFamily="18" charset="0"/>
              </a:rPr>
              <a:t>Відділ роботи</a:t>
            </a:r>
            <a:r>
              <a:rPr lang="ru-RU" sz="600" b="1" i="1" dirty="0">
                <a:solidFill>
                  <a:srgbClr val="000000"/>
                </a:solidFill>
                <a:latin typeface="Century Gothic" panose="020B0502020202020204" pitchFamily="34" charset="0"/>
                <a:cs typeface="Times New Roman" pitchFamily="18" charset="0"/>
              </a:rPr>
              <a:t> з </a:t>
            </a:r>
          </a:p>
          <a:p>
            <a:pPr algn="ctr" fontAlgn="base">
              <a:lnSpc>
                <a:spcPct val="70000"/>
              </a:lnSpc>
              <a:spcBef>
                <a:spcPct val="0"/>
              </a:spcBef>
              <a:spcAft>
                <a:spcPct val="0"/>
              </a:spcAft>
            </a:pPr>
            <a:r>
              <a:rPr lang="uk-UA" sz="600" b="1" i="1" dirty="0">
                <a:solidFill>
                  <a:srgbClr val="000000"/>
                </a:solidFill>
                <a:latin typeface="Century Gothic" panose="020B0502020202020204" pitchFamily="34" charset="0"/>
                <a:cs typeface="Times New Roman" pitchFamily="18" charset="0"/>
              </a:rPr>
              <a:t>малим бізнесом</a:t>
            </a:r>
          </a:p>
          <a:p>
            <a:pPr algn="ctr" fontAlgn="base">
              <a:lnSpc>
                <a:spcPct val="70000"/>
              </a:lnSpc>
              <a:spcBef>
                <a:spcPct val="0"/>
              </a:spcBef>
              <a:spcAft>
                <a:spcPct val="0"/>
              </a:spcAft>
            </a:pPr>
            <a:r>
              <a:rPr lang="uk-UA" sz="600" b="1" i="1" u="sng" dirty="0">
                <a:solidFill>
                  <a:srgbClr val="000000"/>
                </a:solidFill>
                <a:latin typeface="Century Gothic" panose="020B0502020202020204" pitchFamily="34" charset="0"/>
                <a:cs typeface="Times New Roman" pitchFamily="18" charset="0"/>
              </a:rPr>
              <a:t>А.А. </a:t>
            </a:r>
            <a:r>
              <a:rPr lang="uk-UA" sz="600" b="1" i="1" u="sng" dirty="0" err="1">
                <a:solidFill>
                  <a:srgbClr val="000000"/>
                </a:solidFill>
                <a:latin typeface="Century Gothic" panose="020B0502020202020204" pitchFamily="34" charset="0"/>
                <a:cs typeface="Times New Roman" pitchFamily="18" charset="0"/>
              </a:rPr>
              <a:t>Вербаховський</a:t>
            </a:r>
            <a:endParaRPr lang="uk-UA" sz="600" b="1" i="1" u="sng" dirty="0">
              <a:solidFill>
                <a:srgbClr val="000000"/>
              </a:solidFill>
              <a:latin typeface="Century Gothic" panose="020B0502020202020204" pitchFamily="34" charset="0"/>
              <a:cs typeface="Times New Roman" pitchFamily="18" charset="0"/>
            </a:endParaRPr>
          </a:p>
        </p:txBody>
      </p:sp>
      <p:sp>
        <p:nvSpPr>
          <p:cNvPr id="188" name="Rectangle 100"/>
          <p:cNvSpPr>
            <a:spLocks noChangeArrowheads="1"/>
          </p:cNvSpPr>
          <p:nvPr/>
        </p:nvSpPr>
        <p:spPr bwMode="auto">
          <a:xfrm>
            <a:off x="607714" y="5495247"/>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lnSpc>
                <a:spcPct val="70000"/>
              </a:lnSpc>
              <a:spcBef>
                <a:spcPct val="0"/>
              </a:spcBef>
              <a:spcAft>
                <a:spcPct val="0"/>
              </a:spcAft>
            </a:pPr>
            <a:r>
              <a:rPr lang="uk-UA" sz="600" b="1" i="1" dirty="0">
                <a:solidFill>
                  <a:srgbClr val="000000"/>
                </a:solidFill>
                <a:latin typeface="Century Gothic" panose="020B0502020202020204" pitchFamily="34" charset="0"/>
                <a:cs typeface="Times New Roman" pitchFamily="18" charset="0"/>
              </a:rPr>
              <a:t>Відділ управління </a:t>
            </a:r>
          </a:p>
          <a:p>
            <a:pPr algn="ctr" fontAlgn="base">
              <a:lnSpc>
                <a:spcPct val="70000"/>
              </a:lnSpc>
              <a:spcBef>
                <a:spcPct val="0"/>
              </a:spcBef>
              <a:spcAft>
                <a:spcPct val="0"/>
              </a:spcAft>
            </a:pPr>
            <a:r>
              <a:rPr lang="uk-UA" sz="600" b="1" i="1" dirty="0">
                <a:solidFill>
                  <a:srgbClr val="000000"/>
                </a:solidFill>
                <a:latin typeface="Century Gothic" panose="020B0502020202020204" pitchFamily="34" charset="0"/>
                <a:cs typeface="Times New Roman" pitchFamily="18" charset="0"/>
              </a:rPr>
              <a:t>зв’язками з клієнтами та </a:t>
            </a:r>
          </a:p>
          <a:p>
            <a:pPr algn="ctr" fontAlgn="base">
              <a:lnSpc>
                <a:spcPct val="70000"/>
              </a:lnSpc>
              <a:spcBef>
                <a:spcPct val="0"/>
              </a:spcBef>
              <a:spcAft>
                <a:spcPct val="0"/>
              </a:spcAft>
            </a:pPr>
            <a:r>
              <a:rPr lang="uk-UA" sz="600" b="1" i="1" dirty="0">
                <a:solidFill>
                  <a:srgbClr val="000000"/>
                </a:solidFill>
                <a:latin typeface="Century Gothic" panose="020B0502020202020204" pitchFamily="34" charset="0"/>
                <a:cs typeface="Times New Roman" pitchFamily="18" charset="0"/>
              </a:rPr>
              <a:t>задоволення їх потреб</a:t>
            </a:r>
          </a:p>
          <a:p>
            <a:pPr algn="ctr" fontAlgn="base">
              <a:lnSpc>
                <a:spcPct val="70000"/>
              </a:lnSpc>
              <a:spcBef>
                <a:spcPct val="0"/>
              </a:spcBef>
              <a:spcAft>
                <a:spcPct val="0"/>
              </a:spcAft>
            </a:pPr>
            <a:r>
              <a:rPr lang="uk-UA" sz="600" b="1" i="1" u="sng" dirty="0">
                <a:solidFill>
                  <a:srgbClr val="000000"/>
                </a:solidFill>
                <a:latin typeface="Century Gothic" panose="020B0502020202020204" pitchFamily="34" charset="0"/>
                <a:cs typeface="Times New Roman" pitchFamily="18" charset="0"/>
              </a:rPr>
              <a:t>Н.В. </a:t>
            </a:r>
            <a:r>
              <a:rPr lang="uk-UA" sz="600" b="1" i="1" u="sng" dirty="0" err="1">
                <a:solidFill>
                  <a:srgbClr val="000000"/>
                </a:solidFill>
                <a:latin typeface="Century Gothic" panose="020B0502020202020204" pitchFamily="34" charset="0"/>
                <a:cs typeface="Times New Roman" pitchFamily="18" charset="0"/>
              </a:rPr>
              <a:t>Софіюк</a:t>
            </a:r>
            <a:endParaRPr lang="uk-UA" sz="600" b="1" i="1" u="sng" dirty="0">
              <a:solidFill>
                <a:srgbClr val="000000"/>
              </a:solidFill>
              <a:latin typeface="Century Gothic" panose="020B0502020202020204" pitchFamily="34" charset="0"/>
              <a:cs typeface="Times New Roman" pitchFamily="18" charset="0"/>
            </a:endParaRPr>
          </a:p>
        </p:txBody>
      </p:sp>
      <p:cxnSp>
        <p:nvCxnSpPr>
          <p:cNvPr id="189" name="Соединительная линия уступом 188"/>
          <p:cNvCxnSpPr>
            <a:cxnSpLocks/>
            <a:stCxn id="164" idx="2"/>
            <a:endCxn id="188" idx="3"/>
          </p:cNvCxnSpPr>
          <p:nvPr/>
        </p:nvCxnSpPr>
        <p:spPr>
          <a:xfrm rot="5400000">
            <a:off x="1061361" y="5066704"/>
            <a:ext cx="1126284" cy="89579"/>
          </a:xfrm>
          <a:prstGeom prst="bentConnector2">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91" name="Соединительная линия уступом 190"/>
          <p:cNvCxnSpPr>
            <a:stCxn id="35" idx="2"/>
            <a:endCxn id="169" idx="0"/>
          </p:cNvCxnSpPr>
          <p:nvPr/>
        </p:nvCxnSpPr>
        <p:spPr>
          <a:xfrm rot="5400000">
            <a:off x="3699855" y="2810141"/>
            <a:ext cx="1058640" cy="1436640"/>
          </a:xfrm>
          <a:prstGeom prst="bentConnector3">
            <a:avLst>
              <a:gd name="adj1" fmla="val 82271"/>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92" name="Соединительная линия уступом 191"/>
          <p:cNvCxnSpPr>
            <a:stCxn id="35" idx="2"/>
            <a:endCxn id="151" idx="0"/>
          </p:cNvCxnSpPr>
          <p:nvPr/>
        </p:nvCxnSpPr>
        <p:spPr>
          <a:xfrm rot="16200000" flipH="1">
            <a:off x="5832597" y="2114039"/>
            <a:ext cx="1112731" cy="2882934"/>
          </a:xfrm>
          <a:prstGeom prst="bentConnector3">
            <a:avLst>
              <a:gd name="adj1" fmla="val 77885"/>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93" name="AutoShape 44"/>
          <p:cNvSpPr>
            <a:spLocks noChangeArrowheads="1"/>
          </p:cNvSpPr>
          <p:nvPr/>
        </p:nvSpPr>
        <p:spPr bwMode="auto">
          <a:xfrm>
            <a:off x="606860" y="5924801"/>
            <a:ext cx="978814" cy="360362"/>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fontAlgn="base">
              <a:lnSpc>
                <a:spcPct val="70000"/>
              </a:lnSpc>
              <a:spcBef>
                <a:spcPct val="0"/>
              </a:spcBef>
              <a:spcAft>
                <a:spcPct val="0"/>
              </a:spcAft>
              <a:buClr>
                <a:srgbClr val="B2B2B2"/>
              </a:buClr>
            </a:pPr>
            <a:r>
              <a:rPr lang="uk-UA" sz="600" b="1" i="1" dirty="0">
                <a:solidFill>
                  <a:srgbClr val="000000"/>
                </a:solidFill>
                <a:latin typeface="Century Gothic" panose="020B0502020202020204" pitchFamily="34" charset="0"/>
                <a:cs typeface="Times New Roman" pitchFamily="18" charset="0"/>
              </a:rPr>
              <a:t>Департамент управління мережею</a:t>
            </a:r>
            <a:endParaRPr lang="en-US" sz="600" b="1" i="1" dirty="0">
              <a:solidFill>
                <a:srgbClr val="000000"/>
              </a:solidFill>
              <a:latin typeface="Century Gothic" panose="020B0502020202020204" pitchFamily="34" charset="0"/>
              <a:cs typeface="Times New Roman" pitchFamily="18" charset="0"/>
            </a:endParaRPr>
          </a:p>
          <a:p>
            <a:pPr algn="ctr" fontAlgn="base">
              <a:lnSpc>
                <a:spcPct val="70000"/>
              </a:lnSpc>
              <a:spcBef>
                <a:spcPct val="0"/>
              </a:spcBef>
              <a:spcAft>
                <a:spcPct val="0"/>
              </a:spcAft>
              <a:buClr>
                <a:srgbClr val="B2B2B2"/>
              </a:buClr>
            </a:pPr>
            <a:r>
              <a:rPr lang="uk-UA" sz="600" b="1" i="1" u="sng" dirty="0">
                <a:solidFill>
                  <a:srgbClr val="000000"/>
                </a:solidFill>
                <a:latin typeface="Century Gothic" panose="020B0502020202020204" pitchFamily="34" charset="0"/>
                <a:cs typeface="Times New Roman" pitchFamily="18" charset="0"/>
              </a:rPr>
              <a:t>Т.М. </a:t>
            </a:r>
            <a:r>
              <a:rPr lang="uk-UA" sz="600" b="1" i="1" u="sng" dirty="0" err="1">
                <a:solidFill>
                  <a:srgbClr val="000000"/>
                </a:solidFill>
                <a:latin typeface="Century Gothic" panose="020B0502020202020204" pitchFamily="34" charset="0"/>
                <a:cs typeface="Times New Roman" pitchFamily="18" charset="0"/>
              </a:rPr>
              <a:t>Сутчак</a:t>
            </a:r>
            <a:endParaRPr lang="uk-UA" sz="600" b="1" i="1" u="sng" dirty="0">
              <a:solidFill>
                <a:srgbClr val="000000"/>
              </a:solidFill>
              <a:latin typeface="Century Gothic" panose="020B0502020202020204" pitchFamily="34" charset="0"/>
              <a:cs typeface="Times New Roman" pitchFamily="18" charset="0"/>
            </a:endParaRPr>
          </a:p>
        </p:txBody>
      </p:sp>
      <p:cxnSp>
        <p:nvCxnSpPr>
          <p:cNvPr id="194" name="AutoShape 73"/>
          <p:cNvCxnSpPr>
            <a:cxnSpLocks noChangeShapeType="1"/>
            <a:stCxn id="164" idx="2"/>
            <a:endCxn id="193" idx="3"/>
          </p:cNvCxnSpPr>
          <p:nvPr/>
        </p:nvCxnSpPr>
        <p:spPr bwMode="auto">
          <a:xfrm rot="5400000">
            <a:off x="849168" y="5284857"/>
            <a:ext cx="1556631" cy="83618"/>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5" name="Rectangle 100"/>
          <p:cNvSpPr>
            <a:spLocks noChangeArrowheads="1"/>
          </p:cNvSpPr>
          <p:nvPr/>
        </p:nvSpPr>
        <p:spPr bwMode="auto">
          <a:xfrm>
            <a:off x="1754590" y="4634281"/>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lnSpc>
                <a:spcPct val="70000"/>
              </a:lnSpc>
              <a:spcBef>
                <a:spcPct val="0"/>
              </a:spcBef>
              <a:spcAft>
                <a:spcPct val="0"/>
              </a:spcAft>
            </a:pPr>
            <a:r>
              <a:rPr lang="uk-UA" sz="500" b="1" i="1" dirty="0">
                <a:solidFill>
                  <a:srgbClr val="000000"/>
                </a:solidFill>
                <a:latin typeface="Century Gothic" panose="020B0502020202020204" pitchFamily="34" charset="0"/>
                <a:cs typeface="Times New Roman" pitchFamily="18" charset="0"/>
              </a:rPr>
              <a:t>Відділ роботи з внутрішніми</a:t>
            </a:r>
          </a:p>
          <a:p>
            <a:pPr algn="ctr" fontAlgn="base">
              <a:lnSpc>
                <a:spcPct val="70000"/>
              </a:lnSpc>
              <a:spcBef>
                <a:spcPct val="0"/>
              </a:spcBef>
              <a:spcAft>
                <a:spcPct val="0"/>
              </a:spcAft>
            </a:pPr>
            <a:r>
              <a:rPr lang="uk-UA" sz="500" b="1" i="1" dirty="0">
                <a:solidFill>
                  <a:srgbClr val="000000"/>
                </a:solidFill>
                <a:latin typeface="Century Gothic" panose="020B0502020202020204" pitchFamily="34" charset="0"/>
                <a:cs typeface="Times New Roman" pitchFamily="18" charset="0"/>
              </a:rPr>
              <a:t> корпоративними, </a:t>
            </a:r>
          </a:p>
          <a:p>
            <a:pPr algn="ctr" fontAlgn="base">
              <a:lnSpc>
                <a:spcPct val="70000"/>
              </a:lnSpc>
              <a:spcBef>
                <a:spcPct val="0"/>
              </a:spcBef>
              <a:spcAft>
                <a:spcPct val="0"/>
              </a:spcAft>
            </a:pPr>
            <a:r>
              <a:rPr lang="uk-UA" sz="500" b="1" i="1" dirty="0">
                <a:solidFill>
                  <a:srgbClr val="000000"/>
                </a:solidFill>
                <a:latin typeface="Century Gothic" panose="020B0502020202020204" pitchFamily="34" charset="0"/>
                <a:cs typeface="Times New Roman" pitchFamily="18" charset="0"/>
              </a:rPr>
              <a:t>інституційними та </a:t>
            </a:r>
          </a:p>
          <a:p>
            <a:pPr algn="ctr" fontAlgn="base">
              <a:lnSpc>
                <a:spcPct val="70000"/>
              </a:lnSpc>
              <a:spcBef>
                <a:spcPct val="0"/>
              </a:spcBef>
              <a:spcAft>
                <a:spcPct val="0"/>
              </a:spcAft>
            </a:pPr>
            <a:r>
              <a:rPr lang="uk-UA" sz="500" b="1" i="1" dirty="0">
                <a:solidFill>
                  <a:srgbClr val="000000"/>
                </a:solidFill>
                <a:latin typeface="Century Gothic" panose="020B0502020202020204" pitchFamily="34" charset="0"/>
                <a:cs typeface="Times New Roman" pitchFamily="18" charset="0"/>
              </a:rPr>
              <a:t>мультинаціональними</a:t>
            </a:r>
          </a:p>
          <a:p>
            <a:pPr algn="ctr" fontAlgn="base">
              <a:lnSpc>
                <a:spcPct val="70000"/>
              </a:lnSpc>
              <a:spcBef>
                <a:spcPct val="0"/>
              </a:spcBef>
              <a:spcAft>
                <a:spcPct val="0"/>
              </a:spcAft>
            </a:pPr>
            <a:r>
              <a:rPr lang="uk-UA" sz="500" b="1" i="1" dirty="0">
                <a:solidFill>
                  <a:srgbClr val="000000"/>
                </a:solidFill>
                <a:latin typeface="Century Gothic" panose="020B0502020202020204" pitchFamily="34" charset="0"/>
                <a:cs typeface="Times New Roman" pitchFamily="18" charset="0"/>
              </a:rPr>
              <a:t> клієнтами</a:t>
            </a:r>
          </a:p>
          <a:p>
            <a:pPr algn="ctr" fontAlgn="base">
              <a:lnSpc>
                <a:spcPct val="70000"/>
              </a:lnSpc>
              <a:spcBef>
                <a:spcPct val="0"/>
              </a:spcBef>
              <a:spcAft>
                <a:spcPct val="0"/>
              </a:spcAft>
            </a:pPr>
            <a:r>
              <a:rPr lang="uk-UA" sz="500" b="1" i="1" u="sng" dirty="0">
                <a:solidFill>
                  <a:srgbClr val="000000"/>
                </a:solidFill>
                <a:latin typeface="Century Gothic" panose="020B0502020202020204" pitchFamily="34" charset="0"/>
                <a:cs typeface="Times New Roman" pitchFamily="18" charset="0"/>
              </a:rPr>
              <a:t>в.о. О.Л. </a:t>
            </a:r>
            <a:r>
              <a:rPr lang="uk-UA" sz="500" b="1" i="1" u="sng" dirty="0" err="1">
                <a:solidFill>
                  <a:srgbClr val="000000"/>
                </a:solidFill>
                <a:latin typeface="Century Gothic" panose="020B0502020202020204" pitchFamily="34" charset="0"/>
                <a:cs typeface="Times New Roman" pitchFamily="18" charset="0"/>
              </a:rPr>
              <a:t>Кривоног</a:t>
            </a:r>
            <a:endParaRPr lang="uk-UA" sz="500" b="1" i="1" u="sng" dirty="0">
              <a:solidFill>
                <a:srgbClr val="000000"/>
              </a:solidFill>
              <a:latin typeface="Century Gothic" panose="020B0502020202020204" pitchFamily="34" charset="0"/>
              <a:cs typeface="Times New Roman" pitchFamily="18" charset="0"/>
            </a:endParaRPr>
          </a:p>
        </p:txBody>
      </p:sp>
      <p:sp>
        <p:nvSpPr>
          <p:cNvPr id="197" name="Rectangle 100"/>
          <p:cNvSpPr>
            <a:spLocks noChangeArrowheads="1"/>
          </p:cNvSpPr>
          <p:nvPr/>
        </p:nvSpPr>
        <p:spPr bwMode="auto">
          <a:xfrm>
            <a:off x="1757287" y="5064498"/>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lnSpc>
                <a:spcPct val="70000"/>
              </a:lnSpc>
              <a:spcBef>
                <a:spcPct val="0"/>
              </a:spcBef>
              <a:spcAft>
                <a:spcPct val="0"/>
              </a:spcAft>
            </a:pPr>
            <a:r>
              <a:rPr lang="uk-UA" sz="600" b="1" i="1" dirty="0">
                <a:solidFill>
                  <a:srgbClr val="000000"/>
                </a:solidFill>
                <a:latin typeface="Century Gothic" panose="020B0502020202020204" pitchFamily="34" charset="0"/>
                <a:cs typeface="Times New Roman" pitchFamily="18" charset="0"/>
              </a:rPr>
              <a:t>Відділ роботи з </a:t>
            </a:r>
          </a:p>
          <a:p>
            <a:pPr algn="ctr" fontAlgn="base">
              <a:lnSpc>
                <a:spcPct val="70000"/>
              </a:lnSpc>
              <a:spcBef>
                <a:spcPct val="0"/>
              </a:spcBef>
              <a:spcAft>
                <a:spcPct val="0"/>
              </a:spcAft>
            </a:pPr>
            <a:r>
              <a:rPr lang="uk-UA" sz="600" b="1" i="1" dirty="0">
                <a:solidFill>
                  <a:srgbClr val="000000"/>
                </a:solidFill>
                <a:latin typeface="Century Gothic" panose="020B0502020202020204" pitchFamily="34" charset="0"/>
                <a:cs typeface="Times New Roman" pitchFamily="18" charset="0"/>
              </a:rPr>
              <a:t>малими та середніми </a:t>
            </a:r>
          </a:p>
          <a:p>
            <a:pPr algn="ctr" fontAlgn="base">
              <a:lnSpc>
                <a:spcPct val="70000"/>
              </a:lnSpc>
              <a:spcBef>
                <a:spcPct val="0"/>
              </a:spcBef>
              <a:spcAft>
                <a:spcPct val="0"/>
              </a:spcAft>
            </a:pPr>
            <a:r>
              <a:rPr lang="uk-UA" sz="600" b="1" i="1" dirty="0">
                <a:solidFill>
                  <a:srgbClr val="000000"/>
                </a:solidFill>
                <a:latin typeface="Century Gothic" panose="020B0502020202020204" pitchFamily="34" charset="0"/>
                <a:cs typeface="Times New Roman" pitchFamily="18" charset="0"/>
              </a:rPr>
              <a:t>підприємствами</a:t>
            </a:r>
          </a:p>
          <a:p>
            <a:pPr algn="ctr" fontAlgn="base">
              <a:lnSpc>
                <a:spcPct val="70000"/>
              </a:lnSpc>
              <a:spcBef>
                <a:spcPct val="0"/>
              </a:spcBef>
              <a:spcAft>
                <a:spcPct val="0"/>
              </a:spcAft>
            </a:pPr>
            <a:r>
              <a:rPr lang="uk-UA" sz="600" b="1" i="1" u="sng" dirty="0">
                <a:solidFill>
                  <a:srgbClr val="000000"/>
                </a:solidFill>
                <a:latin typeface="Century Gothic" panose="020B0502020202020204" pitchFamily="34" charset="0"/>
                <a:cs typeface="Times New Roman" pitchFamily="18" charset="0"/>
              </a:rPr>
              <a:t> О.Л. </a:t>
            </a:r>
            <a:r>
              <a:rPr lang="uk-UA" sz="600" b="1" i="1" u="sng" dirty="0" err="1">
                <a:solidFill>
                  <a:srgbClr val="000000"/>
                </a:solidFill>
                <a:latin typeface="Century Gothic" panose="020B0502020202020204" pitchFamily="34" charset="0"/>
                <a:cs typeface="Times New Roman" pitchFamily="18" charset="0"/>
              </a:rPr>
              <a:t>Кривоног</a:t>
            </a:r>
            <a:endParaRPr lang="uk-UA" sz="600" b="1" i="1" u="sng" dirty="0">
              <a:solidFill>
                <a:srgbClr val="000000"/>
              </a:solidFill>
              <a:latin typeface="Century Gothic" panose="020B0502020202020204" pitchFamily="34" charset="0"/>
              <a:cs typeface="Times New Roman" pitchFamily="18" charset="0"/>
            </a:endParaRPr>
          </a:p>
        </p:txBody>
      </p:sp>
      <p:sp>
        <p:nvSpPr>
          <p:cNvPr id="198" name="Rectangle 100"/>
          <p:cNvSpPr>
            <a:spLocks noChangeArrowheads="1"/>
          </p:cNvSpPr>
          <p:nvPr/>
        </p:nvSpPr>
        <p:spPr bwMode="auto">
          <a:xfrm>
            <a:off x="1753812" y="5495248"/>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lnSpc>
                <a:spcPct val="70000"/>
              </a:lnSpc>
              <a:spcBef>
                <a:spcPct val="0"/>
              </a:spcBef>
              <a:spcAft>
                <a:spcPct val="0"/>
              </a:spcAft>
            </a:pPr>
            <a:r>
              <a:rPr lang="uk-UA" sz="500" b="1" i="1" dirty="0">
                <a:solidFill>
                  <a:srgbClr val="000000"/>
                </a:solidFill>
                <a:latin typeface="Century Gothic" panose="020B0502020202020204" pitchFamily="34" charset="0"/>
                <a:cs typeface="Times New Roman" pitchFamily="18" charset="0"/>
              </a:rPr>
              <a:t>Відділ розвитку </a:t>
            </a:r>
          </a:p>
          <a:p>
            <a:pPr algn="ctr" fontAlgn="base">
              <a:lnSpc>
                <a:spcPct val="70000"/>
              </a:lnSpc>
              <a:spcBef>
                <a:spcPct val="0"/>
              </a:spcBef>
              <a:spcAft>
                <a:spcPct val="0"/>
              </a:spcAft>
            </a:pPr>
            <a:r>
              <a:rPr lang="uk-UA" sz="500" b="1" i="1" dirty="0">
                <a:solidFill>
                  <a:srgbClr val="000000"/>
                </a:solidFill>
                <a:latin typeface="Century Gothic" panose="020B0502020202020204" pitchFamily="34" charset="0"/>
                <a:cs typeface="Times New Roman" pitchFamily="18" charset="0"/>
              </a:rPr>
              <a:t>корпоративних банківських</a:t>
            </a:r>
          </a:p>
          <a:p>
            <a:pPr algn="ctr" fontAlgn="base">
              <a:lnSpc>
                <a:spcPct val="70000"/>
              </a:lnSpc>
              <a:spcBef>
                <a:spcPct val="0"/>
              </a:spcBef>
              <a:spcAft>
                <a:spcPct val="0"/>
              </a:spcAft>
            </a:pPr>
            <a:r>
              <a:rPr lang="uk-UA" sz="500" b="1" i="1" dirty="0">
                <a:solidFill>
                  <a:srgbClr val="000000"/>
                </a:solidFill>
                <a:latin typeface="Century Gothic" panose="020B0502020202020204" pitchFamily="34" charset="0"/>
                <a:cs typeface="Times New Roman" pitchFamily="18" charset="0"/>
              </a:rPr>
              <a:t> продуктів та підтримки</a:t>
            </a:r>
          </a:p>
          <a:p>
            <a:pPr algn="ctr" fontAlgn="base">
              <a:lnSpc>
                <a:spcPct val="70000"/>
              </a:lnSpc>
              <a:spcBef>
                <a:spcPct val="0"/>
              </a:spcBef>
              <a:spcAft>
                <a:spcPct val="0"/>
              </a:spcAft>
            </a:pPr>
            <a:r>
              <a:rPr lang="uk-UA" sz="500" b="1" i="1" dirty="0">
                <a:solidFill>
                  <a:srgbClr val="000000"/>
                </a:solidFill>
                <a:latin typeface="Century Gothic" panose="020B0502020202020204" pitchFamily="34" charset="0"/>
                <a:cs typeface="Times New Roman" pitchFamily="18" charset="0"/>
              </a:rPr>
              <a:t> кредитних заявок</a:t>
            </a:r>
          </a:p>
          <a:p>
            <a:pPr algn="ctr" fontAlgn="base">
              <a:lnSpc>
                <a:spcPct val="70000"/>
              </a:lnSpc>
              <a:spcBef>
                <a:spcPct val="0"/>
              </a:spcBef>
              <a:spcAft>
                <a:spcPct val="0"/>
              </a:spcAft>
            </a:pPr>
            <a:r>
              <a:rPr lang="uk-UA" sz="500" b="1" i="1" u="sng" dirty="0">
                <a:solidFill>
                  <a:srgbClr val="000000"/>
                </a:solidFill>
                <a:latin typeface="Century Gothic" panose="020B0502020202020204" pitchFamily="34" charset="0"/>
                <a:cs typeface="Times New Roman" pitchFamily="18" charset="0"/>
              </a:rPr>
              <a:t>А.О. </a:t>
            </a:r>
            <a:r>
              <a:rPr lang="uk-UA" sz="500" b="1" i="1" u="sng" dirty="0" err="1">
                <a:solidFill>
                  <a:srgbClr val="000000"/>
                </a:solidFill>
                <a:latin typeface="Century Gothic" panose="020B0502020202020204" pitchFamily="34" charset="0"/>
                <a:cs typeface="Times New Roman" pitchFamily="18" charset="0"/>
              </a:rPr>
              <a:t>Стригін</a:t>
            </a:r>
            <a:endParaRPr lang="uk-UA" sz="500" b="1" i="1" u="sng" dirty="0">
              <a:solidFill>
                <a:srgbClr val="000000"/>
              </a:solidFill>
              <a:latin typeface="Century Gothic" panose="020B0502020202020204" pitchFamily="34" charset="0"/>
              <a:cs typeface="Times New Roman" pitchFamily="18" charset="0"/>
            </a:endParaRPr>
          </a:p>
        </p:txBody>
      </p:sp>
      <p:cxnSp>
        <p:nvCxnSpPr>
          <p:cNvPr id="199" name="AutoShape 73"/>
          <p:cNvCxnSpPr>
            <a:cxnSpLocks noChangeShapeType="1"/>
            <a:stCxn id="164" idx="2"/>
            <a:endCxn id="195" idx="1"/>
          </p:cNvCxnSpPr>
          <p:nvPr/>
        </p:nvCxnSpPr>
        <p:spPr bwMode="auto">
          <a:xfrm rot="16200000" flipH="1">
            <a:off x="1579282" y="4638361"/>
            <a:ext cx="265318" cy="85298"/>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AutoShape 73"/>
          <p:cNvCxnSpPr>
            <a:cxnSpLocks noChangeShapeType="1"/>
            <a:stCxn id="164" idx="2"/>
            <a:endCxn id="197" idx="1"/>
          </p:cNvCxnSpPr>
          <p:nvPr/>
        </p:nvCxnSpPr>
        <p:spPr bwMode="auto">
          <a:xfrm rot="16200000" flipH="1">
            <a:off x="1365522" y="4852120"/>
            <a:ext cx="695535" cy="87995"/>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AutoShape 73"/>
          <p:cNvCxnSpPr>
            <a:cxnSpLocks noChangeShapeType="1"/>
            <a:stCxn id="164" idx="2"/>
            <a:endCxn id="198" idx="1"/>
          </p:cNvCxnSpPr>
          <p:nvPr/>
        </p:nvCxnSpPr>
        <p:spPr bwMode="auto">
          <a:xfrm rot="16200000" flipH="1">
            <a:off x="1148410" y="5069233"/>
            <a:ext cx="1126285" cy="8452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Прямая соединительная линия 27"/>
          <p:cNvCxnSpPr>
            <a:stCxn id="35" idx="2"/>
            <a:endCxn id="174" idx="0"/>
          </p:cNvCxnSpPr>
          <p:nvPr/>
        </p:nvCxnSpPr>
        <p:spPr>
          <a:xfrm>
            <a:off x="4947495" y="2999141"/>
            <a:ext cx="8384" cy="10586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p:cNvSpPr txBox="1"/>
          <p:nvPr/>
        </p:nvSpPr>
        <p:spPr>
          <a:xfrm>
            <a:off x="7290679" y="1927109"/>
            <a:ext cx="1760020" cy="923330"/>
          </a:xfrm>
          <a:prstGeom prst="rect">
            <a:avLst/>
          </a:prstGeom>
          <a:noFill/>
          <a:ln>
            <a:solidFill>
              <a:schemeClr val="tx1"/>
            </a:solidFill>
            <a:prstDash val="sysDash"/>
          </a:ln>
        </p:spPr>
        <p:txBody>
          <a:bodyPr wrap="square" rtlCol="0">
            <a:spAutoFit/>
          </a:bodyPr>
          <a:lstStyle/>
          <a:p>
            <a:r>
              <a:rPr lang="uk-UA" sz="600" i="1" dirty="0">
                <a:latin typeface="Century Gothic" panose="020B0502020202020204" pitchFamily="34" charset="0"/>
                <a:cs typeface="Times New Roman" panose="02020603050405020304" pitchFamily="18" charset="0"/>
              </a:rPr>
              <a:t>*Голова Наглядової Ради С</a:t>
            </a:r>
            <a:r>
              <a:rPr lang="uk-UA" sz="600" i="1" u="sng" dirty="0">
                <a:latin typeface="Century Gothic" panose="020B0502020202020204" pitchFamily="34" charset="0"/>
                <a:cs typeface="Times New Roman" panose="02020603050405020304" pitchFamily="18" charset="0"/>
              </a:rPr>
              <a:t>. </a:t>
            </a:r>
            <a:r>
              <a:rPr lang="uk-UA" sz="600" i="1" u="sng" dirty="0" err="1">
                <a:latin typeface="Century Gothic" panose="020B0502020202020204" pitchFamily="34" charset="0"/>
                <a:cs typeface="Times New Roman" panose="02020603050405020304" pitchFamily="18" charset="0"/>
              </a:rPr>
              <a:t>Педрацці</a:t>
            </a:r>
            <a:endParaRPr lang="ru-RU" sz="600" i="1" u="sng" dirty="0">
              <a:latin typeface="Century Gothic" panose="020B0502020202020204" pitchFamily="34" charset="0"/>
              <a:cs typeface="Times New Roman" panose="02020603050405020304" pitchFamily="18" charset="0"/>
            </a:endParaRPr>
          </a:p>
          <a:p>
            <a:r>
              <a:rPr lang="uk-UA" sz="600" i="1" dirty="0">
                <a:latin typeface="Century Gothic" panose="020B0502020202020204" pitchFamily="34" charset="0"/>
                <a:cs typeface="Times New Roman" panose="02020603050405020304" pitchFamily="18" charset="0"/>
              </a:rPr>
              <a:t>Члени Наглядової Ради:</a:t>
            </a:r>
          </a:p>
          <a:p>
            <a:r>
              <a:rPr lang="uk-UA" sz="600" i="1" dirty="0">
                <a:latin typeface="Century Gothic" panose="020B0502020202020204" pitchFamily="34" charset="0"/>
                <a:cs typeface="Times New Roman" panose="02020603050405020304" pitchFamily="18" charset="0"/>
              </a:rPr>
              <a:t>К. </a:t>
            </a:r>
            <a:r>
              <a:rPr lang="uk-UA" sz="600" i="1" dirty="0" err="1">
                <a:latin typeface="Century Gothic" panose="020B0502020202020204" pitchFamily="34" charset="0"/>
                <a:cs typeface="Times New Roman" panose="02020603050405020304" pitchFamily="18" charset="0"/>
              </a:rPr>
              <a:t>Казаліно</a:t>
            </a:r>
            <a:r>
              <a:rPr lang="uk-UA" sz="600" i="1" dirty="0">
                <a:latin typeface="Century Gothic" panose="020B0502020202020204" pitchFamily="34" charset="0"/>
                <a:cs typeface="Times New Roman" panose="02020603050405020304" pitchFamily="18" charset="0"/>
              </a:rPr>
              <a:t>, Заступник Голови </a:t>
            </a:r>
            <a:r>
              <a:rPr lang="uk-UA" sz="400" i="1" dirty="0">
                <a:solidFill>
                  <a:srgbClr val="000000"/>
                </a:solidFill>
                <a:latin typeface="Century Gothic"/>
              </a:rPr>
              <a:t>(незалежний член)</a:t>
            </a:r>
            <a:endParaRPr lang="uk-UA" sz="400" i="1" dirty="0">
              <a:latin typeface="Century Gothic" panose="020B0502020202020204" pitchFamily="34" charset="0"/>
              <a:cs typeface="Times New Roman" panose="02020603050405020304" pitchFamily="18" charset="0"/>
            </a:endParaRPr>
          </a:p>
          <a:p>
            <a:r>
              <a:rPr lang="uk-UA" sz="600" i="1" dirty="0">
                <a:solidFill>
                  <a:srgbClr val="000000"/>
                </a:solidFill>
                <a:latin typeface="Century Gothic"/>
              </a:rPr>
              <a:t>Л</a:t>
            </a:r>
            <a:r>
              <a:rPr lang="en-US" sz="600" i="1" dirty="0">
                <a:solidFill>
                  <a:srgbClr val="000000"/>
                </a:solidFill>
                <a:latin typeface="Century Gothic"/>
              </a:rPr>
              <a:t>.</a:t>
            </a:r>
            <a:r>
              <a:rPr lang="uk-UA" sz="600" i="1" dirty="0">
                <a:solidFill>
                  <a:srgbClr val="000000"/>
                </a:solidFill>
                <a:latin typeface="Century Gothic"/>
              </a:rPr>
              <a:t> </a:t>
            </a:r>
            <a:r>
              <a:rPr lang="uk-UA" sz="600" i="1" dirty="0" err="1">
                <a:solidFill>
                  <a:srgbClr val="000000"/>
                </a:solidFill>
                <a:latin typeface="Century Gothic"/>
              </a:rPr>
              <a:t>Феббраро</a:t>
            </a:r>
            <a:r>
              <a:rPr lang="uk-UA" sz="600" i="1" dirty="0">
                <a:solidFill>
                  <a:srgbClr val="000000"/>
                </a:solidFill>
                <a:latin typeface="Century Gothic"/>
              </a:rPr>
              <a:t> </a:t>
            </a:r>
            <a:r>
              <a:rPr lang="uk-UA" sz="400" i="1" dirty="0">
                <a:solidFill>
                  <a:srgbClr val="000000"/>
                </a:solidFill>
                <a:latin typeface="Century Gothic"/>
              </a:rPr>
              <a:t>(незалежний член)</a:t>
            </a:r>
            <a:endParaRPr lang="ru-RU" sz="400" dirty="0">
              <a:latin typeface="Times New Roman"/>
              <a:ea typeface="Times New Roman"/>
            </a:endParaRPr>
          </a:p>
          <a:p>
            <a:r>
              <a:rPr lang="ru-RU" sz="600" i="1" dirty="0">
                <a:latin typeface="Century Gothic" panose="020B0502020202020204" pitchFamily="34" charset="0"/>
                <a:cs typeface="Times New Roman" panose="02020603050405020304" pitchFamily="18" charset="0"/>
              </a:rPr>
              <a:t>А. </a:t>
            </a:r>
            <a:r>
              <a:rPr lang="ru-RU" sz="600" i="1" dirty="0" err="1">
                <a:latin typeface="Century Gothic" panose="020B0502020202020204" pitchFamily="34" charset="0"/>
                <a:cs typeface="Times New Roman" panose="02020603050405020304" pitchFamily="18" charset="0"/>
              </a:rPr>
              <a:t>Бергаліо</a:t>
            </a:r>
            <a:endParaRPr lang="ru-RU" sz="600" i="1" dirty="0">
              <a:latin typeface="Century Gothic" panose="020B0502020202020204" pitchFamily="34" charset="0"/>
              <a:cs typeface="Times New Roman" panose="02020603050405020304" pitchFamily="18" charset="0"/>
            </a:endParaRPr>
          </a:p>
          <a:p>
            <a:r>
              <a:rPr lang="ru-RU" sz="600" i="1" dirty="0">
                <a:latin typeface="Century Gothic" panose="020B0502020202020204" pitchFamily="34" charset="0"/>
                <a:cs typeface="Times New Roman" panose="02020603050405020304" pitchFamily="18" charset="0"/>
              </a:rPr>
              <a:t>Ф. </a:t>
            </a:r>
            <a:r>
              <a:rPr lang="ru-RU" sz="600" i="1" dirty="0" err="1">
                <a:latin typeface="Century Gothic" panose="020B0502020202020204" pitchFamily="34" charset="0"/>
                <a:cs typeface="Times New Roman" panose="02020603050405020304" pitchFamily="18" charset="0"/>
              </a:rPr>
              <a:t>Маллен</a:t>
            </a:r>
            <a:r>
              <a:rPr lang="ru-RU" sz="600" i="1" dirty="0">
                <a:latin typeface="Century Gothic" panose="020B0502020202020204" pitchFamily="34" charset="0"/>
                <a:cs typeface="Times New Roman" panose="02020603050405020304" pitchFamily="18" charset="0"/>
              </a:rPr>
              <a:t> </a:t>
            </a:r>
            <a:r>
              <a:rPr lang="uk-UA" sz="400" i="1" dirty="0">
                <a:solidFill>
                  <a:srgbClr val="000000"/>
                </a:solidFill>
                <a:latin typeface="Century Gothic"/>
              </a:rPr>
              <a:t>(незалежний член)</a:t>
            </a:r>
            <a:endParaRPr lang="en-US" sz="400" i="1" dirty="0">
              <a:solidFill>
                <a:srgbClr val="000000"/>
              </a:solidFill>
              <a:latin typeface="Century Gothic"/>
            </a:endParaRPr>
          </a:p>
          <a:p>
            <a:r>
              <a:rPr lang="uk-UA" sz="600" i="1" dirty="0">
                <a:latin typeface="Century Gothic" panose="020B0502020202020204" pitchFamily="34" charset="0"/>
                <a:cs typeface="Times New Roman" panose="02020603050405020304" pitchFamily="18" charset="0"/>
              </a:rPr>
              <a:t>Д</a:t>
            </a:r>
            <a:r>
              <a:rPr lang="en-US" sz="600" i="1" dirty="0">
                <a:latin typeface="Century Gothic" panose="020B0502020202020204" pitchFamily="34" charset="0"/>
                <a:cs typeface="Times New Roman" panose="02020603050405020304" pitchFamily="18" charset="0"/>
              </a:rPr>
              <a:t>.</a:t>
            </a:r>
            <a:r>
              <a:rPr lang="uk-UA" sz="600" i="1" dirty="0">
                <a:latin typeface="Century Gothic" panose="020B0502020202020204" pitchFamily="34" charset="0"/>
                <a:cs typeface="Times New Roman" panose="02020603050405020304" pitchFamily="18" charset="0"/>
              </a:rPr>
              <a:t> </a:t>
            </a:r>
            <a:r>
              <a:rPr lang="uk-UA" sz="600" i="1" dirty="0" err="1">
                <a:latin typeface="Century Gothic" panose="020B0502020202020204" pitchFamily="34" charset="0"/>
                <a:cs typeface="Times New Roman" panose="02020603050405020304" pitchFamily="18" charset="0"/>
              </a:rPr>
              <a:t>Бландіно</a:t>
            </a:r>
            <a:endParaRPr lang="en-US" sz="600" i="1" dirty="0">
              <a:latin typeface="Century Gothic" panose="020B0502020202020204" pitchFamily="34" charset="0"/>
              <a:cs typeface="Times New Roman" panose="02020603050405020304" pitchFamily="18" charset="0"/>
            </a:endParaRPr>
          </a:p>
          <a:p>
            <a:r>
              <a:rPr lang="uk-UA" sz="600" i="1" dirty="0">
                <a:latin typeface="Century Gothic" panose="020B0502020202020204" pitchFamily="34" charset="0"/>
                <a:cs typeface="Times New Roman" panose="02020603050405020304" pitchFamily="18" charset="0"/>
              </a:rPr>
              <a:t>Ф</a:t>
            </a:r>
            <a:r>
              <a:rPr lang="en-US" sz="600" i="1" dirty="0">
                <a:latin typeface="Century Gothic" panose="020B0502020202020204" pitchFamily="34" charset="0"/>
                <a:cs typeface="Times New Roman" panose="02020603050405020304" pitchFamily="18" charset="0"/>
              </a:rPr>
              <a:t>.</a:t>
            </a:r>
            <a:r>
              <a:rPr lang="uk-UA" sz="600" i="1" dirty="0">
                <a:latin typeface="Century Gothic" panose="020B0502020202020204" pitchFamily="34" charset="0"/>
                <a:cs typeface="Times New Roman" panose="02020603050405020304" pitchFamily="18" charset="0"/>
              </a:rPr>
              <a:t> </a:t>
            </a:r>
            <a:r>
              <a:rPr lang="uk-UA" sz="600" i="1" dirty="0" err="1">
                <a:latin typeface="Century Gothic" panose="020B0502020202020204" pitchFamily="34" charset="0"/>
                <a:cs typeface="Times New Roman" panose="02020603050405020304" pitchFamily="18" charset="0"/>
              </a:rPr>
              <a:t>Дель</a:t>
            </a:r>
            <a:r>
              <a:rPr lang="uk-UA" sz="600" i="1" dirty="0">
                <a:latin typeface="Century Gothic" panose="020B0502020202020204" pitchFamily="34" charset="0"/>
                <a:cs typeface="Times New Roman" panose="02020603050405020304" pitchFamily="18" charset="0"/>
              </a:rPr>
              <a:t> </a:t>
            </a:r>
            <a:r>
              <a:rPr lang="uk-UA" sz="600" i="1" dirty="0" err="1">
                <a:latin typeface="Century Gothic" panose="020B0502020202020204" pitchFamily="34" charset="0"/>
                <a:cs typeface="Times New Roman" panose="02020603050405020304" pitchFamily="18" charset="0"/>
              </a:rPr>
              <a:t>Дженіо</a:t>
            </a:r>
            <a:endParaRPr lang="ru-RU" sz="600" i="1" dirty="0">
              <a:latin typeface="Century Gothic" panose="020B0502020202020204" pitchFamily="34" charset="0"/>
              <a:cs typeface="Times New Roman" panose="02020603050405020304" pitchFamily="18" charset="0"/>
            </a:endParaRPr>
          </a:p>
        </p:txBody>
      </p:sp>
      <p:sp>
        <p:nvSpPr>
          <p:cNvPr id="61" name="Snip Diagonal Corner Rectangle 60"/>
          <p:cNvSpPr/>
          <p:nvPr/>
        </p:nvSpPr>
        <p:spPr>
          <a:xfrm>
            <a:off x="154995" y="864991"/>
            <a:ext cx="2174778" cy="1311183"/>
          </a:xfrm>
          <a:prstGeom prst="snip2Diag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91" name="AutoShape 41"/>
          <p:cNvSpPr>
            <a:spLocks noChangeArrowheads="1"/>
          </p:cNvSpPr>
          <p:nvPr/>
        </p:nvSpPr>
        <p:spPr bwMode="auto">
          <a:xfrm>
            <a:off x="5813258" y="1704759"/>
            <a:ext cx="1155600" cy="3672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fontAlgn="base">
              <a:lnSpc>
                <a:spcPct val="70000"/>
              </a:lnSpc>
              <a:spcBef>
                <a:spcPct val="0"/>
              </a:spcBef>
              <a:spcAft>
                <a:spcPct val="0"/>
              </a:spcAft>
              <a:buClr>
                <a:srgbClr val="B2B2B2"/>
              </a:buClr>
            </a:pPr>
            <a:r>
              <a:rPr lang="uk-UA" sz="600" b="1" i="1" dirty="0">
                <a:solidFill>
                  <a:srgbClr val="000000"/>
                </a:solidFill>
                <a:latin typeface="Century Gothic" panose="020B0502020202020204" pitchFamily="34" charset="0"/>
                <a:cs typeface="Times New Roman" pitchFamily="18" charset="0"/>
              </a:rPr>
              <a:t>Департамент </a:t>
            </a:r>
          </a:p>
          <a:p>
            <a:pPr algn="ctr" fontAlgn="base">
              <a:lnSpc>
                <a:spcPct val="70000"/>
              </a:lnSpc>
              <a:spcBef>
                <a:spcPct val="0"/>
              </a:spcBef>
              <a:spcAft>
                <a:spcPct val="0"/>
              </a:spcAft>
              <a:buClr>
                <a:srgbClr val="B2B2B2"/>
              </a:buClr>
            </a:pPr>
            <a:r>
              <a:rPr lang="uk-UA" sz="600" b="1" i="1" dirty="0">
                <a:solidFill>
                  <a:srgbClr val="000000"/>
                </a:solidFill>
                <a:latin typeface="Century Gothic" panose="020B0502020202020204" pitchFamily="34" charset="0"/>
                <a:cs typeface="Times New Roman" pitchFamily="18" charset="0"/>
              </a:rPr>
              <a:t>управління</a:t>
            </a:r>
          </a:p>
          <a:p>
            <a:pPr algn="ctr" fontAlgn="base">
              <a:lnSpc>
                <a:spcPct val="70000"/>
              </a:lnSpc>
              <a:spcBef>
                <a:spcPct val="0"/>
              </a:spcBef>
              <a:spcAft>
                <a:spcPct val="0"/>
              </a:spcAft>
              <a:buClr>
                <a:srgbClr val="B2B2B2"/>
              </a:buClr>
            </a:pPr>
            <a:r>
              <a:rPr lang="uk-UA" sz="600" b="1" i="1" dirty="0">
                <a:solidFill>
                  <a:srgbClr val="000000"/>
                </a:solidFill>
                <a:latin typeface="Century Gothic" panose="020B0502020202020204" pitchFamily="34" charset="0"/>
                <a:cs typeface="Times New Roman" pitchFamily="18" charset="0"/>
              </a:rPr>
              <a:t>ризиками</a:t>
            </a:r>
          </a:p>
          <a:p>
            <a:pPr algn="ctr" fontAlgn="base">
              <a:lnSpc>
                <a:spcPct val="70000"/>
              </a:lnSpc>
              <a:spcBef>
                <a:spcPct val="0"/>
              </a:spcBef>
              <a:spcAft>
                <a:spcPct val="0"/>
              </a:spcAft>
              <a:buClr>
                <a:srgbClr val="B2B2B2"/>
              </a:buClr>
            </a:pPr>
            <a:r>
              <a:rPr lang="uk-UA" sz="600" b="1" i="1" u="sng" dirty="0">
                <a:solidFill>
                  <a:srgbClr val="000000"/>
                </a:solidFill>
                <a:latin typeface="Century Gothic" panose="020B0502020202020204" pitchFamily="34" charset="0"/>
                <a:cs typeface="Times New Roman" pitchFamily="18" charset="0"/>
              </a:rPr>
              <a:t>С.О. </a:t>
            </a:r>
            <a:r>
              <a:rPr lang="uk-UA" sz="600" b="1" i="1" u="sng" dirty="0" err="1">
                <a:solidFill>
                  <a:srgbClr val="000000"/>
                </a:solidFill>
                <a:latin typeface="Century Gothic" panose="020B0502020202020204" pitchFamily="34" charset="0"/>
                <a:cs typeface="Times New Roman" pitchFamily="18" charset="0"/>
              </a:rPr>
              <a:t>Настін</a:t>
            </a:r>
            <a:endParaRPr lang="en-GB" sz="600" b="1" i="1" u="sng" dirty="0">
              <a:solidFill>
                <a:srgbClr val="000000"/>
              </a:solidFill>
              <a:latin typeface="Century Gothic" panose="020B0502020202020204" pitchFamily="34" charset="0"/>
              <a:cs typeface="Times New Roman" pitchFamily="18" charset="0"/>
            </a:endParaRPr>
          </a:p>
        </p:txBody>
      </p:sp>
      <p:cxnSp>
        <p:nvCxnSpPr>
          <p:cNvPr id="3" name="Прямая соединительная линия 2"/>
          <p:cNvCxnSpPr>
            <a:stCxn id="99" idx="3"/>
            <a:endCxn id="37" idx="1"/>
          </p:cNvCxnSpPr>
          <p:nvPr/>
        </p:nvCxnSpPr>
        <p:spPr>
          <a:xfrm>
            <a:off x="4069707" y="1362003"/>
            <a:ext cx="274538" cy="1"/>
          </a:xfrm>
          <a:prstGeom prst="line">
            <a:avLst/>
          </a:prstGeom>
          <a:noFill/>
          <a:ln w="25400">
            <a:solidFill>
              <a:srgbClr val="1F497D"/>
            </a:solidFill>
            <a:prstDash val="solid"/>
            <a:miter lim="800000"/>
            <a:headEnd/>
            <a:tailEnd/>
          </a:ln>
          <a:extLst>
            <a:ext uri="{909E8E84-426E-40DD-AFC4-6F175D3DCCD1}">
              <a14:hiddenFill xmlns:a14="http://schemas.microsoft.com/office/drawing/2010/main">
                <a:noFill/>
              </a14:hiddenFill>
            </a:ext>
          </a:extLst>
        </p:spPr>
      </p:cxnSp>
      <p:cxnSp>
        <p:nvCxnSpPr>
          <p:cNvPr id="6" name="Соединительная линия уступом 5"/>
          <p:cNvCxnSpPr>
            <a:stCxn id="91" idx="1"/>
            <a:endCxn id="35" idx="3"/>
          </p:cNvCxnSpPr>
          <p:nvPr/>
        </p:nvCxnSpPr>
        <p:spPr>
          <a:xfrm rot="10800000" flipV="1">
            <a:off x="5550746" y="1888358"/>
            <a:ext cx="262513" cy="829795"/>
          </a:xfrm>
          <a:prstGeom prst="bentConnector3">
            <a:avLst>
              <a:gd name="adj1" fmla="val 40324"/>
            </a:avLst>
          </a:prstGeom>
          <a:ln>
            <a:solidFill>
              <a:srgbClr val="EC6400"/>
            </a:solidFill>
          </a:ln>
          <a:effectLst/>
        </p:spPr>
        <p:style>
          <a:lnRef idx="2">
            <a:schemeClr val="accent1"/>
          </a:lnRef>
          <a:fillRef idx="0">
            <a:schemeClr val="accent1"/>
          </a:fillRef>
          <a:effectRef idx="1">
            <a:schemeClr val="accent1"/>
          </a:effectRef>
          <a:fontRef idx="minor">
            <a:schemeClr val="tx1"/>
          </a:fontRef>
        </p:style>
      </p:cxnSp>
      <p:cxnSp>
        <p:nvCxnSpPr>
          <p:cNvPr id="9" name="Соединительная линия уступом 8"/>
          <p:cNvCxnSpPr>
            <a:stCxn id="110" idx="1"/>
            <a:endCxn id="35" idx="3"/>
          </p:cNvCxnSpPr>
          <p:nvPr/>
        </p:nvCxnSpPr>
        <p:spPr>
          <a:xfrm rot="10800000" flipV="1">
            <a:off x="5550745" y="2319180"/>
            <a:ext cx="276164" cy="398974"/>
          </a:xfrm>
          <a:prstGeom prst="bentConnector3">
            <a:avLst>
              <a:gd name="adj1" fmla="val 42053"/>
            </a:avLst>
          </a:prstGeom>
          <a:ln>
            <a:solidFill>
              <a:srgbClr val="EC6400"/>
            </a:solidFill>
          </a:ln>
          <a:effectLst/>
        </p:spPr>
        <p:style>
          <a:lnRef idx="2">
            <a:schemeClr val="accent1"/>
          </a:lnRef>
          <a:fillRef idx="0">
            <a:schemeClr val="accent1"/>
          </a:fillRef>
          <a:effectRef idx="1">
            <a:schemeClr val="accent1"/>
          </a:effectRef>
          <a:fontRef idx="minor">
            <a:schemeClr val="tx1"/>
          </a:fontRef>
        </p:style>
      </p:cxnSp>
      <p:cxnSp>
        <p:nvCxnSpPr>
          <p:cNvPr id="42" name="Соединительная линия уступом 41"/>
          <p:cNvCxnSpPr>
            <a:stCxn id="176" idx="1"/>
          </p:cNvCxnSpPr>
          <p:nvPr/>
        </p:nvCxnSpPr>
        <p:spPr>
          <a:xfrm rot="10800000">
            <a:off x="4532136" y="4532890"/>
            <a:ext cx="66871" cy="281443"/>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Соединительная линия уступом 3"/>
          <p:cNvCxnSpPr>
            <a:cxnSpLocks/>
          </p:cNvCxnSpPr>
          <p:nvPr/>
        </p:nvCxnSpPr>
        <p:spPr>
          <a:xfrm rot="5400000">
            <a:off x="2794138" y="1860035"/>
            <a:ext cx="1026922" cy="3278203"/>
          </a:xfrm>
          <a:prstGeom prst="bentConnector3">
            <a:avLst>
              <a:gd name="adj1" fmla="val 85865"/>
            </a:avLst>
          </a:prstGeom>
          <a:ln>
            <a:solidFill>
              <a:schemeClr val="tx1"/>
            </a:solidFill>
          </a:ln>
        </p:spPr>
        <p:style>
          <a:lnRef idx="1">
            <a:schemeClr val="accent6"/>
          </a:lnRef>
          <a:fillRef idx="0">
            <a:schemeClr val="accent6"/>
          </a:fillRef>
          <a:effectRef idx="0">
            <a:schemeClr val="accent6"/>
          </a:effectRef>
          <a:fontRef idx="minor">
            <a:schemeClr val="tx1"/>
          </a:fontRef>
        </p:style>
      </p:cxnSp>
      <p:grpSp>
        <p:nvGrpSpPr>
          <p:cNvPr id="27" name="Группа 26"/>
          <p:cNvGrpSpPr/>
          <p:nvPr/>
        </p:nvGrpSpPr>
        <p:grpSpPr>
          <a:xfrm>
            <a:off x="108349" y="2233144"/>
            <a:ext cx="2664296" cy="1539909"/>
            <a:chOff x="107504" y="2363009"/>
            <a:chExt cx="2734120" cy="1799047"/>
          </a:xfrm>
        </p:grpSpPr>
        <p:sp>
          <p:nvSpPr>
            <p:cNvPr id="107" name="TextBox 106"/>
            <p:cNvSpPr txBox="1"/>
            <p:nvPr/>
          </p:nvSpPr>
          <p:spPr>
            <a:xfrm>
              <a:off x="107504" y="2363009"/>
              <a:ext cx="2734120" cy="1799047"/>
            </a:xfrm>
            <a:prstGeom prst="rect">
              <a:avLst/>
            </a:prstGeom>
            <a:noFill/>
            <a:ln>
              <a:solidFill>
                <a:schemeClr val="tx1"/>
              </a:solidFill>
              <a:prstDash val="sysDash"/>
            </a:ln>
          </p:spPr>
          <p:txBody>
            <a:bodyPr wrap="square" rtlCol="0">
              <a:spAutoFit/>
            </a:bodyPr>
            <a:lstStyle/>
            <a:p>
              <a:pPr lvl="0" defTabSz="457200" fontAlgn="base">
                <a:spcBef>
                  <a:spcPct val="0"/>
                </a:spcBef>
                <a:spcAft>
                  <a:spcPts val="200"/>
                </a:spcAft>
                <a:defRPr/>
              </a:pPr>
              <a:r>
                <a:rPr lang="en-US" altLang="it-IT" sz="460" b="1" dirty="0">
                  <a:solidFill>
                    <a:srgbClr val="1F497D"/>
                  </a:solidFill>
                  <a:latin typeface="Century Gothic" panose="020B0502020202020204" pitchFamily="34" charset="0"/>
                  <a:ea typeface="MS PGothic" panose="020B0600070205080204" pitchFamily="34" charset="-128"/>
                  <a:cs typeface="Arial" panose="020B0604020202020204" pitchFamily="34" charset="0"/>
                </a:rPr>
                <a:t>       </a:t>
              </a:r>
              <a:r>
                <a:rPr lang="uk-UA" altLang="it-IT" sz="460" b="1" dirty="0">
                  <a:solidFill>
                    <a:srgbClr val="1F497D"/>
                  </a:solidFill>
                  <a:latin typeface="Century Gothic" panose="020B0502020202020204" pitchFamily="34" charset="0"/>
                  <a:ea typeface="MS PGothic" panose="020B0600070205080204" pitchFamily="34" charset="-128"/>
                  <a:cs typeface="Arial" panose="020B0604020202020204" pitchFamily="34" charset="0"/>
                </a:rPr>
                <a:t>Суть підпорядкування Наглядовій Раді</a:t>
              </a:r>
              <a:r>
                <a:rPr lang="en-US" altLang="it-IT" sz="460" b="1" dirty="0">
                  <a:solidFill>
                    <a:srgbClr val="1F497D"/>
                  </a:solidFill>
                  <a:latin typeface="Century Gothic" panose="020B0502020202020204" pitchFamily="34" charset="0"/>
                  <a:ea typeface="MS PGothic" panose="020B0600070205080204" pitchFamily="34" charset="-128"/>
                  <a:cs typeface="Arial" panose="020B0604020202020204" pitchFamily="34" charset="0"/>
                </a:rPr>
                <a:t>:</a:t>
              </a:r>
            </a:p>
            <a:p>
              <a:pPr marL="180975" lvl="0" indent="-180975" algn="just" defTabSz="457200" fontAlgn="base">
                <a:spcBef>
                  <a:spcPct val="0"/>
                </a:spcBef>
                <a:buFont typeface="Arial" panose="020B0604020202020204" pitchFamily="34" charset="0"/>
                <a:buChar char="•"/>
                <a:defRPr/>
              </a:pPr>
              <a:r>
                <a:rPr lang="uk-UA" altLang="it-IT" sz="460" dirty="0">
                  <a:solidFill>
                    <a:prstClr val="black"/>
                  </a:solidFill>
                  <a:latin typeface="Century Gothic" panose="020B0502020202020204" pitchFamily="34" charset="0"/>
                  <a:ea typeface="MS PGothic" panose="020B0600070205080204" pitchFamily="34" charset="-128"/>
                  <a:cs typeface="Arial" panose="020B0604020202020204" pitchFamily="34" charset="0"/>
                </a:rPr>
                <a:t>Забезпечення </a:t>
              </a:r>
              <a:r>
                <a:rPr lang="uk-UA" altLang="it-IT" sz="460"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регулярного обговорення Наглядовою Радою, </a:t>
              </a:r>
              <a:r>
                <a:rPr lang="uk-UA" altLang="it-IT" sz="460" dirty="0">
                  <a:solidFill>
                    <a:prstClr val="black"/>
                  </a:solidFill>
                  <a:latin typeface="Century Gothic" panose="020B0502020202020204" pitchFamily="34" charset="0"/>
                  <a:ea typeface="MS PGothic" panose="020B0600070205080204" pitchFamily="34" charset="-128"/>
                  <a:cs typeface="Arial" panose="020B0604020202020204" pitchFamily="34" charset="0"/>
                </a:rPr>
                <a:t>серед іншого</a:t>
              </a:r>
              <a:r>
                <a:rPr lang="uk-UA" altLang="it-IT" sz="460"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 питань щодо внутрішнього контролю</a:t>
              </a:r>
              <a:r>
                <a:rPr lang="en-US" altLang="it-IT" sz="460" dirty="0">
                  <a:solidFill>
                    <a:prstClr val="black"/>
                  </a:solidFill>
                  <a:latin typeface="Century Gothic" panose="020B0502020202020204" pitchFamily="34" charset="0"/>
                  <a:ea typeface="MS PGothic" panose="020B0600070205080204" pitchFamily="34" charset="-128"/>
                  <a:cs typeface="Arial" panose="020B0604020202020204" pitchFamily="34" charset="0"/>
                </a:rPr>
                <a:t>,</a:t>
              </a:r>
              <a:r>
                <a:rPr lang="uk-UA" altLang="it-IT" sz="460" dirty="0">
                  <a:solidFill>
                    <a:prstClr val="black"/>
                  </a:solidFill>
                  <a:latin typeface="Century Gothic" panose="020B0502020202020204" pitchFamily="34" charset="0"/>
                  <a:ea typeface="MS PGothic" panose="020B0600070205080204" pitchFamily="34" charset="-128"/>
                  <a:cs typeface="Arial" panose="020B0604020202020204" pitchFamily="34" charset="0"/>
                </a:rPr>
                <a:t> забезпечуючи, за вимогою, присутність керівників цих структурних підрозділів на засіданні Наглядової Ради</a:t>
              </a:r>
              <a:r>
                <a:rPr lang="en-US" altLang="it-IT" sz="460" dirty="0">
                  <a:solidFill>
                    <a:prstClr val="black"/>
                  </a:solidFill>
                  <a:latin typeface="Century Gothic" panose="020B0502020202020204" pitchFamily="34" charset="0"/>
                  <a:ea typeface="MS PGothic" panose="020B0600070205080204" pitchFamily="34" charset="-128"/>
                  <a:cs typeface="Arial" panose="020B0604020202020204" pitchFamily="34" charset="0"/>
                </a:rPr>
                <a:t>;</a:t>
              </a:r>
            </a:p>
            <a:p>
              <a:pPr marL="180975" lvl="0" indent="-180975" algn="just" defTabSz="457200" fontAlgn="base">
                <a:spcBef>
                  <a:spcPct val="0"/>
                </a:spcBef>
                <a:buFont typeface="Arial" panose="020B0604020202020204" pitchFamily="34" charset="0"/>
                <a:buChar char="•"/>
                <a:defRPr/>
              </a:pPr>
              <a:r>
                <a:rPr lang="uk-UA" altLang="it-IT" sz="460" dirty="0">
                  <a:solidFill>
                    <a:prstClr val="black"/>
                  </a:solidFill>
                  <a:latin typeface="Century Gothic" panose="020B0502020202020204" pitchFamily="34" charset="0"/>
                  <a:ea typeface="MS PGothic" panose="020B0600070205080204" pitchFamily="34" charset="-128"/>
                  <a:cs typeface="Arial" panose="020B0604020202020204" pitchFamily="34" charset="0"/>
                </a:rPr>
                <a:t>Затвердження Наглядовою Радою</a:t>
              </a:r>
              <a:r>
                <a:rPr lang="en-US" altLang="it-IT" sz="460" dirty="0">
                  <a:solidFill>
                    <a:prstClr val="black"/>
                  </a:solidFill>
                  <a:latin typeface="Century Gothic" panose="020B0502020202020204" pitchFamily="34" charset="0"/>
                  <a:ea typeface="MS PGothic" panose="020B0600070205080204" pitchFamily="34" charset="-128"/>
                  <a:cs typeface="Arial" panose="020B0604020202020204" pitchFamily="34" charset="0"/>
                </a:rPr>
                <a:t> </a:t>
              </a:r>
              <a:r>
                <a:rPr lang="uk-UA" altLang="it-IT" sz="460"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стратегічних керівних принципів</a:t>
              </a:r>
              <a:r>
                <a:rPr lang="en-US" altLang="it-IT" sz="460"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 </a:t>
              </a:r>
              <a:r>
                <a:rPr lang="uk-UA" altLang="it-IT" sz="460" dirty="0">
                  <a:solidFill>
                    <a:prstClr val="black"/>
                  </a:solidFill>
                  <a:latin typeface="Century Gothic" panose="020B0502020202020204" pitchFamily="34" charset="0"/>
                  <a:ea typeface="MS PGothic" panose="020B0600070205080204" pitchFamily="34" charset="-128"/>
                  <a:cs typeface="Arial" panose="020B0604020202020204" pitchFamily="34" charset="0"/>
                </a:rPr>
                <a:t>у сфері внутрішнього контролю та</a:t>
              </a:r>
              <a:r>
                <a:rPr lang="en-US" altLang="it-IT" sz="460" dirty="0">
                  <a:solidFill>
                    <a:prstClr val="black"/>
                  </a:solidFill>
                  <a:latin typeface="Century Gothic" panose="020B0502020202020204" pitchFamily="34" charset="0"/>
                  <a:ea typeface="MS PGothic" panose="020B0600070205080204" pitchFamily="34" charset="-128"/>
                  <a:cs typeface="Arial" panose="020B0604020202020204" pitchFamily="34" charset="0"/>
                </a:rPr>
                <a:t> </a:t>
              </a:r>
              <a:r>
                <a:rPr lang="uk-UA" altLang="it-IT" sz="460"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призначення</a:t>
              </a:r>
              <a:r>
                <a:rPr lang="en-US" altLang="it-IT" sz="460"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 </a:t>
              </a:r>
              <a:r>
                <a:rPr lang="uk-UA" altLang="it-IT" sz="460" dirty="0">
                  <a:solidFill>
                    <a:prstClr val="black"/>
                  </a:solidFill>
                  <a:latin typeface="Century Gothic" panose="020B0502020202020204" pitchFamily="34" charset="0"/>
                  <a:ea typeface="MS PGothic" panose="020B0600070205080204" pitchFamily="34" charset="-128"/>
                  <a:cs typeface="Arial" panose="020B0604020202020204" pitchFamily="34" charset="0"/>
                </a:rPr>
                <a:t>керівників цих структурних підрозділів</a:t>
              </a:r>
              <a:r>
                <a:rPr lang="en-US" altLang="it-IT" sz="460" dirty="0">
                  <a:solidFill>
                    <a:prstClr val="black"/>
                  </a:solidFill>
                  <a:latin typeface="Century Gothic" panose="020B0502020202020204" pitchFamily="34" charset="0"/>
                  <a:ea typeface="MS PGothic" panose="020B0600070205080204" pitchFamily="34" charset="-128"/>
                  <a:cs typeface="Arial" panose="020B0604020202020204" pitchFamily="34" charset="0"/>
                </a:rPr>
                <a:t>;</a:t>
              </a:r>
            </a:p>
            <a:p>
              <a:pPr marL="180975" lvl="0" indent="-180975" algn="just" defTabSz="457200" fontAlgn="base">
                <a:spcBef>
                  <a:spcPct val="0"/>
                </a:spcBef>
                <a:buFont typeface="Arial" panose="020B0604020202020204" pitchFamily="34" charset="0"/>
                <a:buChar char="•"/>
                <a:defRPr/>
              </a:pPr>
              <a:r>
                <a:rPr lang="uk-UA" altLang="it-IT" sz="460" dirty="0">
                  <a:solidFill>
                    <a:prstClr val="black"/>
                  </a:solidFill>
                  <a:latin typeface="Century Gothic" panose="020B0502020202020204" pitchFamily="34" charset="0"/>
                  <a:ea typeface="MS PGothic" panose="020B0600070205080204" pitchFamily="34" charset="-128"/>
                  <a:cs typeface="Arial" panose="020B0604020202020204" pitchFamily="34" charset="0"/>
                </a:rPr>
                <a:t>Забезпечення як кількісного, так і якісного </a:t>
              </a:r>
              <a:r>
                <a:rPr lang="uk-UA" altLang="it-IT" sz="460"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регулярного потоку інформаційних звітів до </a:t>
              </a:r>
              <a:r>
                <a:rPr lang="uk-UA" altLang="it-IT" sz="460" dirty="0">
                  <a:solidFill>
                    <a:prstClr val="black"/>
                  </a:solidFill>
                  <a:latin typeface="Century Gothic" panose="020B0502020202020204" pitchFamily="34" charset="0"/>
                  <a:ea typeface="MS PGothic" panose="020B0600070205080204" pitchFamily="34" charset="-128"/>
                  <a:cs typeface="Arial" panose="020B0604020202020204" pitchFamily="34" charset="0"/>
                </a:rPr>
                <a:t>Наглядової Ради щодо відповідних тем у сфері компетенції;</a:t>
              </a:r>
            </a:p>
            <a:p>
              <a:pPr marL="180975" lvl="0" indent="-180975" algn="just" defTabSz="457200" fontAlgn="base">
                <a:spcBef>
                  <a:spcPct val="0"/>
                </a:spcBef>
                <a:buFont typeface="Arial" panose="020B0604020202020204" pitchFamily="34" charset="0"/>
                <a:buChar char="•"/>
                <a:defRPr/>
              </a:pPr>
              <a:r>
                <a:rPr lang="uk-UA" altLang="it-IT" sz="460" dirty="0">
                  <a:solidFill>
                    <a:prstClr val="black"/>
                  </a:solidFill>
                  <a:latin typeface="Century Gothic" panose="020B0502020202020204" pitchFamily="34" charset="0"/>
                  <a:ea typeface="MS PGothic" panose="020B0600070205080204" pitchFamily="34" charset="-128"/>
                  <a:cs typeface="Arial" panose="020B0604020202020204" pitchFamily="34" charset="0"/>
                </a:rPr>
                <a:t>Забезпечення</a:t>
              </a:r>
              <a:r>
                <a:rPr lang="en-US" altLang="it-IT" sz="460" dirty="0">
                  <a:solidFill>
                    <a:prstClr val="black"/>
                  </a:solidFill>
                  <a:latin typeface="Century Gothic" panose="020B0502020202020204" pitchFamily="34" charset="0"/>
                  <a:ea typeface="MS PGothic" panose="020B0600070205080204" pitchFamily="34" charset="-128"/>
                  <a:cs typeface="Arial" panose="020B0604020202020204" pitchFamily="34" charset="0"/>
                </a:rPr>
                <a:t> </a:t>
              </a:r>
              <a:r>
                <a:rPr lang="uk-UA" altLang="it-IT" sz="460"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прямого доступу</a:t>
              </a:r>
              <a:r>
                <a:rPr lang="en-US" altLang="it-IT" sz="460"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 </a:t>
              </a:r>
              <a:r>
                <a:rPr lang="uk-UA" altLang="it-IT" sz="460" dirty="0">
                  <a:solidFill>
                    <a:prstClr val="black"/>
                  </a:solidFill>
                  <a:latin typeface="Century Gothic" panose="020B0502020202020204" pitchFamily="34" charset="0"/>
                  <a:ea typeface="MS PGothic" panose="020B0600070205080204" pitchFamily="34" charset="-128"/>
                  <a:cs typeface="Arial" panose="020B0604020202020204" pitchFamily="34" charset="0"/>
                </a:rPr>
                <a:t>шляхом безпосередньої комунікації з членами Наглядової Ради для можливості звітування по будь-якому питанню</a:t>
              </a:r>
            </a:p>
            <a:p>
              <a:pPr lvl="0" defTabSz="457200" fontAlgn="base">
                <a:spcBef>
                  <a:spcPct val="0"/>
                </a:spcBef>
                <a:defRPr/>
              </a:pPr>
              <a:endParaRPr lang="en-US" altLang="it-IT" sz="460" dirty="0">
                <a:solidFill>
                  <a:prstClr val="black"/>
                </a:solidFill>
                <a:latin typeface="Century Gothic" panose="020B0502020202020204" pitchFamily="34" charset="0"/>
                <a:ea typeface="MS PGothic" panose="020B0600070205080204" pitchFamily="34" charset="-128"/>
                <a:cs typeface="Arial" panose="020B0604020202020204" pitchFamily="34" charset="0"/>
              </a:endParaRPr>
            </a:p>
            <a:p>
              <a:pPr lvl="0" defTabSz="457200" fontAlgn="base">
                <a:spcBef>
                  <a:spcPct val="0"/>
                </a:spcBef>
                <a:spcAft>
                  <a:spcPts val="200"/>
                </a:spcAft>
                <a:defRPr/>
              </a:pPr>
              <a:r>
                <a:rPr lang="en-US" altLang="it-IT" sz="460" b="1" dirty="0">
                  <a:solidFill>
                    <a:srgbClr val="EC6400"/>
                  </a:solidFill>
                  <a:latin typeface="Century Gothic" panose="020B0502020202020204" pitchFamily="34" charset="0"/>
                  <a:ea typeface="MS PGothic" panose="020B0600070205080204" pitchFamily="34" charset="-128"/>
                  <a:cs typeface="Arial" panose="020B0604020202020204" pitchFamily="34" charset="0"/>
                </a:rPr>
                <a:t>       </a:t>
              </a:r>
              <a:r>
                <a:rPr lang="uk-UA" altLang="it-IT" sz="460" b="1" dirty="0">
                  <a:solidFill>
                    <a:srgbClr val="EC6400"/>
                  </a:solidFill>
                  <a:latin typeface="Century Gothic" panose="020B0502020202020204" pitchFamily="34" charset="0"/>
                  <a:ea typeface="MS PGothic" panose="020B0600070205080204" pitchFamily="34" charset="-128"/>
                  <a:cs typeface="Arial" panose="020B0604020202020204" pitchFamily="34" charset="0"/>
                </a:rPr>
                <a:t>Суть підпорядкування Правлінню Банку</a:t>
              </a:r>
              <a:r>
                <a:rPr lang="en-US" altLang="it-IT" sz="460" b="1" dirty="0">
                  <a:solidFill>
                    <a:srgbClr val="EC6400"/>
                  </a:solidFill>
                  <a:latin typeface="Century Gothic" panose="020B0502020202020204" pitchFamily="34" charset="0"/>
                  <a:ea typeface="MS PGothic" panose="020B0600070205080204" pitchFamily="34" charset="-128"/>
                  <a:cs typeface="Arial" panose="020B0604020202020204" pitchFamily="34" charset="0"/>
                </a:rPr>
                <a:t>:</a:t>
              </a:r>
            </a:p>
            <a:p>
              <a:pPr marL="171450" lvl="0" indent="-171450" algn="just" defTabSz="457200" fontAlgn="base">
                <a:spcBef>
                  <a:spcPct val="0"/>
                </a:spcBef>
                <a:spcAft>
                  <a:spcPts val="400"/>
                </a:spcAft>
                <a:buFont typeface="Wingdings" panose="05000000000000000000" pitchFamily="2" charset="2"/>
                <a:buChar char="§"/>
                <a:defRPr/>
              </a:pPr>
              <a:r>
                <a:rPr lang="uk-UA" sz="460" dirty="0">
                  <a:solidFill>
                    <a:prstClr val="black"/>
                  </a:solidFill>
                  <a:latin typeface="Century Gothic" panose="020B0502020202020204" pitchFamily="34" charset="0"/>
                  <a:ea typeface="MS PGothic" panose="020B0600070205080204" pitchFamily="34" charset="-128"/>
                  <a:cs typeface="Arial"/>
                </a:rPr>
                <a:t>Щодо </a:t>
              </a:r>
              <a:r>
                <a:rPr lang="en-US" sz="460" dirty="0">
                  <a:solidFill>
                    <a:prstClr val="black"/>
                  </a:solidFill>
                  <a:latin typeface="Century Gothic" panose="020B0502020202020204" pitchFamily="34" charset="0"/>
                  <a:ea typeface="MS PGothic" panose="020B0600070205080204" pitchFamily="34" charset="-128"/>
                  <a:cs typeface="Arial"/>
                </a:rPr>
                <a:t> </a:t>
              </a:r>
              <a:r>
                <a:rPr lang="uk-UA" sz="460" b="1" dirty="0">
                  <a:solidFill>
                    <a:prstClr val="black"/>
                  </a:solidFill>
                  <a:latin typeface="Century Gothic" panose="020B0502020202020204" pitchFamily="34" charset="0"/>
                  <a:ea typeface="MS PGothic" panose="020B0600070205080204" pitchFamily="34" charset="-128"/>
                  <a:cs typeface="Arial"/>
                </a:rPr>
                <a:t>процесу організації роботи </a:t>
              </a:r>
              <a:r>
                <a:rPr lang="uk-UA" sz="460" dirty="0">
                  <a:solidFill>
                    <a:prstClr val="black"/>
                  </a:solidFill>
                  <a:latin typeface="Century Gothic" panose="020B0502020202020204" pitchFamily="34" charset="0"/>
                  <a:ea typeface="MS PGothic" panose="020B0600070205080204" pitchFamily="34" charset="-128"/>
                  <a:cs typeface="Arial"/>
                </a:rPr>
                <a:t>та інших </a:t>
              </a:r>
              <a:r>
                <a:rPr lang="uk-UA" sz="460" b="1" dirty="0">
                  <a:solidFill>
                    <a:prstClr val="black"/>
                  </a:solidFill>
                  <a:latin typeface="Century Gothic" panose="020B0502020202020204" pitchFamily="34" charset="0"/>
                  <a:ea typeface="MS PGothic" panose="020B0600070205080204" pitchFamily="34" charset="-128"/>
                  <a:cs typeface="Arial"/>
                </a:rPr>
                <a:t>адміністративних питань, </a:t>
              </a:r>
              <a:r>
                <a:rPr lang="uk-UA" sz="460" dirty="0">
                  <a:solidFill>
                    <a:prstClr val="black"/>
                  </a:solidFill>
                  <a:latin typeface="Century Gothic" panose="020B0502020202020204" pitchFamily="34" charset="0"/>
                  <a:ea typeface="MS PGothic" panose="020B0600070205080204" pitchFamily="34" charset="-128"/>
                  <a:cs typeface="Arial"/>
                </a:rPr>
                <a:t>пов'язаних з діяльністю структурного підрозділу</a:t>
              </a:r>
              <a:r>
                <a:rPr lang="en-US" sz="460" dirty="0">
                  <a:solidFill>
                    <a:prstClr val="black"/>
                  </a:solidFill>
                  <a:latin typeface="Century Gothic" panose="020B0502020202020204" pitchFamily="34" charset="0"/>
                  <a:ea typeface="MS PGothic" panose="020B0600070205080204" pitchFamily="34" charset="-128"/>
                  <a:cs typeface="Arial"/>
                </a:rPr>
                <a:t>, </a:t>
              </a:r>
              <a:r>
                <a:rPr lang="uk-UA" sz="460" dirty="0">
                  <a:solidFill>
                    <a:prstClr val="black"/>
                  </a:solidFill>
                  <a:latin typeface="Century Gothic" panose="020B0502020202020204" pitchFamily="34" charset="0"/>
                  <a:ea typeface="MS PGothic" panose="020B0600070205080204" pitchFamily="34" charset="-128"/>
                  <a:cs typeface="Arial"/>
                </a:rPr>
                <a:t>останній підпорядковується Правлінню Банку</a:t>
              </a:r>
              <a:r>
                <a:rPr lang="en-US" sz="460" dirty="0">
                  <a:solidFill>
                    <a:prstClr val="black"/>
                  </a:solidFill>
                  <a:latin typeface="Century Gothic" panose="020B0502020202020204" pitchFamily="34" charset="0"/>
                  <a:ea typeface="MS PGothic" panose="020B0600070205080204" pitchFamily="34" charset="-128"/>
                  <a:cs typeface="Arial"/>
                </a:rPr>
                <a:t>;</a:t>
              </a:r>
              <a:endParaRPr lang="uk-UA" sz="460" dirty="0">
                <a:solidFill>
                  <a:prstClr val="black"/>
                </a:solidFill>
                <a:latin typeface="Century Gothic" panose="020B0502020202020204" pitchFamily="34" charset="0"/>
                <a:ea typeface="MS PGothic" panose="020B0600070205080204" pitchFamily="34" charset="-128"/>
                <a:cs typeface="Arial"/>
              </a:endParaRPr>
            </a:p>
            <a:p>
              <a:pPr marL="171450" lvl="0" indent="-171450" algn="just" defTabSz="457200" fontAlgn="base">
                <a:spcBef>
                  <a:spcPct val="0"/>
                </a:spcBef>
                <a:spcAft>
                  <a:spcPts val="400"/>
                </a:spcAft>
                <a:buFont typeface="Wingdings" panose="05000000000000000000" pitchFamily="2" charset="2"/>
                <a:buChar char="§"/>
                <a:defRPr/>
              </a:pPr>
              <a:r>
                <a:rPr lang="uk-UA" sz="460" dirty="0">
                  <a:solidFill>
                    <a:prstClr val="black"/>
                  </a:solidFill>
                  <a:latin typeface="Century Gothic" panose="020B0502020202020204" pitchFamily="34" charset="0"/>
                  <a:ea typeface="MS PGothic" panose="020B0600070205080204" pitchFamily="34" charset="-128"/>
                  <a:cs typeface="Arial"/>
                </a:rPr>
                <a:t>Департамент комплаєнс</a:t>
              </a:r>
              <a:r>
                <a:rPr lang="ru-RU" sz="460" dirty="0">
                  <a:solidFill>
                    <a:prstClr val="black"/>
                  </a:solidFill>
                  <a:latin typeface="Century Gothic" panose="020B0502020202020204" pitchFamily="34" charset="0"/>
                  <a:ea typeface="MS PGothic" panose="020B0600070205080204" pitchFamily="34" charset="-128"/>
                  <a:cs typeface="Arial"/>
                </a:rPr>
                <a:t>у та </a:t>
              </a:r>
              <a:r>
                <a:rPr lang="uk-UA" sz="460" dirty="0">
                  <a:solidFill>
                    <a:prstClr val="black"/>
                  </a:solidFill>
                  <a:latin typeface="Century Gothic" panose="020B0502020202020204" pitchFamily="34" charset="0"/>
                  <a:ea typeface="MS PGothic" panose="020B0600070205080204" pitchFamily="34" charset="-128"/>
                  <a:cs typeface="Arial"/>
                </a:rPr>
                <a:t>протидії легалізації доходів, отриманих злочинним шляхом підпорядковується Правлінню Банку в частині діяльності щодо протидії легалізації доходів, отриманих злочинним шляхом.</a:t>
              </a:r>
              <a:endParaRPr lang="it-IT" sz="460" dirty="0">
                <a:solidFill>
                  <a:prstClr val="black"/>
                </a:solidFill>
                <a:latin typeface="Century Gothic" panose="020B0502020202020204" pitchFamily="34" charset="0"/>
                <a:ea typeface="MS PGothic" panose="020B0600070205080204" pitchFamily="34" charset="-128"/>
                <a:cs typeface="Arial"/>
              </a:endParaRPr>
            </a:p>
          </p:txBody>
        </p:sp>
        <p:cxnSp>
          <p:nvCxnSpPr>
            <p:cNvPr id="108" name="Connettore diritto 96">
              <a:extLst>
                <a:ext uri="{FF2B5EF4-FFF2-40B4-BE49-F238E27FC236}">
                  <a16:creationId xmlns:a16="http://schemas.microsoft.com/office/drawing/2014/main" id="{B2F3BE12-00DE-47DE-B2F3-0C5946820E89}"/>
                </a:ext>
              </a:extLst>
            </p:cNvPr>
            <p:cNvCxnSpPr>
              <a:cxnSpLocks/>
            </p:cNvCxnSpPr>
            <p:nvPr/>
          </p:nvCxnSpPr>
          <p:spPr>
            <a:xfrm>
              <a:off x="155956" y="2456171"/>
              <a:ext cx="108000" cy="0"/>
            </a:xfrm>
            <a:prstGeom prst="line">
              <a:avLst/>
            </a:prstGeom>
            <a:noFill/>
            <a:ln w="25400">
              <a:solidFill>
                <a:srgbClr val="1F497D"/>
              </a:solidFill>
              <a:prstDash val="solid"/>
              <a:miter lim="800000"/>
              <a:headEnd/>
              <a:tailEnd/>
            </a:ln>
            <a:extLst>
              <a:ext uri="{909E8E84-426E-40DD-AFC4-6F175D3DCCD1}">
                <a14:hiddenFill xmlns:a14="http://schemas.microsoft.com/office/drawing/2010/main">
                  <a:noFill/>
                </a14:hiddenFill>
              </a:ext>
            </a:extLst>
          </p:spPr>
        </p:cxnSp>
        <p:cxnSp>
          <p:nvCxnSpPr>
            <p:cNvPr id="109" name="Connettore diritto 70">
              <a:extLst>
                <a:ext uri="{FF2B5EF4-FFF2-40B4-BE49-F238E27FC236}">
                  <a16:creationId xmlns:a16="http://schemas.microsoft.com/office/drawing/2014/main" id="{1D0DBF77-B292-497D-AC9C-A9179CD3FC50}"/>
                </a:ext>
              </a:extLst>
            </p:cNvPr>
            <p:cNvCxnSpPr>
              <a:cxnSpLocks/>
            </p:cNvCxnSpPr>
            <p:nvPr/>
          </p:nvCxnSpPr>
          <p:spPr>
            <a:xfrm>
              <a:off x="155372" y="3464563"/>
              <a:ext cx="107505" cy="0"/>
            </a:xfrm>
            <a:prstGeom prst="line">
              <a:avLst/>
            </a:prstGeom>
            <a:ln>
              <a:solidFill>
                <a:srgbClr val="EC6400"/>
              </a:solidFill>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grpSp>
      <p:cxnSp>
        <p:nvCxnSpPr>
          <p:cNvPr id="46" name="Соединительная линия уступом 45"/>
          <p:cNvCxnSpPr>
            <a:stCxn id="35" idx="1"/>
            <a:endCxn id="80" idx="3"/>
          </p:cNvCxnSpPr>
          <p:nvPr/>
        </p:nvCxnSpPr>
        <p:spPr>
          <a:xfrm rot="10800000">
            <a:off x="4058069" y="2167752"/>
            <a:ext cx="286176" cy="550403"/>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Соединительная линия уступом 4"/>
          <p:cNvCxnSpPr>
            <a:stCxn id="91" idx="3"/>
            <a:endCxn id="37" idx="3"/>
          </p:cNvCxnSpPr>
          <p:nvPr/>
        </p:nvCxnSpPr>
        <p:spPr>
          <a:xfrm flipH="1" flipV="1">
            <a:off x="5550745" y="1362004"/>
            <a:ext cx="1418113" cy="526355"/>
          </a:xfrm>
          <a:prstGeom prst="bentConnector3">
            <a:avLst>
              <a:gd name="adj1" fmla="val -13657"/>
            </a:avLst>
          </a:prstGeom>
          <a:noFill/>
          <a:ln w="25400">
            <a:solidFill>
              <a:srgbClr val="1F497D"/>
            </a:solidFill>
            <a:prstDash val="solid"/>
            <a:miter lim="800000"/>
            <a:headEnd/>
            <a:tailEnd/>
          </a:ln>
          <a:extLst>
            <a:ext uri="{909E8E84-426E-40DD-AFC4-6F175D3DCCD1}">
              <a14:hiddenFill xmlns:a14="http://schemas.microsoft.com/office/drawing/2010/main">
                <a:noFill/>
              </a14:hiddenFill>
            </a:ext>
          </a:extLst>
        </p:spPr>
      </p:cxnSp>
      <p:cxnSp>
        <p:nvCxnSpPr>
          <p:cNvPr id="11" name="Соединительная линия уступом 10"/>
          <p:cNvCxnSpPr>
            <a:endCxn id="37" idx="3"/>
          </p:cNvCxnSpPr>
          <p:nvPr/>
        </p:nvCxnSpPr>
        <p:spPr>
          <a:xfrm flipH="1" flipV="1">
            <a:off x="5550745" y="1362004"/>
            <a:ext cx="1429545" cy="956325"/>
          </a:xfrm>
          <a:prstGeom prst="bentConnector3">
            <a:avLst>
              <a:gd name="adj1" fmla="val -13127"/>
            </a:avLst>
          </a:prstGeom>
          <a:noFill/>
          <a:ln w="25400">
            <a:solidFill>
              <a:srgbClr val="1F497D"/>
            </a:solidFill>
            <a:prstDash val="solid"/>
            <a:miter lim="800000"/>
            <a:headEnd/>
            <a:tailEnd/>
          </a:ln>
          <a:extLst>
            <a:ext uri="{909E8E84-426E-40DD-AFC4-6F175D3DCCD1}">
              <a14:hiddenFill xmlns:a14="http://schemas.microsoft.com/office/drawing/2010/main">
                <a:noFill/>
              </a14:hiddenFill>
            </a:ext>
          </a:extLst>
        </p:spPr>
      </p:cxnSp>
      <p:cxnSp>
        <p:nvCxnSpPr>
          <p:cNvPr id="21" name="Elbow Connector 20"/>
          <p:cNvCxnSpPr>
            <a:stCxn id="35" idx="2"/>
            <a:endCxn id="181" idx="0"/>
          </p:cNvCxnSpPr>
          <p:nvPr/>
        </p:nvCxnSpPr>
        <p:spPr>
          <a:xfrm rot="16200000" flipH="1">
            <a:off x="5171047" y="2775588"/>
            <a:ext cx="1058640" cy="1505745"/>
          </a:xfrm>
          <a:prstGeom prst="bentConnector3">
            <a:avLst>
              <a:gd name="adj1" fmla="val 82152"/>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22" name="Соединительная линия уступом 21"/>
          <p:cNvCxnSpPr>
            <a:stCxn id="98" idx="3"/>
            <a:endCxn id="35" idx="1"/>
          </p:cNvCxnSpPr>
          <p:nvPr/>
        </p:nvCxnSpPr>
        <p:spPr>
          <a:xfrm flipV="1">
            <a:off x="4059656" y="2718154"/>
            <a:ext cx="284589" cy="347212"/>
          </a:xfrm>
          <a:prstGeom prst="bentConnector3">
            <a:avLst>
              <a:gd name="adj1" fmla="val 4916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AutoShape 41"/>
          <p:cNvSpPr>
            <a:spLocks noChangeArrowheads="1"/>
          </p:cNvSpPr>
          <p:nvPr/>
        </p:nvSpPr>
        <p:spPr bwMode="auto">
          <a:xfrm>
            <a:off x="5826909" y="2135580"/>
            <a:ext cx="1155600" cy="3672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lvl="0" algn="ctr" fontAlgn="base">
              <a:lnSpc>
                <a:spcPct val="70000"/>
              </a:lnSpc>
              <a:spcBef>
                <a:spcPct val="0"/>
              </a:spcBef>
              <a:spcAft>
                <a:spcPct val="0"/>
              </a:spcAft>
              <a:buClr>
                <a:srgbClr val="B2B2B2"/>
              </a:buClr>
            </a:pPr>
            <a:endParaRPr lang="uk-UA" sz="600" b="1" i="1" dirty="0">
              <a:solidFill>
                <a:srgbClr val="000000"/>
              </a:solidFill>
              <a:latin typeface="Century Gothic" panose="020B0502020202020204" pitchFamily="34" charset="0"/>
              <a:cs typeface="Times New Roman" pitchFamily="18" charset="0"/>
            </a:endParaRPr>
          </a:p>
          <a:p>
            <a:pPr lvl="0" algn="ctr" fontAlgn="base">
              <a:lnSpc>
                <a:spcPct val="70000"/>
              </a:lnSpc>
              <a:spcBef>
                <a:spcPct val="0"/>
              </a:spcBef>
              <a:spcAft>
                <a:spcPct val="0"/>
              </a:spcAft>
              <a:buClr>
                <a:srgbClr val="B2B2B2"/>
              </a:buClr>
            </a:pPr>
            <a:r>
              <a:rPr lang="uk-UA" sz="600" b="1" i="1" dirty="0">
                <a:solidFill>
                  <a:srgbClr val="000000"/>
                </a:solidFill>
                <a:latin typeface="Century Gothic" panose="020B0502020202020204" pitchFamily="34" charset="0"/>
                <a:cs typeface="Times New Roman" pitchFamily="18" charset="0"/>
              </a:rPr>
              <a:t>Департамент комплаєнс</a:t>
            </a:r>
            <a:r>
              <a:rPr lang="ru-RU" sz="600" b="1" i="1" dirty="0">
                <a:solidFill>
                  <a:srgbClr val="000000"/>
                </a:solidFill>
                <a:latin typeface="Century Gothic" panose="020B0502020202020204" pitchFamily="34" charset="0"/>
                <a:cs typeface="Times New Roman" panose="02020603050405020304" pitchFamily="18" charset="0"/>
              </a:rPr>
              <a:t>у</a:t>
            </a:r>
          </a:p>
          <a:p>
            <a:pPr lvl="0" algn="ctr" fontAlgn="base">
              <a:lnSpc>
                <a:spcPct val="70000"/>
              </a:lnSpc>
              <a:spcBef>
                <a:spcPct val="0"/>
              </a:spcBef>
              <a:spcAft>
                <a:spcPct val="0"/>
              </a:spcAft>
              <a:buClr>
                <a:srgbClr val="B2B2B2"/>
              </a:buClr>
            </a:pPr>
            <a:r>
              <a:rPr lang="ru-RU" sz="600" b="1" i="1" dirty="0">
                <a:solidFill>
                  <a:srgbClr val="000000"/>
                </a:solidFill>
                <a:latin typeface="Century Gothic" panose="020B0502020202020204" pitchFamily="34" charset="0"/>
                <a:cs typeface="Times New Roman" panose="02020603050405020304" pitchFamily="18" charset="0"/>
              </a:rPr>
              <a:t> та</a:t>
            </a:r>
            <a:r>
              <a:rPr lang="en-US" sz="600" b="1" i="1" dirty="0">
                <a:solidFill>
                  <a:srgbClr val="000000"/>
                </a:solidFill>
                <a:latin typeface="Century Gothic" panose="020B0502020202020204" pitchFamily="34" charset="0"/>
                <a:cs typeface="Times New Roman" panose="02020603050405020304" pitchFamily="18" charset="0"/>
              </a:rPr>
              <a:t> </a:t>
            </a:r>
            <a:r>
              <a:rPr lang="uk-UA" sz="600" b="1" i="1" dirty="0">
                <a:solidFill>
                  <a:srgbClr val="000000"/>
                </a:solidFill>
                <a:latin typeface="Century Gothic" panose="020B0502020202020204" pitchFamily="34" charset="0"/>
                <a:cs typeface="Times New Roman" panose="02020603050405020304" pitchFamily="18" charset="0"/>
              </a:rPr>
              <a:t> протидії легалізації </a:t>
            </a:r>
          </a:p>
          <a:p>
            <a:pPr lvl="0" algn="ctr" fontAlgn="base">
              <a:lnSpc>
                <a:spcPct val="70000"/>
              </a:lnSpc>
              <a:spcBef>
                <a:spcPct val="0"/>
              </a:spcBef>
              <a:spcAft>
                <a:spcPct val="0"/>
              </a:spcAft>
              <a:buClr>
                <a:srgbClr val="B2B2B2"/>
              </a:buClr>
            </a:pPr>
            <a:r>
              <a:rPr lang="uk-UA" sz="600" b="1" i="1" dirty="0">
                <a:solidFill>
                  <a:srgbClr val="000000"/>
                </a:solidFill>
                <a:latin typeface="Century Gothic" panose="020B0502020202020204" pitchFamily="34" charset="0"/>
                <a:cs typeface="Times New Roman" panose="02020603050405020304" pitchFamily="18" charset="0"/>
              </a:rPr>
              <a:t>доходів, отриманих </a:t>
            </a:r>
          </a:p>
          <a:p>
            <a:pPr algn="ctr" fontAlgn="base">
              <a:lnSpc>
                <a:spcPct val="70000"/>
              </a:lnSpc>
              <a:spcBef>
                <a:spcPct val="0"/>
              </a:spcBef>
              <a:spcAft>
                <a:spcPct val="0"/>
              </a:spcAft>
              <a:buClr>
                <a:srgbClr val="B2B2B2"/>
              </a:buClr>
            </a:pPr>
            <a:r>
              <a:rPr lang="uk-UA" sz="600" b="1" i="1" dirty="0">
                <a:solidFill>
                  <a:srgbClr val="000000"/>
                </a:solidFill>
                <a:latin typeface="Century Gothic" panose="020B0502020202020204" pitchFamily="34" charset="0"/>
                <a:cs typeface="Times New Roman" panose="02020603050405020304" pitchFamily="18" charset="0"/>
              </a:rPr>
              <a:t>злочинним шляхом</a:t>
            </a:r>
          </a:p>
          <a:p>
            <a:pPr algn="ctr" fontAlgn="base">
              <a:lnSpc>
                <a:spcPct val="70000"/>
              </a:lnSpc>
              <a:spcBef>
                <a:spcPct val="0"/>
              </a:spcBef>
              <a:spcAft>
                <a:spcPct val="0"/>
              </a:spcAft>
              <a:buClr>
                <a:srgbClr val="B2B2B2"/>
              </a:buClr>
            </a:pPr>
            <a:r>
              <a:rPr lang="ru-RU" sz="600" b="1" i="1" u="sng" dirty="0">
                <a:solidFill>
                  <a:srgbClr val="000000"/>
                </a:solidFill>
                <a:latin typeface="Century Gothic" panose="020B0502020202020204" pitchFamily="34" charset="0"/>
                <a:cs typeface="Times New Roman" panose="02020603050405020304" pitchFamily="18" charset="0"/>
              </a:rPr>
              <a:t>О.А. </a:t>
            </a:r>
            <a:r>
              <a:rPr lang="ru-RU" sz="600" b="1" i="1" u="sng" dirty="0" err="1">
                <a:solidFill>
                  <a:srgbClr val="000000"/>
                </a:solidFill>
                <a:latin typeface="Century Gothic" panose="020B0502020202020204" pitchFamily="34" charset="0"/>
                <a:cs typeface="Times New Roman" panose="02020603050405020304" pitchFamily="18" charset="0"/>
              </a:rPr>
              <a:t>Єфремов</a:t>
            </a:r>
            <a:endParaRPr lang="en-US" sz="600" b="1" i="1" u="sng" baseline="30000" dirty="0">
              <a:solidFill>
                <a:srgbClr val="000000"/>
              </a:solidFill>
              <a:latin typeface="Century Gothic" panose="020B0502020202020204" pitchFamily="34" charset="0"/>
              <a:cs typeface="Times New Roman" panose="02020603050405020304" pitchFamily="18" charset="0"/>
            </a:endParaRPr>
          </a:p>
          <a:p>
            <a:pPr algn="ctr" fontAlgn="base">
              <a:lnSpc>
                <a:spcPct val="70000"/>
              </a:lnSpc>
              <a:spcBef>
                <a:spcPct val="0"/>
              </a:spcBef>
              <a:spcAft>
                <a:spcPct val="0"/>
              </a:spcAft>
              <a:buClr>
                <a:srgbClr val="B2B2B2"/>
              </a:buClr>
            </a:pPr>
            <a:endParaRPr lang="uk-UA" sz="600" b="1" i="1" dirty="0">
              <a:solidFill>
                <a:srgbClr val="000000"/>
              </a:solidFill>
              <a:latin typeface="Century Gothic" panose="020B0502020202020204" pitchFamily="34" charset="0"/>
              <a:cs typeface="Times New Roman" pitchFamily="18" charset="0"/>
            </a:endParaRPr>
          </a:p>
        </p:txBody>
      </p:sp>
      <p:cxnSp>
        <p:nvCxnSpPr>
          <p:cNvPr id="121" name="Соединительная линия уступом 120"/>
          <p:cNvCxnSpPr>
            <a:stCxn id="133" idx="1"/>
            <a:endCxn id="35" idx="3"/>
          </p:cNvCxnSpPr>
          <p:nvPr/>
        </p:nvCxnSpPr>
        <p:spPr>
          <a:xfrm rot="10800000">
            <a:off x="5550746" y="2718154"/>
            <a:ext cx="261145" cy="415070"/>
          </a:xfrm>
          <a:prstGeom prst="bentConnector3">
            <a:avLst>
              <a:gd name="adj1" fmla="val 3930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Snip Diagonal Corner Rectangle 60"/>
          <p:cNvSpPr/>
          <p:nvPr/>
        </p:nvSpPr>
        <p:spPr>
          <a:xfrm>
            <a:off x="7290679" y="576960"/>
            <a:ext cx="1760020" cy="1263205"/>
          </a:xfrm>
          <a:prstGeom prst="snip2DiagRect">
            <a:avLst>
              <a:gd name="adj1" fmla="val 0"/>
              <a:gd name="adj2" fmla="val 10635"/>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7" name="TextBox 6"/>
          <p:cNvSpPr txBox="1"/>
          <p:nvPr/>
        </p:nvSpPr>
        <p:spPr>
          <a:xfrm>
            <a:off x="7318661" y="551799"/>
            <a:ext cx="1824195" cy="1323439"/>
          </a:xfrm>
          <a:prstGeom prst="rect">
            <a:avLst/>
          </a:prstGeom>
          <a:noFill/>
        </p:spPr>
        <p:txBody>
          <a:bodyPr wrap="square" rtlCol="0">
            <a:spAutoFit/>
          </a:bodyPr>
          <a:lstStyle/>
          <a:p>
            <a:pPr>
              <a:spcAft>
                <a:spcPts val="0"/>
              </a:spcAft>
            </a:pPr>
            <a:r>
              <a:rPr lang="ru-RU" sz="500" b="1" i="1" u="sng" dirty="0" err="1">
                <a:solidFill>
                  <a:srgbClr val="000000"/>
                </a:solidFill>
                <a:latin typeface="Century Gothic"/>
              </a:rPr>
              <a:t>Комітети</a:t>
            </a:r>
            <a:r>
              <a:rPr lang="ru-RU" sz="500" b="1" i="1" u="sng" dirty="0">
                <a:solidFill>
                  <a:srgbClr val="000000"/>
                </a:solidFill>
                <a:latin typeface="Century Gothic"/>
              </a:rPr>
              <a:t> </a:t>
            </a:r>
            <a:r>
              <a:rPr lang="ru-RU" sz="500" b="1" i="1" u="sng" dirty="0" err="1">
                <a:solidFill>
                  <a:srgbClr val="000000"/>
                </a:solidFill>
                <a:latin typeface="Century Gothic"/>
              </a:rPr>
              <a:t>Наглядової</a:t>
            </a:r>
            <a:r>
              <a:rPr lang="ru-RU" sz="500" b="1" i="1" u="sng" dirty="0">
                <a:solidFill>
                  <a:srgbClr val="000000"/>
                </a:solidFill>
                <a:latin typeface="Century Gothic"/>
              </a:rPr>
              <a:t> Ради:</a:t>
            </a:r>
            <a:endParaRPr lang="ru-RU" sz="500" dirty="0">
              <a:latin typeface="Times New Roman"/>
              <a:ea typeface="Times New Roman"/>
            </a:endParaRPr>
          </a:p>
          <a:p>
            <a:pPr>
              <a:spcAft>
                <a:spcPts val="0"/>
              </a:spcAft>
            </a:pPr>
            <a:r>
              <a:rPr lang="ru-RU" sz="500" b="1" i="1" dirty="0" err="1">
                <a:solidFill>
                  <a:srgbClr val="000000"/>
                </a:solidFill>
                <a:latin typeface="Century Gothic"/>
              </a:rPr>
              <a:t>Комітет</a:t>
            </a:r>
            <a:r>
              <a:rPr lang="ru-RU" sz="500" b="1" i="1" dirty="0">
                <a:solidFill>
                  <a:srgbClr val="000000"/>
                </a:solidFill>
                <a:latin typeface="Century Gothic"/>
              </a:rPr>
              <a:t> з </a:t>
            </a:r>
            <a:r>
              <a:rPr lang="ru-RU" sz="500" b="1" i="1" dirty="0" err="1">
                <a:solidFill>
                  <a:srgbClr val="000000"/>
                </a:solidFill>
                <a:latin typeface="Century Gothic"/>
              </a:rPr>
              <a:t>управління</a:t>
            </a:r>
            <a:r>
              <a:rPr lang="ru-RU" sz="500" b="1" i="1" dirty="0">
                <a:solidFill>
                  <a:srgbClr val="000000"/>
                </a:solidFill>
                <a:latin typeface="Century Gothic"/>
              </a:rPr>
              <a:t> </a:t>
            </a:r>
            <a:r>
              <a:rPr lang="ru-RU" sz="500" b="1" i="1" dirty="0" err="1">
                <a:solidFill>
                  <a:srgbClr val="000000"/>
                </a:solidFill>
                <a:latin typeface="Century Gothic"/>
              </a:rPr>
              <a:t>ризиками</a:t>
            </a:r>
            <a:r>
              <a:rPr lang="ru-RU" sz="500" b="1" i="1" dirty="0">
                <a:solidFill>
                  <a:srgbClr val="000000"/>
                </a:solidFill>
                <a:latin typeface="Century Gothic"/>
              </a:rPr>
              <a:t>: </a:t>
            </a:r>
            <a:endParaRPr lang="ru-RU" sz="500" dirty="0">
              <a:latin typeface="Times New Roman"/>
              <a:ea typeface="Times New Roman"/>
            </a:endParaRPr>
          </a:p>
          <a:p>
            <a:r>
              <a:rPr lang="ru-RU" sz="500" i="1" dirty="0">
                <a:solidFill>
                  <a:srgbClr val="000000"/>
                </a:solidFill>
                <a:latin typeface="Century Gothic"/>
              </a:rPr>
              <a:t>Голова </a:t>
            </a:r>
            <a:r>
              <a:rPr lang="ru-RU" sz="500" i="1" dirty="0" err="1">
                <a:solidFill>
                  <a:srgbClr val="000000"/>
                </a:solidFill>
                <a:latin typeface="Century Gothic"/>
              </a:rPr>
              <a:t>Комітету</a:t>
            </a:r>
            <a:r>
              <a:rPr lang="ru-RU" sz="500" i="1" dirty="0">
                <a:solidFill>
                  <a:srgbClr val="000000"/>
                </a:solidFill>
                <a:latin typeface="Century Gothic"/>
              </a:rPr>
              <a:t> - Ф. </a:t>
            </a:r>
            <a:r>
              <a:rPr lang="ru-RU" sz="500" i="1" dirty="0" err="1">
                <a:solidFill>
                  <a:srgbClr val="000000"/>
                </a:solidFill>
                <a:latin typeface="Century Gothic"/>
              </a:rPr>
              <a:t>Маллен</a:t>
            </a:r>
            <a:r>
              <a:rPr lang="ru-RU" sz="500" i="1" dirty="0">
                <a:solidFill>
                  <a:srgbClr val="000000"/>
                </a:solidFill>
                <a:latin typeface="Century Gothic"/>
              </a:rPr>
              <a:t> </a:t>
            </a:r>
            <a:r>
              <a:rPr lang="uk-UA" sz="500" i="1" dirty="0">
                <a:solidFill>
                  <a:srgbClr val="000000"/>
                </a:solidFill>
                <a:latin typeface="Century Gothic"/>
              </a:rPr>
              <a:t>(незалежний член)</a:t>
            </a:r>
            <a:endParaRPr lang="ru-RU" sz="500" dirty="0">
              <a:latin typeface="Times New Roman"/>
              <a:ea typeface="Times New Roman"/>
            </a:endParaRPr>
          </a:p>
          <a:p>
            <a:pPr>
              <a:spcAft>
                <a:spcPts val="0"/>
              </a:spcAft>
            </a:pPr>
            <a:r>
              <a:rPr lang="ru-RU" sz="500" i="1" dirty="0">
                <a:solidFill>
                  <a:srgbClr val="000000"/>
                </a:solidFill>
                <a:latin typeface="Century Gothic"/>
              </a:rPr>
              <a:t>Члени </a:t>
            </a:r>
            <a:r>
              <a:rPr lang="ru-RU" sz="500" i="1" dirty="0" err="1">
                <a:solidFill>
                  <a:srgbClr val="000000"/>
                </a:solidFill>
                <a:latin typeface="Century Gothic"/>
              </a:rPr>
              <a:t>Комітету</a:t>
            </a:r>
            <a:r>
              <a:rPr lang="ru-RU" sz="500" i="1" dirty="0">
                <a:solidFill>
                  <a:srgbClr val="000000"/>
                </a:solidFill>
                <a:latin typeface="Century Gothic"/>
              </a:rPr>
              <a:t> з </a:t>
            </a:r>
            <a:r>
              <a:rPr lang="ru-RU" sz="500" i="1" dirty="0" err="1">
                <a:solidFill>
                  <a:srgbClr val="000000"/>
                </a:solidFill>
                <a:latin typeface="Century Gothic"/>
              </a:rPr>
              <a:t>управління</a:t>
            </a:r>
            <a:r>
              <a:rPr lang="ru-RU" sz="500" i="1" dirty="0">
                <a:solidFill>
                  <a:srgbClr val="000000"/>
                </a:solidFill>
                <a:latin typeface="Century Gothic"/>
              </a:rPr>
              <a:t> </a:t>
            </a:r>
            <a:r>
              <a:rPr lang="ru-RU" sz="500" i="1" dirty="0" err="1">
                <a:solidFill>
                  <a:srgbClr val="000000"/>
                </a:solidFill>
                <a:latin typeface="Century Gothic"/>
              </a:rPr>
              <a:t>ризиками</a:t>
            </a:r>
            <a:r>
              <a:rPr lang="ru-RU" sz="500" i="1" dirty="0">
                <a:solidFill>
                  <a:srgbClr val="000000"/>
                </a:solidFill>
                <a:latin typeface="Century Gothic"/>
              </a:rPr>
              <a:t>:</a:t>
            </a:r>
            <a:endParaRPr lang="ru-RU" sz="500" dirty="0">
              <a:latin typeface="Times New Roman"/>
              <a:ea typeface="Times New Roman"/>
            </a:endParaRPr>
          </a:p>
          <a:p>
            <a:r>
              <a:rPr lang="ru-RU" sz="500" i="1" dirty="0">
                <a:solidFill>
                  <a:srgbClr val="000000"/>
                </a:solidFill>
                <a:latin typeface="Century Gothic"/>
              </a:rPr>
              <a:t>К. </a:t>
            </a:r>
            <a:r>
              <a:rPr lang="ru-RU" sz="500" i="1" dirty="0" err="1">
                <a:solidFill>
                  <a:srgbClr val="000000"/>
                </a:solidFill>
                <a:latin typeface="Century Gothic"/>
              </a:rPr>
              <a:t>Казаліно</a:t>
            </a:r>
            <a:r>
              <a:rPr lang="ru-RU" sz="500" i="1" dirty="0">
                <a:solidFill>
                  <a:srgbClr val="000000"/>
                </a:solidFill>
                <a:latin typeface="Century Gothic"/>
              </a:rPr>
              <a:t> </a:t>
            </a:r>
            <a:r>
              <a:rPr lang="uk-UA" sz="500" i="1" dirty="0">
                <a:solidFill>
                  <a:srgbClr val="000000"/>
                </a:solidFill>
                <a:latin typeface="Century Gothic"/>
              </a:rPr>
              <a:t>(незалежний член)</a:t>
            </a:r>
            <a:endParaRPr lang="en-US" sz="500" i="1" dirty="0">
              <a:solidFill>
                <a:srgbClr val="000000"/>
              </a:solidFill>
              <a:latin typeface="Century Gothic"/>
            </a:endParaRPr>
          </a:p>
          <a:p>
            <a:r>
              <a:rPr lang="uk-UA" sz="500" i="1" dirty="0">
                <a:solidFill>
                  <a:srgbClr val="000000"/>
                </a:solidFill>
                <a:latin typeface="Century Gothic"/>
              </a:rPr>
              <a:t>Ф. </a:t>
            </a:r>
            <a:r>
              <a:rPr lang="uk-UA" sz="500" i="1" dirty="0" err="1">
                <a:solidFill>
                  <a:srgbClr val="000000"/>
                </a:solidFill>
                <a:latin typeface="Century Gothic"/>
              </a:rPr>
              <a:t>Дель</a:t>
            </a:r>
            <a:r>
              <a:rPr lang="uk-UA" sz="500" i="1" dirty="0">
                <a:solidFill>
                  <a:srgbClr val="000000"/>
                </a:solidFill>
                <a:latin typeface="Century Gothic"/>
              </a:rPr>
              <a:t> </a:t>
            </a:r>
            <a:r>
              <a:rPr lang="uk-UA" sz="500" i="1" dirty="0" err="1">
                <a:solidFill>
                  <a:srgbClr val="000000"/>
                </a:solidFill>
                <a:latin typeface="Century Gothic"/>
              </a:rPr>
              <a:t>Дженіо</a:t>
            </a:r>
            <a:endParaRPr lang="uk-UA" sz="500" i="1" dirty="0">
              <a:solidFill>
                <a:srgbClr val="000000"/>
              </a:solidFill>
              <a:latin typeface="Century Gothic"/>
            </a:endParaRPr>
          </a:p>
          <a:p>
            <a:pPr>
              <a:spcAft>
                <a:spcPts val="0"/>
              </a:spcAft>
            </a:pPr>
            <a:r>
              <a:rPr lang="ru-RU" sz="500" b="1" i="1" dirty="0" err="1">
                <a:solidFill>
                  <a:srgbClr val="000000"/>
                </a:solidFill>
                <a:latin typeface="Century Gothic"/>
              </a:rPr>
              <a:t>Комітет</a:t>
            </a:r>
            <a:r>
              <a:rPr lang="ru-RU" sz="500" b="1" i="1" dirty="0">
                <a:solidFill>
                  <a:srgbClr val="000000"/>
                </a:solidFill>
                <a:latin typeface="Century Gothic"/>
              </a:rPr>
              <a:t> з </a:t>
            </a:r>
            <a:r>
              <a:rPr lang="ru-RU" sz="500" b="1" i="1" dirty="0" err="1">
                <a:solidFill>
                  <a:srgbClr val="000000"/>
                </a:solidFill>
                <a:latin typeface="Century Gothic"/>
              </a:rPr>
              <a:t>питань</a:t>
            </a:r>
            <a:r>
              <a:rPr lang="ru-RU" sz="500" b="1" i="1" dirty="0">
                <a:solidFill>
                  <a:srgbClr val="000000"/>
                </a:solidFill>
                <a:latin typeface="Century Gothic"/>
              </a:rPr>
              <a:t> </a:t>
            </a:r>
            <a:r>
              <a:rPr lang="uk-UA" sz="500" b="1" i="1" dirty="0">
                <a:solidFill>
                  <a:srgbClr val="000000"/>
                </a:solidFill>
                <a:latin typeface="Century Gothic"/>
              </a:rPr>
              <a:t>аудиту:</a:t>
            </a:r>
            <a:endParaRPr lang="ru-RU" sz="500" dirty="0">
              <a:latin typeface="Times New Roman"/>
              <a:ea typeface="Times New Roman"/>
            </a:endParaRPr>
          </a:p>
          <a:p>
            <a:r>
              <a:rPr lang="uk-UA" sz="500" i="1" dirty="0">
                <a:solidFill>
                  <a:srgbClr val="000000"/>
                </a:solidFill>
                <a:latin typeface="Century Gothic"/>
              </a:rPr>
              <a:t>Голова </a:t>
            </a:r>
            <a:r>
              <a:rPr lang="ru-RU" sz="500" i="1" dirty="0">
                <a:solidFill>
                  <a:srgbClr val="000000"/>
                </a:solidFill>
                <a:latin typeface="Century Gothic"/>
              </a:rPr>
              <a:t>Ком</a:t>
            </a:r>
            <a:r>
              <a:rPr lang="uk-UA" sz="500" i="1" dirty="0">
                <a:solidFill>
                  <a:srgbClr val="000000"/>
                </a:solidFill>
                <a:latin typeface="Century Gothic"/>
              </a:rPr>
              <a:t>ітету - К. </a:t>
            </a:r>
            <a:r>
              <a:rPr lang="uk-UA" sz="500" i="1" dirty="0" err="1">
                <a:solidFill>
                  <a:srgbClr val="000000"/>
                </a:solidFill>
                <a:latin typeface="Century Gothic"/>
              </a:rPr>
              <a:t>Казаліно</a:t>
            </a:r>
            <a:r>
              <a:rPr lang="uk-UA" sz="500" i="1" dirty="0">
                <a:solidFill>
                  <a:srgbClr val="000000"/>
                </a:solidFill>
                <a:latin typeface="Century Gothic"/>
              </a:rPr>
              <a:t> (незалежний член)</a:t>
            </a:r>
            <a:endParaRPr lang="ru-RU" sz="500" dirty="0">
              <a:latin typeface="Times New Roman"/>
              <a:ea typeface="Times New Roman"/>
            </a:endParaRPr>
          </a:p>
          <a:p>
            <a:pPr>
              <a:spcAft>
                <a:spcPts val="0"/>
              </a:spcAft>
            </a:pPr>
            <a:r>
              <a:rPr lang="uk-UA" sz="500" i="1" dirty="0">
                <a:solidFill>
                  <a:srgbClr val="000000"/>
                </a:solidFill>
                <a:latin typeface="Century Gothic"/>
              </a:rPr>
              <a:t>Члени </a:t>
            </a:r>
            <a:r>
              <a:rPr lang="ru-RU" sz="500" i="1" dirty="0">
                <a:solidFill>
                  <a:srgbClr val="000000"/>
                </a:solidFill>
                <a:latin typeface="Century Gothic"/>
              </a:rPr>
              <a:t>Ком</a:t>
            </a:r>
            <a:r>
              <a:rPr lang="uk-UA" sz="500" i="1" dirty="0">
                <a:solidFill>
                  <a:srgbClr val="000000"/>
                </a:solidFill>
                <a:latin typeface="Century Gothic"/>
              </a:rPr>
              <a:t>ітету з питань аудиту:</a:t>
            </a:r>
            <a:endParaRPr lang="ru-RU" sz="500" dirty="0">
              <a:latin typeface="Times New Roman"/>
              <a:ea typeface="Times New Roman"/>
            </a:endParaRPr>
          </a:p>
          <a:p>
            <a:pPr>
              <a:spcAft>
                <a:spcPts val="0"/>
              </a:spcAft>
            </a:pPr>
            <a:r>
              <a:rPr lang="uk-UA" sz="500" i="1" dirty="0">
                <a:solidFill>
                  <a:srgbClr val="000000"/>
                </a:solidFill>
                <a:latin typeface="Century Gothic"/>
              </a:rPr>
              <a:t>Л</a:t>
            </a:r>
            <a:r>
              <a:rPr lang="en-US" sz="500" i="1" dirty="0">
                <a:solidFill>
                  <a:srgbClr val="000000"/>
                </a:solidFill>
                <a:latin typeface="Century Gothic"/>
              </a:rPr>
              <a:t>.</a:t>
            </a:r>
            <a:r>
              <a:rPr lang="uk-UA" sz="500" i="1" dirty="0">
                <a:solidFill>
                  <a:srgbClr val="000000"/>
                </a:solidFill>
                <a:latin typeface="Century Gothic"/>
              </a:rPr>
              <a:t> </a:t>
            </a:r>
            <a:r>
              <a:rPr lang="uk-UA" sz="500" i="1" dirty="0" err="1">
                <a:solidFill>
                  <a:srgbClr val="000000"/>
                </a:solidFill>
                <a:latin typeface="Century Gothic"/>
              </a:rPr>
              <a:t>Феббраро</a:t>
            </a:r>
            <a:r>
              <a:rPr lang="uk-UA" sz="500" i="1" dirty="0">
                <a:solidFill>
                  <a:srgbClr val="000000"/>
                </a:solidFill>
                <a:latin typeface="Century Gothic"/>
              </a:rPr>
              <a:t> (незалежний член)</a:t>
            </a:r>
            <a:endParaRPr lang="ru-RU" sz="500" dirty="0">
              <a:latin typeface="Times New Roman"/>
              <a:ea typeface="Times New Roman"/>
            </a:endParaRPr>
          </a:p>
          <a:p>
            <a:pPr>
              <a:spcAft>
                <a:spcPts val="0"/>
              </a:spcAft>
            </a:pPr>
            <a:r>
              <a:rPr lang="uk-UA" sz="500" i="1" dirty="0">
                <a:solidFill>
                  <a:srgbClr val="000000"/>
                </a:solidFill>
                <a:latin typeface="Century Gothic"/>
              </a:rPr>
              <a:t>А. </a:t>
            </a:r>
            <a:r>
              <a:rPr lang="uk-UA" sz="500" i="1" dirty="0" err="1">
                <a:solidFill>
                  <a:srgbClr val="000000"/>
                </a:solidFill>
                <a:latin typeface="Century Gothic"/>
              </a:rPr>
              <a:t>Бергаліо</a:t>
            </a:r>
            <a:endParaRPr lang="en-US" sz="500" i="1" dirty="0">
              <a:solidFill>
                <a:srgbClr val="000000"/>
              </a:solidFill>
              <a:latin typeface="Century Gothic"/>
            </a:endParaRPr>
          </a:p>
          <a:p>
            <a:pPr>
              <a:spcAft>
                <a:spcPts val="0"/>
              </a:spcAft>
            </a:pPr>
            <a:r>
              <a:rPr lang="ru-RU" sz="500" b="1" i="1" dirty="0" err="1">
                <a:solidFill>
                  <a:srgbClr val="000000"/>
                </a:solidFill>
                <a:latin typeface="Century Gothic"/>
              </a:rPr>
              <a:t>Комітет</a:t>
            </a:r>
            <a:r>
              <a:rPr lang="ru-RU" sz="500" b="1" i="1" dirty="0">
                <a:solidFill>
                  <a:srgbClr val="000000"/>
                </a:solidFill>
                <a:latin typeface="Century Gothic"/>
              </a:rPr>
              <a:t> з </a:t>
            </a:r>
            <a:r>
              <a:rPr lang="ru-RU" sz="500" b="1" i="1" dirty="0" err="1">
                <a:solidFill>
                  <a:srgbClr val="000000"/>
                </a:solidFill>
                <a:latin typeface="Century Gothic"/>
              </a:rPr>
              <a:t>винагород</a:t>
            </a:r>
            <a:r>
              <a:rPr lang="ru-RU" sz="500" b="1" i="1" dirty="0">
                <a:solidFill>
                  <a:srgbClr val="000000"/>
                </a:solidFill>
                <a:latin typeface="Century Gothic"/>
              </a:rPr>
              <a:t> і </a:t>
            </a:r>
            <a:r>
              <a:rPr lang="ru-RU" sz="500" b="1" i="1" dirty="0" err="1">
                <a:solidFill>
                  <a:srgbClr val="000000"/>
                </a:solidFill>
                <a:latin typeface="Century Gothic"/>
              </a:rPr>
              <a:t>призначень</a:t>
            </a:r>
            <a:r>
              <a:rPr lang="en-US" sz="500" b="1" i="1" dirty="0">
                <a:solidFill>
                  <a:srgbClr val="000000"/>
                </a:solidFill>
                <a:latin typeface="Century Gothic"/>
              </a:rPr>
              <a:t>:</a:t>
            </a:r>
            <a:endParaRPr lang="uk-UA" sz="500" b="1" i="1" dirty="0">
              <a:solidFill>
                <a:srgbClr val="000000"/>
              </a:solidFill>
              <a:latin typeface="Century Gothic"/>
            </a:endParaRPr>
          </a:p>
          <a:p>
            <a:pPr>
              <a:spcAft>
                <a:spcPts val="0"/>
              </a:spcAft>
            </a:pPr>
            <a:r>
              <a:rPr lang="uk-UA" sz="500" i="1" dirty="0">
                <a:solidFill>
                  <a:srgbClr val="000000"/>
                </a:solidFill>
                <a:latin typeface="Century Gothic"/>
              </a:rPr>
              <a:t>Голова </a:t>
            </a:r>
            <a:r>
              <a:rPr lang="ru-RU" sz="500" i="1" dirty="0">
                <a:solidFill>
                  <a:srgbClr val="000000"/>
                </a:solidFill>
                <a:latin typeface="Century Gothic"/>
              </a:rPr>
              <a:t>Ком</a:t>
            </a:r>
            <a:r>
              <a:rPr lang="uk-UA" sz="500" i="1" dirty="0">
                <a:solidFill>
                  <a:srgbClr val="000000"/>
                </a:solidFill>
                <a:latin typeface="Century Gothic"/>
              </a:rPr>
              <a:t>ітету – Л. </a:t>
            </a:r>
            <a:r>
              <a:rPr lang="uk-UA" sz="500" i="1" dirty="0" err="1">
                <a:solidFill>
                  <a:srgbClr val="000000"/>
                </a:solidFill>
                <a:latin typeface="Century Gothic"/>
              </a:rPr>
              <a:t>Феббраро</a:t>
            </a:r>
            <a:r>
              <a:rPr lang="uk-UA" sz="500" i="1" dirty="0">
                <a:solidFill>
                  <a:srgbClr val="000000"/>
                </a:solidFill>
                <a:latin typeface="Century Gothic"/>
              </a:rPr>
              <a:t> (незалежний член)</a:t>
            </a:r>
          </a:p>
          <a:p>
            <a:pPr>
              <a:spcAft>
                <a:spcPts val="0"/>
              </a:spcAft>
            </a:pPr>
            <a:r>
              <a:rPr lang="uk-UA" sz="500" i="1" dirty="0">
                <a:solidFill>
                  <a:srgbClr val="000000"/>
                </a:solidFill>
                <a:latin typeface="Century Gothic"/>
              </a:rPr>
              <a:t>Члени </a:t>
            </a:r>
            <a:r>
              <a:rPr lang="ru-RU" sz="500" i="1" dirty="0">
                <a:solidFill>
                  <a:srgbClr val="000000"/>
                </a:solidFill>
                <a:latin typeface="Century Gothic"/>
              </a:rPr>
              <a:t>Ком</a:t>
            </a:r>
            <a:r>
              <a:rPr lang="uk-UA" sz="500" i="1" dirty="0">
                <a:solidFill>
                  <a:srgbClr val="000000"/>
                </a:solidFill>
                <a:latin typeface="Century Gothic"/>
              </a:rPr>
              <a:t>ітету з винагород і призначень:</a:t>
            </a:r>
          </a:p>
          <a:p>
            <a:r>
              <a:rPr lang="uk-UA" sz="500" i="1" dirty="0">
                <a:latin typeface="Century Gothic" panose="020B0502020202020204" pitchFamily="34" charset="0"/>
                <a:cs typeface="Times New Roman" panose="02020603050405020304" pitchFamily="18" charset="0"/>
              </a:rPr>
              <a:t>Д</a:t>
            </a:r>
            <a:r>
              <a:rPr lang="en-US" sz="500" i="1" dirty="0">
                <a:latin typeface="Century Gothic" panose="020B0502020202020204" pitchFamily="34" charset="0"/>
                <a:cs typeface="Times New Roman" panose="02020603050405020304" pitchFamily="18" charset="0"/>
              </a:rPr>
              <a:t>.</a:t>
            </a:r>
            <a:r>
              <a:rPr lang="uk-UA" sz="500" i="1" dirty="0">
                <a:latin typeface="Century Gothic" panose="020B0502020202020204" pitchFamily="34" charset="0"/>
                <a:cs typeface="Times New Roman" panose="02020603050405020304" pitchFamily="18" charset="0"/>
              </a:rPr>
              <a:t> </a:t>
            </a:r>
            <a:r>
              <a:rPr lang="uk-UA" sz="500" i="1" dirty="0" err="1">
                <a:latin typeface="Century Gothic" panose="020B0502020202020204" pitchFamily="34" charset="0"/>
                <a:cs typeface="Times New Roman" panose="02020603050405020304" pitchFamily="18" charset="0"/>
              </a:rPr>
              <a:t>Бландіно</a:t>
            </a:r>
            <a:endParaRPr lang="en-US" sz="500" i="1" dirty="0">
              <a:latin typeface="Century Gothic" panose="020B0502020202020204" pitchFamily="34" charset="0"/>
              <a:cs typeface="Times New Roman" panose="02020603050405020304" pitchFamily="18" charset="0"/>
            </a:endParaRPr>
          </a:p>
          <a:p>
            <a:pPr>
              <a:spcAft>
                <a:spcPts val="0"/>
              </a:spcAft>
            </a:pPr>
            <a:r>
              <a:rPr lang="ru-RU" sz="500" i="1" dirty="0">
                <a:latin typeface="Century Gothic" panose="020B0502020202020204" pitchFamily="34" charset="0"/>
                <a:cs typeface="Times New Roman" panose="02020603050405020304" pitchFamily="18" charset="0"/>
              </a:rPr>
              <a:t>С. </a:t>
            </a:r>
            <a:r>
              <a:rPr lang="ru-RU" sz="500" i="1" dirty="0" err="1">
                <a:latin typeface="Century Gothic" panose="020B0502020202020204" pitchFamily="34" charset="0"/>
                <a:cs typeface="Times New Roman" panose="02020603050405020304" pitchFamily="18" charset="0"/>
              </a:rPr>
              <a:t>Педрацці</a:t>
            </a:r>
            <a:endParaRPr lang="ru-RU" sz="500" i="1" dirty="0">
              <a:latin typeface="Century Gothic" panose="020B0502020202020204" pitchFamily="34" charset="0"/>
              <a:cs typeface="Times New Roman" panose="02020603050405020304" pitchFamily="18" charset="0"/>
            </a:endParaRPr>
          </a:p>
        </p:txBody>
      </p:sp>
      <p:cxnSp>
        <p:nvCxnSpPr>
          <p:cNvPr id="16" name="Прямая соединительная линия 15"/>
          <p:cNvCxnSpPr/>
          <p:nvPr/>
        </p:nvCxnSpPr>
        <p:spPr>
          <a:xfrm>
            <a:off x="5550745" y="1291344"/>
            <a:ext cx="173993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2" name="AutoShape 33"/>
          <p:cNvSpPr>
            <a:spLocks noChangeArrowheads="1"/>
          </p:cNvSpPr>
          <p:nvPr/>
        </p:nvSpPr>
        <p:spPr bwMode="auto">
          <a:xfrm>
            <a:off x="4599006" y="5050994"/>
            <a:ext cx="971998" cy="360363"/>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lnSpc>
                <a:spcPct val="70000"/>
              </a:lnSpc>
              <a:spcBef>
                <a:spcPct val="0"/>
              </a:spcBef>
              <a:spcAft>
                <a:spcPct val="0"/>
              </a:spcAft>
            </a:pPr>
            <a:r>
              <a:rPr lang="uk-UA" sz="600" b="1" i="1" kern="300" dirty="0">
                <a:solidFill>
                  <a:srgbClr val="000000"/>
                </a:solidFill>
                <a:latin typeface="Century Gothic" panose="020B0502020202020204" pitchFamily="34" charset="0"/>
                <a:cs typeface="Times New Roman" pitchFamily="18" charset="0"/>
              </a:rPr>
              <a:t>Департамент </a:t>
            </a:r>
          </a:p>
          <a:p>
            <a:pPr algn="ctr" fontAlgn="base">
              <a:lnSpc>
                <a:spcPct val="70000"/>
              </a:lnSpc>
              <a:spcBef>
                <a:spcPct val="0"/>
              </a:spcBef>
              <a:spcAft>
                <a:spcPct val="0"/>
              </a:spcAft>
            </a:pPr>
            <a:r>
              <a:rPr lang="uk-UA" sz="600" b="1" i="1" kern="300" dirty="0">
                <a:solidFill>
                  <a:srgbClr val="000000"/>
                </a:solidFill>
                <a:latin typeface="Century Gothic" panose="020B0502020202020204" pitchFamily="34" charset="0"/>
                <a:cs typeface="Times New Roman" pitchFamily="18" charset="0"/>
              </a:rPr>
              <a:t>управління </a:t>
            </a:r>
            <a:endParaRPr lang="en-US" sz="600" b="1" i="1" kern="300" dirty="0">
              <a:solidFill>
                <a:srgbClr val="000000"/>
              </a:solidFill>
              <a:latin typeface="Century Gothic" panose="020B0502020202020204" pitchFamily="34" charset="0"/>
              <a:cs typeface="Times New Roman" pitchFamily="18" charset="0"/>
            </a:endParaRPr>
          </a:p>
          <a:p>
            <a:pPr algn="ctr" fontAlgn="base">
              <a:lnSpc>
                <a:spcPct val="70000"/>
              </a:lnSpc>
              <a:spcBef>
                <a:spcPct val="0"/>
              </a:spcBef>
              <a:spcAft>
                <a:spcPct val="0"/>
              </a:spcAft>
            </a:pPr>
            <a:r>
              <a:rPr lang="uk-UA" sz="600" b="1" i="1" kern="300" dirty="0">
                <a:solidFill>
                  <a:srgbClr val="000000"/>
                </a:solidFill>
                <a:latin typeface="Century Gothic" panose="020B0502020202020204" pitchFamily="34" charset="0"/>
                <a:cs typeface="Times New Roman" pitchFamily="18" charset="0"/>
              </a:rPr>
              <a:t>кредитами</a:t>
            </a:r>
          </a:p>
          <a:p>
            <a:pPr algn="ctr" fontAlgn="base">
              <a:lnSpc>
                <a:spcPct val="70000"/>
              </a:lnSpc>
              <a:spcBef>
                <a:spcPct val="0"/>
              </a:spcBef>
              <a:spcAft>
                <a:spcPct val="0"/>
              </a:spcAft>
            </a:pPr>
            <a:r>
              <a:rPr lang="uk-UA" sz="600" b="1" i="1" u="sng" kern="300" dirty="0">
                <a:solidFill>
                  <a:srgbClr val="000000"/>
                </a:solidFill>
                <a:latin typeface="Century Gothic" panose="020B0502020202020204" pitchFamily="34" charset="0"/>
                <a:cs typeface="Times New Roman" pitchFamily="18" charset="0"/>
              </a:rPr>
              <a:t>Н.А. Ємельянова</a:t>
            </a:r>
            <a:endParaRPr lang="en-GB" sz="600" b="1" i="1" u="sng" dirty="0">
              <a:solidFill>
                <a:srgbClr val="000000"/>
              </a:solidFill>
              <a:latin typeface="Century Gothic" panose="020B0502020202020204" pitchFamily="34" charset="0"/>
              <a:cs typeface="Times New Roman" pitchFamily="18" charset="0"/>
            </a:endParaRPr>
          </a:p>
        </p:txBody>
      </p:sp>
      <p:sp>
        <p:nvSpPr>
          <p:cNvPr id="96" name="Rectangle 25"/>
          <p:cNvSpPr>
            <a:spLocks noChangeArrowheads="1"/>
          </p:cNvSpPr>
          <p:nvPr/>
        </p:nvSpPr>
        <p:spPr bwMode="auto">
          <a:xfrm>
            <a:off x="6023405" y="2541991"/>
            <a:ext cx="1044000" cy="360000"/>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lvl="0" algn="ctr">
              <a:lnSpc>
                <a:spcPct val="80000"/>
              </a:lnSpc>
            </a:pPr>
            <a:r>
              <a:rPr lang="uk-UA" sz="450" b="1" i="1" dirty="0">
                <a:solidFill>
                  <a:srgbClr val="000000"/>
                </a:solidFill>
                <a:latin typeface="Century Gothic" panose="020B0502020202020204" pitchFamily="34" charset="0"/>
                <a:cs typeface="Times New Roman" panose="02020603050405020304" pitchFamily="18" charset="0"/>
              </a:rPr>
              <a:t>Відділ протидії</a:t>
            </a:r>
            <a:r>
              <a:rPr lang="en-US" sz="450" b="1" i="1" dirty="0">
                <a:solidFill>
                  <a:srgbClr val="000000"/>
                </a:solidFill>
                <a:latin typeface="Century Gothic" panose="020B0502020202020204" pitchFamily="34" charset="0"/>
                <a:cs typeface="Times New Roman" panose="02020603050405020304" pitchFamily="18" charset="0"/>
              </a:rPr>
              <a:t> </a:t>
            </a:r>
            <a:r>
              <a:rPr lang="uk-UA" sz="450" b="1" i="1" dirty="0">
                <a:solidFill>
                  <a:srgbClr val="000000"/>
                </a:solidFill>
                <a:latin typeface="Century Gothic" panose="020B0502020202020204" pitchFamily="34" charset="0"/>
                <a:cs typeface="Times New Roman" panose="02020603050405020304" pitchFamily="18" charset="0"/>
              </a:rPr>
              <a:t>легалізації доходів, отриманих злочинним шляхом, і боротьби з</a:t>
            </a:r>
            <a:r>
              <a:rPr lang="en-US" sz="450" b="1" i="1" dirty="0">
                <a:solidFill>
                  <a:srgbClr val="000000"/>
                </a:solidFill>
                <a:latin typeface="Century Gothic" panose="020B0502020202020204" pitchFamily="34" charset="0"/>
                <a:cs typeface="Times New Roman" panose="02020603050405020304" pitchFamily="18" charset="0"/>
              </a:rPr>
              <a:t> </a:t>
            </a:r>
            <a:r>
              <a:rPr lang="uk-UA" sz="450" b="1" i="1" dirty="0">
                <a:solidFill>
                  <a:srgbClr val="000000"/>
                </a:solidFill>
                <a:latin typeface="Century Gothic" panose="020B0502020202020204" pitchFamily="34" charset="0"/>
                <a:cs typeface="Times New Roman" panose="02020603050405020304" pitchFamily="18" charset="0"/>
              </a:rPr>
              <a:t>фінансуванням</a:t>
            </a:r>
            <a:r>
              <a:rPr lang="en-US" sz="450" b="1" i="1" dirty="0">
                <a:solidFill>
                  <a:srgbClr val="000000"/>
                </a:solidFill>
                <a:latin typeface="Century Gothic" panose="020B0502020202020204" pitchFamily="34" charset="0"/>
                <a:cs typeface="Times New Roman" panose="02020603050405020304" pitchFamily="18" charset="0"/>
              </a:rPr>
              <a:t> </a:t>
            </a:r>
            <a:r>
              <a:rPr lang="uk-UA" sz="450" b="1" i="1" dirty="0">
                <a:solidFill>
                  <a:srgbClr val="000000"/>
                </a:solidFill>
                <a:latin typeface="Century Gothic" panose="020B0502020202020204" pitchFamily="34" charset="0"/>
                <a:cs typeface="Times New Roman" panose="02020603050405020304" pitchFamily="18" charset="0"/>
              </a:rPr>
              <a:t>тероризму</a:t>
            </a:r>
          </a:p>
          <a:p>
            <a:pPr lvl="0" algn="ctr">
              <a:lnSpc>
                <a:spcPct val="80000"/>
              </a:lnSpc>
            </a:pPr>
            <a:r>
              <a:rPr lang="uk-UA" sz="450" b="1" i="1" u="sng" dirty="0">
                <a:solidFill>
                  <a:srgbClr val="000000"/>
                </a:solidFill>
                <a:latin typeface="Century Gothic" panose="020B0502020202020204" pitchFamily="34" charset="0"/>
                <a:cs typeface="Times New Roman" panose="02020603050405020304" pitchFamily="18" charset="0"/>
              </a:rPr>
              <a:t>Я.І. Мастєрова</a:t>
            </a:r>
          </a:p>
        </p:txBody>
      </p:sp>
      <p:cxnSp>
        <p:nvCxnSpPr>
          <p:cNvPr id="10" name="Соединительная линия уступом 9"/>
          <p:cNvCxnSpPr>
            <a:endCxn id="96" idx="1"/>
          </p:cNvCxnSpPr>
          <p:nvPr/>
        </p:nvCxnSpPr>
        <p:spPr>
          <a:xfrm rot="16200000" flipH="1">
            <a:off x="5871787" y="2570373"/>
            <a:ext cx="220828" cy="82408"/>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Соединительная линия уступом 11"/>
          <p:cNvCxnSpPr>
            <a:stCxn id="35" idx="1"/>
            <a:endCxn id="97" idx="3"/>
          </p:cNvCxnSpPr>
          <p:nvPr/>
        </p:nvCxnSpPr>
        <p:spPr>
          <a:xfrm rot="10800000">
            <a:off x="4059657" y="2625058"/>
            <a:ext cx="284589" cy="93096"/>
          </a:xfrm>
          <a:prstGeom prst="bentConnector3">
            <a:avLst>
              <a:gd name="adj1" fmla="val 50837"/>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AutoShape 39"/>
          <p:cNvSpPr>
            <a:spLocks noChangeArrowheads="1"/>
          </p:cNvSpPr>
          <p:nvPr/>
        </p:nvSpPr>
        <p:spPr bwMode="auto">
          <a:xfrm>
            <a:off x="6137700" y="5029860"/>
            <a:ext cx="972000" cy="3600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fontAlgn="base">
              <a:lnSpc>
                <a:spcPct val="70000"/>
              </a:lnSpc>
              <a:spcBef>
                <a:spcPct val="0"/>
              </a:spcBef>
              <a:spcAft>
                <a:spcPct val="0"/>
              </a:spcAft>
              <a:buClr>
                <a:srgbClr val="B2B2B2"/>
              </a:buClr>
            </a:pPr>
            <a:r>
              <a:rPr lang="ru-RU" sz="450" b="1" i="1" dirty="0">
                <a:solidFill>
                  <a:srgbClr val="000000"/>
                </a:solidFill>
                <a:latin typeface="Century Gothic" panose="020B0502020202020204" pitchFamily="34" charset="0"/>
                <a:cs typeface="Times New Roman" pitchFamily="18" charset="0"/>
              </a:rPr>
              <a:t>Департамент </a:t>
            </a:r>
            <a:r>
              <a:rPr lang="ru-RU" sz="450" b="1" i="1" dirty="0" err="1">
                <a:solidFill>
                  <a:srgbClr val="000000"/>
                </a:solidFill>
                <a:latin typeface="Century Gothic" panose="020B0502020202020204" pitchFamily="34" charset="0"/>
                <a:cs typeface="Times New Roman" pitchFamily="18" charset="0"/>
              </a:rPr>
              <a:t>інформаційно-комунікаційних</a:t>
            </a:r>
            <a:r>
              <a:rPr lang="ru-RU" sz="450" b="1" i="1" dirty="0">
                <a:solidFill>
                  <a:srgbClr val="000000"/>
                </a:solidFill>
                <a:latin typeface="Century Gothic" panose="020B0502020202020204" pitchFamily="34" charset="0"/>
                <a:cs typeface="Times New Roman" pitchFamily="18" charset="0"/>
              </a:rPr>
              <a:t> </a:t>
            </a:r>
            <a:r>
              <a:rPr lang="ru-RU" sz="450" b="1" i="1" dirty="0" err="1">
                <a:solidFill>
                  <a:srgbClr val="000000"/>
                </a:solidFill>
                <a:latin typeface="Century Gothic" panose="020B0502020202020204" pitchFamily="34" charset="0"/>
                <a:cs typeface="Times New Roman" pitchFamily="18" charset="0"/>
              </a:rPr>
              <a:t>технологій</a:t>
            </a:r>
            <a:r>
              <a:rPr lang="ru-RU" sz="450" b="1" i="1" dirty="0">
                <a:solidFill>
                  <a:srgbClr val="000000"/>
                </a:solidFill>
                <a:latin typeface="Century Gothic" panose="020B0502020202020204" pitchFamily="34" charset="0"/>
                <a:cs typeface="Times New Roman" pitchFamily="18" charset="0"/>
              </a:rPr>
              <a:t>, </a:t>
            </a:r>
            <a:r>
              <a:rPr lang="ru-RU" sz="450" b="1" i="1" dirty="0" err="1">
                <a:solidFill>
                  <a:srgbClr val="000000"/>
                </a:solidFill>
                <a:latin typeface="Century Gothic" panose="020B0502020202020204" pitchFamily="34" charset="0"/>
                <a:cs typeface="Times New Roman" pitchFamily="18" charset="0"/>
              </a:rPr>
              <a:t>цифрової</a:t>
            </a:r>
            <a:r>
              <a:rPr lang="ru-RU" sz="450" b="1" i="1" dirty="0">
                <a:solidFill>
                  <a:srgbClr val="000000"/>
                </a:solidFill>
                <a:latin typeface="Century Gothic" panose="020B0502020202020204" pitchFamily="34" charset="0"/>
                <a:cs typeface="Times New Roman" pitchFamily="18" charset="0"/>
              </a:rPr>
              <a:t> </a:t>
            </a:r>
            <a:r>
              <a:rPr lang="ru-RU" sz="450" b="1" i="1" dirty="0" err="1">
                <a:solidFill>
                  <a:srgbClr val="000000"/>
                </a:solidFill>
                <a:latin typeface="Century Gothic" panose="020B0502020202020204" pitchFamily="34" charset="0"/>
                <a:cs typeface="Times New Roman" pitchFamily="18" charset="0"/>
              </a:rPr>
              <a:t>трансформації</a:t>
            </a:r>
            <a:r>
              <a:rPr lang="ru-RU" sz="450" b="1" i="1" dirty="0">
                <a:solidFill>
                  <a:srgbClr val="000000"/>
                </a:solidFill>
                <a:latin typeface="Century Gothic" panose="020B0502020202020204" pitchFamily="34" charset="0"/>
                <a:cs typeface="Times New Roman" pitchFamily="18" charset="0"/>
              </a:rPr>
              <a:t> та </a:t>
            </a:r>
            <a:r>
              <a:rPr lang="ru-RU" sz="450" b="1" i="1" dirty="0" err="1">
                <a:solidFill>
                  <a:srgbClr val="000000"/>
                </a:solidFill>
                <a:latin typeface="Century Gothic" panose="020B0502020202020204" pitchFamily="34" charset="0"/>
                <a:cs typeface="Times New Roman" pitchFamily="18" charset="0"/>
              </a:rPr>
              <a:t>інновацій</a:t>
            </a:r>
            <a:endParaRPr lang="en-US" sz="450" b="1" i="1" dirty="0">
              <a:solidFill>
                <a:srgbClr val="000000"/>
              </a:solidFill>
              <a:latin typeface="Century Gothic" panose="020B0502020202020204" pitchFamily="34" charset="0"/>
              <a:cs typeface="Times New Roman" pitchFamily="18" charset="0"/>
            </a:endParaRPr>
          </a:p>
          <a:p>
            <a:pPr algn="ctr" fontAlgn="base">
              <a:lnSpc>
                <a:spcPct val="70000"/>
              </a:lnSpc>
              <a:spcBef>
                <a:spcPct val="0"/>
              </a:spcBef>
              <a:spcAft>
                <a:spcPct val="0"/>
              </a:spcAft>
              <a:buClr>
                <a:srgbClr val="B2B2B2"/>
              </a:buClr>
            </a:pPr>
            <a:r>
              <a:rPr lang="uk-UA" sz="550" b="1" i="1" u="sng" dirty="0">
                <a:solidFill>
                  <a:srgbClr val="000000"/>
                </a:solidFill>
                <a:latin typeface="Century Gothic" panose="020B0502020202020204" pitchFamily="34" charset="0"/>
                <a:cs typeface="Times New Roman" pitchFamily="18" charset="0"/>
              </a:rPr>
              <a:t>І.Д. </a:t>
            </a:r>
            <a:r>
              <a:rPr lang="uk-UA" sz="550" b="1" i="1" u="sng" dirty="0" err="1">
                <a:solidFill>
                  <a:srgbClr val="000000"/>
                </a:solidFill>
                <a:latin typeface="Century Gothic" panose="020B0502020202020204" pitchFamily="34" charset="0"/>
                <a:cs typeface="Times New Roman" pitchFamily="18" charset="0"/>
              </a:rPr>
              <a:t>Вахняк</a:t>
            </a:r>
            <a:endParaRPr lang="ru-RU" sz="550" b="1" i="1" u="sng" dirty="0">
              <a:solidFill>
                <a:srgbClr val="000000"/>
              </a:solidFill>
              <a:latin typeface="Century Gothic" panose="020B0502020202020204" pitchFamily="34" charset="0"/>
              <a:cs typeface="Times New Roman" pitchFamily="18" charset="0"/>
            </a:endParaRPr>
          </a:p>
        </p:txBody>
      </p:sp>
      <p:sp>
        <p:nvSpPr>
          <p:cNvPr id="101" name="AutoShape 39"/>
          <p:cNvSpPr>
            <a:spLocks noChangeArrowheads="1"/>
          </p:cNvSpPr>
          <p:nvPr/>
        </p:nvSpPr>
        <p:spPr bwMode="auto">
          <a:xfrm>
            <a:off x="6134459" y="5423273"/>
            <a:ext cx="972000" cy="3600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fontAlgn="base">
              <a:lnSpc>
                <a:spcPct val="70000"/>
              </a:lnSpc>
              <a:spcBef>
                <a:spcPct val="0"/>
              </a:spcBef>
              <a:spcAft>
                <a:spcPct val="0"/>
              </a:spcAft>
              <a:buClr>
                <a:srgbClr val="B2B2B2"/>
              </a:buClr>
            </a:pPr>
            <a:r>
              <a:rPr lang="uk-UA" sz="450" b="1" i="1" dirty="0">
                <a:solidFill>
                  <a:srgbClr val="000000"/>
                </a:solidFill>
                <a:latin typeface="Century Gothic" panose="020B0502020202020204" pitchFamily="34" charset="0"/>
                <a:cs typeface="Times New Roman" pitchFamily="18" charset="0"/>
              </a:rPr>
              <a:t>Департамент управління нерухомістю та</a:t>
            </a:r>
          </a:p>
          <a:p>
            <a:pPr lvl="0" algn="ctr" fontAlgn="base">
              <a:lnSpc>
                <a:spcPct val="70000"/>
              </a:lnSpc>
              <a:spcBef>
                <a:spcPct val="0"/>
              </a:spcBef>
              <a:spcAft>
                <a:spcPct val="0"/>
              </a:spcAft>
              <a:buClr>
                <a:srgbClr val="B2B2B2"/>
              </a:buClr>
            </a:pPr>
            <a:r>
              <a:rPr lang="ru-RU" sz="450" b="1" i="1" dirty="0" err="1">
                <a:solidFill>
                  <a:srgbClr val="000000"/>
                </a:solidFill>
                <a:latin typeface="Century Gothic" panose="020B0502020202020204" pitchFamily="34" charset="0"/>
                <a:cs typeface="Times New Roman" pitchFamily="18" charset="0"/>
              </a:rPr>
              <a:t>матеріально-технічного</a:t>
            </a:r>
            <a:r>
              <a:rPr lang="ru-RU" sz="450" b="1" i="1" dirty="0">
                <a:solidFill>
                  <a:srgbClr val="000000"/>
                </a:solidFill>
                <a:latin typeface="Century Gothic" panose="020B0502020202020204" pitchFamily="34" charset="0"/>
                <a:cs typeface="Times New Roman" pitchFamily="18" charset="0"/>
              </a:rPr>
              <a:t> </a:t>
            </a:r>
            <a:r>
              <a:rPr lang="ru-RU" sz="450" b="1" i="1" dirty="0" err="1">
                <a:solidFill>
                  <a:srgbClr val="000000"/>
                </a:solidFill>
                <a:latin typeface="Century Gothic" panose="020B0502020202020204" pitchFamily="34" charset="0"/>
                <a:cs typeface="Times New Roman" pitchFamily="18" charset="0"/>
              </a:rPr>
              <a:t>забезпечення</a:t>
            </a:r>
            <a:endParaRPr lang="ru-RU" sz="450" b="1" i="1" dirty="0">
              <a:solidFill>
                <a:srgbClr val="000000"/>
              </a:solidFill>
              <a:latin typeface="Century Gothic" panose="020B0502020202020204" pitchFamily="34" charset="0"/>
              <a:cs typeface="Times New Roman" pitchFamily="18" charset="0"/>
            </a:endParaRPr>
          </a:p>
          <a:p>
            <a:pPr lvl="0" algn="ctr" fontAlgn="base">
              <a:lnSpc>
                <a:spcPct val="70000"/>
              </a:lnSpc>
              <a:spcBef>
                <a:spcPct val="0"/>
              </a:spcBef>
              <a:spcAft>
                <a:spcPct val="0"/>
              </a:spcAft>
              <a:buClr>
                <a:srgbClr val="B2B2B2"/>
              </a:buClr>
            </a:pPr>
            <a:r>
              <a:rPr lang="uk-UA" sz="600" b="1" i="1" u="sng" dirty="0">
                <a:solidFill>
                  <a:srgbClr val="000000"/>
                </a:solidFill>
                <a:latin typeface="Century Gothic" panose="020B0502020202020204" pitchFamily="34" charset="0"/>
                <a:cs typeface="Times New Roman" pitchFamily="18" charset="0"/>
              </a:rPr>
              <a:t>С.В. </a:t>
            </a:r>
            <a:r>
              <a:rPr lang="uk-UA" sz="600" b="1" i="1" u="sng" dirty="0" err="1">
                <a:solidFill>
                  <a:srgbClr val="000000"/>
                </a:solidFill>
                <a:latin typeface="Century Gothic" panose="020B0502020202020204" pitchFamily="34" charset="0"/>
                <a:cs typeface="Times New Roman" pitchFamily="18" charset="0"/>
              </a:rPr>
              <a:t>Заводовський</a:t>
            </a:r>
            <a:endParaRPr lang="en-GB" sz="600" b="1" i="1" dirty="0">
              <a:solidFill>
                <a:srgbClr val="000000"/>
              </a:solidFill>
              <a:latin typeface="Century Gothic" panose="020B0502020202020204" pitchFamily="34" charset="0"/>
              <a:cs typeface="Times New Roman" pitchFamily="18" charset="0"/>
            </a:endParaRPr>
          </a:p>
        </p:txBody>
      </p:sp>
      <p:sp>
        <p:nvSpPr>
          <p:cNvPr id="14" name="Прямоугольник 95">
            <a:extLst>
              <a:ext uri="{FF2B5EF4-FFF2-40B4-BE49-F238E27FC236}">
                <a16:creationId xmlns:a16="http://schemas.microsoft.com/office/drawing/2014/main" id="{21530FF1-40C6-961E-136F-1F427AC0DAB6}"/>
              </a:ext>
            </a:extLst>
          </p:cNvPr>
          <p:cNvSpPr/>
          <p:nvPr/>
        </p:nvSpPr>
        <p:spPr>
          <a:xfrm>
            <a:off x="4817274" y="3285329"/>
            <a:ext cx="1206131" cy="276999"/>
          </a:xfrm>
          <a:prstGeom prst="rect">
            <a:avLst/>
          </a:prstGeom>
        </p:spPr>
        <p:txBody>
          <a:bodyPr wrap="square">
            <a:spAutoFit/>
          </a:bodyPr>
          <a:lstStyle/>
          <a:p>
            <a:pPr indent="6350" algn="ctr">
              <a:buFont typeface="Arial" panose="020B0604020202020204" pitchFamily="34" charset="0"/>
              <a:buChar char="•"/>
            </a:pPr>
            <a:r>
              <a:rPr lang="en-US" sz="600" b="1" i="1" dirty="0">
                <a:solidFill>
                  <a:srgbClr val="000000"/>
                </a:solidFill>
                <a:latin typeface="Century Gothic" panose="020B0502020202020204" pitchFamily="34" charset="0"/>
                <a:cs typeface="Times New Roman" panose="02020603050405020304" pitchFamily="18" charset="0"/>
              </a:rPr>
              <a:t> </a:t>
            </a:r>
            <a:r>
              <a:rPr lang="uk-UA" sz="600" b="1" i="1" dirty="0">
                <a:solidFill>
                  <a:srgbClr val="000000"/>
                </a:solidFill>
                <a:latin typeface="Century Gothic" panose="020B0502020202020204" pitchFamily="34" charset="0"/>
                <a:cs typeface="Times New Roman" panose="02020603050405020304" pitchFamily="18" charset="0"/>
              </a:rPr>
              <a:t>Перший Заступник Голови Правління</a:t>
            </a:r>
            <a:r>
              <a:rPr lang="en-US" sz="600" b="1" i="1" dirty="0">
                <a:solidFill>
                  <a:srgbClr val="000000"/>
                </a:solidFill>
                <a:latin typeface="Century Gothic" panose="020B0502020202020204" pitchFamily="34" charset="0"/>
                <a:cs typeface="Times New Roman" panose="02020603050405020304" pitchFamily="18" charset="0"/>
              </a:rPr>
              <a:t> </a:t>
            </a:r>
            <a:r>
              <a:rPr lang="en-US" sz="600" b="1" i="1" baseline="30000" dirty="0">
                <a:solidFill>
                  <a:srgbClr val="000000"/>
                </a:solidFill>
                <a:latin typeface="Century Gothic" panose="020B0502020202020204" pitchFamily="34" charset="0"/>
                <a:cs typeface="Times New Roman" panose="02020603050405020304" pitchFamily="18" charset="0"/>
              </a:rPr>
              <a:t>4</a:t>
            </a:r>
            <a:endParaRPr lang="ru-RU" sz="600" b="1" i="1" baseline="30000" dirty="0">
              <a:solidFill>
                <a:srgbClr val="000000"/>
              </a:solidFill>
              <a:latin typeface="Century Gothic" panose="020B05020202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1813C87C-2959-941D-BA62-03A5A13D7596}"/>
              </a:ext>
            </a:extLst>
          </p:cNvPr>
          <p:cNvSpPr txBox="1"/>
          <p:nvPr/>
        </p:nvSpPr>
        <p:spPr>
          <a:xfrm>
            <a:off x="7288842" y="2952193"/>
            <a:ext cx="1763693" cy="630942"/>
          </a:xfrm>
          <a:prstGeom prst="rect">
            <a:avLst/>
          </a:prstGeom>
          <a:noFill/>
          <a:ln>
            <a:solidFill>
              <a:schemeClr val="tx1"/>
            </a:solidFill>
            <a:prstDash val="sysDash"/>
          </a:ln>
        </p:spPr>
        <p:txBody>
          <a:bodyPr wrap="square" rtlCol="0">
            <a:spAutoFit/>
          </a:bodyPr>
          <a:lstStyle/>
          <a:p>
            <a:pPr algn="ctr">
              <a:lnSpc>
                <a:spcPct val="100000"/>
              </a:lnSpc>
              <a:buClrTx/>
              <a:buFontTx/>
              <a:buNone/>
            </a:pPr>
            <a:r>
              <a:rPr lang="uk-UA" sz="700" i="1" dirty="0">
                <a:latin typeface="Century Gothic" panose="020B0502020202020204" pitchFamily="34" charset="0"/>
                <a:cs typeface="Times New Roman" panose="02020603050405020304" pitchFamily="18" charset="0"/>
              </a:rPr>
              <a:t>**  Голова Правління </a:t>
            </a:r>
            <a:r>
              <a:rPr lang="uk-UA" sz="700" i="1" u="sng" dirty="0" err="1">
                <a:latin typeface="Century Gothic" panose="020B0502020202020204" pitchFamily="34" charset="0"/>
                <a:cs typeface="Times New Roman" panose="02020603050405020304" pitchFamily="18" charset="0"/>
              </a:rPr>
              <a:t>Дж</a:t>
            </a:r>
            <a:r>
              <a:rPr lang="uk-UA" sz="700" i="1" u="sng" dirty="0">
                <a:latin typeface="Century Gothic" panose="020B0502020202020204" pitchFamily="34" charset="0"/>
                <a:cs typeface="Times New Roman" panose="02020603050405020304" pitchFamily="18" charset="0"/>
              </a:rPr>
              <a:t>. </a:t>
            </a:r>
            <a:r>
              <a:rPr lang="uk-UA" sz="700" i="1" u="sng" dirty="0" err="1">
                <a:latin typeface="Century Gothic" panose="020B0502020202020204" pitchFamily="34" charset="0"/>
                <a:cs typeface="Times New Roman" panose="02020603050405020304" pitchFamily="18" charset="0"/>
              </a:rPr>
              <a:t>Корріас</a:t>
            </a:r>
            <a:endParaRPr lang="uk-UA" sz="700" i="1" u="sng" dirty="0">
              <a:latin typeface="Century Gothic" panose="020B0502020202020204" pitchFamily="34" charset="0"/>
              <a:cs typeface="Times New Roman" panose="02020603050405020304" pitchFamily="18" charset="0"/>
            </a:endParaRPr>
          </a:p>
          <a:p>
            <a:pPr>
              <a:lnSpc>
                <a:spcPct val="100000"/>
              </a:lnSpc>
              <a:buClrTx/>
              <a:buFontTx/>
              <a:buNone/>
            </a:pPr>
            <a:r>
              <a:rPr lang="uk-UA" sz="700" i="1" dirty="0">
                <a:latin typeface="Century Gothic" panose="020B0502020202020204" pitchFamily="34" charset="0"/>
                <a:cs typeface="Times New Roman" panose="02020603050405020304" pitchFamily="18" charset="0"/>
              </a:rPr>
              <a:t>Члени Правління</a:t>
            </a:r>
            <a:r>
              <a:rPr lang="uk-UA" sz="700" i="1" dirty="0">
                <a:highlight>
                  <a:srgbClr val="FFFFFF"/>
                </a:highlight>
                <a:latin typeface="Century Gothic" panose="020B0502020202020204" pitchFamily="34" charset="0"/>
                <a:cs typeface="Times New Roman" panose="02020603050405020304" pitchFamily="18" charset="0"/>
              </a:rPr>
              <a:t>:</a:t>
            </a:r>
            <a:endParaRPr lang="en-US" sz="700" i="1" dirty="0">
              <a:highlight>
                <a:srgbClr val="FFFFFF"/>
              </a:highlight>
              <a:latin typeface="Century Gothic" panose="020B0502020202020204" pitchFamily="34" charset="0"/>
              <a:cs typeface="Times New Roman" panose="02020603050405020304" pitchFamily="18" charset="0"/>
            </a:endParaRPr>
          </a:p>
          <a:p>
            <a:r>
              <a:rPr lang="uk-UA" sz="700" i="1" dirty="0">
                <a:highlight>
                  <a:srgbClr val="FFFFFF"/>
                </a:highlight>
                <a:latin typeface="Century Gothic" panose="020B0502020202020204" pitchFamily="34" charset="0"/>
                <a:cs typeface="Times New Roman" panose="02020603050405020304" pitchFamily="18" charset="0"/>
              </a:rPr>
              <a:t>С.З. </a:t>
            </a:r>
            <a:r>
              <a:rPr lang="uk-UA" sz="700" i="1" dirty="0" err="1">
                <a:highlight>
                  <a:srgbClr val="FFFFFF"/>
                </a:highlight>
                <a:latin typeface="Century Gothic" panose="020B0502020202020204" pitchFamily="34" charset="0"/>
                <a:cs typeface="Times New Roman" panose="02020603050405020304" pitchFamily="18" charset="0"/>
              </a:rPr>
              <a:t>Бабаєв</a:t>
            </a:r>
            <a:r>
              <a:rPr lang="uk-UA" sz="700" i="1" dirty="0">
                <a:highlight>
                  <a:srgbClr val="FFFFFF"/>
                </a:highlight>
                <a:latin typeface="Century Gothic" panose="020B0502020202020204" pitchFamily="34" charset="0"/>
                <a:cs typeface="Times New Roman" panose="02020603050405020304" pitchFamily="18" charset="0"/>
              </a:rPr>
              <a:t> (Заступник Голови), </a:t>
            </a:r>
            <a:r>
              <a:rPr lang="uk-UA" sz="700" i="1" dirty="0" err="1">
                <a:highlight>
                  <a:srgbClr val="FFFFFF"/>
                </a:highlight>
                <a:latin typeface="Century Gothic" panose="020B0502020202020204" pitchFamily="34" charset="0"/>
                <a:cs typeface="Times New Roman" panose="02020603050405020304" pitchFamily="18" charset="0"/>
              </a:rPr>
              <a:t>Р.І.Лещенко</a:t>
            </a:r>
            <a:r>
              <a:rPr lang="uk-UA" sz="700" i="1" dirty="0">
                <a:highlight>
                  <a:srgbClr val="FFFFFF"/>
                </a:highlight>
                <a:latin typeface="Century Gothic" panose="020B0502020202020204" pitchFamily="34" charset="0"/>
                <a:cs typeface="Times New Roman" panose="02020603050405020304" pitchFamily="18" charset="0"/>
              </a:rPr>
              <a:t>, О.А. Єфремов,</a:t>
            </a:r>
          </a:p>
          <a:p>
            <a:r>
              <a:rPr lang="uk-UA" sz="700" i="1" dirty="0">
                <a:highlight>
                  <a:srgbClr val="FFFFFF"/>
                </a:highlight>
                <a:latin typeface="Century Gothic" panose="020B0502020202020204" pitchFamily="34" charset="0"/>
                <a:cs typeface="Times New Roman" panose="02020603050405020304" pitchFamily="18" charset="0"/>
              </a:rPr>
              <a:t>С.М.</a:t>
            </a:r>
            <a:r>
              <a:rPr lang="ru-RU" sz="700" i="1" dirty="0">
                <a:highlight>
                  <a:srgbClr val="FFFFFF"/>
                </a:highlight>
                <a:latin typeface="Century Gothic" panose="020B0502020202020204" pitchFamily="34" charset="0"/>
                <a:cs typeface="Times New Roman" panose="02020603050405020304" pitchFamily="18" charset="0"/>
              </a:rPr>
              <a:t> Крамарова, </a:t>
            </a:r>
            <a:r>
              <a:rPr lang="uk-UA" sz="700" i="1" dirty="0">
                <a:highlight>
                  <a:srgbClr val="FFFFFF"/>
                </a:highlight>
                <a:latin typeface="Century Gothic" panose="020B0502020202020204" pitchFamily="34" charset="0"/>
                <a:cs typeface="Times New Roman" panose="02020603050405020304" pitchFamily="18" charset="0"/>
              </a:rPr>
              <a:t>Л.В. </a:t>
            </a:r>
            <a:r>
              <a:rPr lang="uk-UA" sz="700" i="1" dirty="0" err="1">
                <a:highlight>
                  <a:srgbClr val="FFFFFF"/>
                </a:highlight>
                <a:latin typeface="Century Gothic" panose="020B0502020202020204" pitchFamily="34" charset="0"/>
                <a:cs typeface="Times New Roman" panose="02020603050405020304" pitchFamily="18" charset="0"/>
              </a:rPr>
              <a:t>Остахова</a:t>
            </a:r>
            <a:endParaRPr lang="uk-UA" sz="700" i="1" baseline="30000" dirty="0">
              <a:solidFill>
                <a:srgbClr val="000000"/>
              </a:solidFill>
              <a:highlight>
                <a:srgbClr val="FFFFFF"/>
              </a:highlight>
              <a:latin typeface="Century Gothic" panose="020B0502020202020204" pitchFamily="34" charset="0"/>
              <a:cs typeface="Times New Roman" panose="02020603050405020304" pitchFamily="18" charset="0"/>
            </a:endParaRPr>
          </a:p>
        </p:txBody>
      </p:sp>
      <p:graphicFrame>
        <p:nvGraphicFramePr>
          <p:cNvPr id="2" name="Об'єкт 1">
            <a:extLst>
              <a:ext uri="{FF2B5EF4-FFF2-40B4-BE49-F238E27FC236}">
                <a16:creationId xmlns:a16="http://schemas.microsoft.com/office/drawing/2014/main" id="{40DB70C3-7C9C-BEA3-4327-E9E844E6550B}"/>
              </a:ext>
            </a:extLst>
          </p:cNvPr>
          <p:cNvGraphicFramePr>
            <a:graphicFrameLocks noChangeAspect="1"/>
          </p:cNvGraphicFramePr>
          <p:nvPr>
            <p:extLst>
              <p:ext uri="{D42A27DB-BD31-4B8C-83A1-F6EECF244321}">
                <p14:modId xmlns:p14="http://schemas.microsoft.com/office/powerpoint/2010/main" val="665755631"/>
              </p:ext>
            </p:extLst>
          </p:nvPr>
        </p:nvGraphicFramePr>
        <p:xfrm>
          <a:off x="8320119" y="6258188"/>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3" imgW="914400" imgH="771525" progId="Acrobat.Document.DC">
                  <p:embed/>
                </p:oleObj>
              </mc:Choice>
              <mc:Fallback>
                <p:oleObj name="Acrobat Document" showAsIcon="1" r:id="rId3" imgW="914400" imgH="771525" progId="Acrobat.Document.DC">
                  <p:embed/>
                  <p:pic>
                    <p:nvPicPr>
                      <p:cNvPr id="2" name="Об'єкт 1">
                        <a:extLst>
                          <a:ext uri="{FF2B5EF4-FFF2-40B4-BE49-F238E27FC236}">
                            <a16:creationId xmlns:a16="http://schemas.microsoft.com/office/drawing/2014/main" id="{40DB70C3-7C9C-BEA3-4327-E9E844E6550B}"/>
                          </a:ext>
                        </a:extLst>
                      </p:cNvPr>
                      <p:cNvPicPr/>
                      <p:nvPr/>
                    </p:nvPicPr>
                    <p:blipFill>
                      <a:blip r:embed="rId4"/>
                      <a:stretch>
                        <a:fillRect/>
                      </a:stretch>
                    </p:blipFill>
                    <p:spPr>
                      <a:xfrm>
                        <a:off x="8320119" y="6258188"/>
                        <a:ext cx="914400" cy="771525"/>
                      </a:xfrm>
                      <a:prstGeom prst="rect">
                        <a:avLst/>
                      </a:prstGeom>
                    </p:spPr>
                  </p:pic>
                </p:oleObj>
              </mc:Fallback>
            </mc:AlternateContent>
          </a:graphicData>
        </a:graphic>
      </p:graphicFrame>
      <p:sp>
        <p:nvSpPr>
          <p:cNvPr id="13" name="Прямоугольник 104">
            <a:extLst>
              <a:ext uri="{FF2B5EF4-FFF2-40B4-BE49-F238E27FC236}">
                <a16:creationId xmlns:a16="http://schemas.microsoft.com/office/drawing/2014/main" id="{4EB75DEE-0070-3C5D-326B-EC11F07CBA64}"/>
              </a:ext>
            </a:extLst>
          </p:cNvPr>
          <p:cNvSpPr/>
          <p:nvPr/>
        </p:nvSpPr>
        <p:spPr>
          <a:xfrm>
            <a:off x="5550745" y="388593"/>
            <a:ext cx="1816991" cy="646331"/>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762000" eaLnBrk="0" hangingPunct="0">
              <a:buClr>
                <a:srgbClr val="B2B2B2"/>
              </a:buClr>
              <a:buFont typeface="Wingdings" pitchFamily="2" charset="2"/>
              <a:buNone/>
            </a:pPr>
            <a:r>
              <a:rPr lang="ru-RU" sz="600" kern="0" dirty="0">
                <a:latin typeface="Arial" panose="020B0604020202020204" pitchFamily="34" charset="0"/>
                <a:cs typeface="Arial" panose="020B0604020202020204" pitchFamily="34" charset="0"/>
              </a:rPr>
              <a:t>ЗАТВЕРДЖЕНО</a:t>
            </a:r>
            <a:r>
              <a:rPr lang="en-US" sz="600" kern="0" dirty="0">
                <a:latin typeface="Arial" panose="020B0604020202020204" pitchFamily="34" charset="0"/>
                <a:cs typeface="Arial" panose="020B0604020202020204" pitchFamily="34" charset="0"/>
              </a:rPr>
              <a:t>:</a:t>
            </a:r>
            <a:endParaRPr lang="uk-UA" sz="600" kern="0" dirty="0">
              <a:latin typeface="Arial" panose="020B0604020202020204" pitchFamily="34" charset="0"/>
              <a:cs typeface="Arial" panose="020B0604020202020204" pitchFamily="34" charset="0"/>
            </a:endParaRPr>
          </a:p>
          <a:p>
            <a:pPr algn="just" defTabSz="762000" eaLnBrk="0" hangingPunct="0">
              <a:buClr>
                <a:srgbClr val="B2B2B2"/>
              </a:buClr>
              <a:buFont typeface="Wingdings" pitchFamily="2" charset="2"/>
              <a:buNone/>
            </a:pPr>
            <a:r>
              <a:rPr lang="uk-UA" sz="600" kern="0" dirty="0">
                <a:latin typeface="Arial" panose="020B0604020202020204" pitchFamily="34" charset="0"/>
                <a:cs typeface="Arial" panose="020B0604020202020204" pitchFamily="34" charset="0"/>
              </a:rPr>
              <a:t>Наглядовою</a:t>
            </a:r>
            <a:r>
              <a:rPr lang="ru-RU" sz="600" kern="0" dirty="0">
                <a:latin typeface="Arial" panose="020B0604020202020204" pitchFamily="34" charset="0"/>
                <a:cs typeface="Arial" panose="020B0604020202020204" pitchFamily="34" charset="0"/>
              </a:rPr>
              <a:t> Радою АТ «ПРАВЕКС БАНК»</a:t>
            </a:r>
            <a:endParaRPr lang="en-US" sz="600" kern="0" dirty="0">
              <a:latin typeface="Arial" panose="020B0604020202020204" pitchFamily="34" charset="0"/>
              <a:cs typeface="Arial" panose="020B0604020202020204" pitchFamily="34" charset="0"/>
            </a:endParaRPr>
          </a:p>
          <a:p>
            <a:pPr defTabSz="762000" eaLnBrk="0" hangingPunct="0">
              <a:buClr>
                <a:srgbClr val="B2B2B2"/>
              </a:buClr>
              <a:buFont typeface="Wingdings" pitchFamily="2" charset="2"/>
              <a:buNone/>
            </a:pPr>
            <a:r>
              <a:rPr lang="ru-RU" sz="600" kern="0" dirty="0">
                <a:latin typeface="Arial" panose="020B0604020202020204" pitchFamily="34" charset="0"/>
                <a:cs typeface="Arial" panose="020B0604020202020204" pitchFamily="34" charset="0"/>
              </a:rPr>
              <a:t>Протокол №7_25 </a:t>
            </a:r>
            <a:r>
              <a:rPr lang="ru-RU" sz="600" kern="0" dirty="0" err="1">
                <a:latin typeface="Arial" panose="020B0604020202020204" pitchFamily="34" charset="0"/>
                <a:cs typeface="Arial" panose="020B0604020202020204" pitchFamily="34" charset="0"/>
              </a:rPr>
              <a:t>від</a:t>
            </a:r>
            <a:r>
              <a:rPr lang="ru-RU" sz="600" kern="0" dirty="0">
                <a:latin typeface="Arial" panose="020B0604020202020204" pitchFamily="34" charset="0"/>
                <a:cs typeface="Arial" panose="020B0604020202020204" pitchFamily="34" charset="0"/>
              </a:rPr>
              <a:t> 31.03.2025, </a:t>
            </a:r>
            <a:r>
              <a:rPr lang="ru-RU" sz="600" kern="0" dirty="0" err="1">
                <a:latin typeface="Arial" panose="020B0604020202020204" pitchFamily="34" charset="0"/>
                <a:cs typeface="Arial" panose="020B0604020202020204" pitchFamily="34" charset="0"/>
              </a:rPr>
              <a:t>питання</a:t>
            </a:r>
            <a:r>
              <a:rPr lang="ru-RU" sz="600" kern="0" dirty="0">
                <a:latin typeface="Arial" panose="020B0604020202020204" pitchFamily="34" charset="0"/>
                <a:cs typeface="Arial" panose="020B0604020202020204" pitchFamily="34" charset="0"/>
              </a:rPr>
              <a:t> 18 порядку денного</a:t>
            </a:r>
            <a:endParaRPr lang="en-US" sz="600" kern="0" dirty="0">
              <a:latin typeface="Arial" panose="020B0604020202020204" pitchFamily="34" charset="0"/>
              <a:cs typeface="Arial" panose="020B0604020202020204" pitchFamily="34" charset="0"/>
            </a:endParaRPr>
          </a:p>
          <a:p>
            <a:pPr defTabSz="762000" eaLnBrk="0" hangingPunct="0">
              <a:buClr>
                <a:srgbClr val="B2B2B2"/>
              </a:buClr>
              <a:buFont typeface="Wingdings" pitchFamily="2" charset="2"/>
              <a:buNone/>
            </a:pPr>
            <a:endParaRPr lang="en-US" sz="600" b="1" kern="0" dirty="0">
              <a:latin typeface="Arial" panose="020B0604020202020204" pitchFamily="34" charset="0"/>
              <a:cs typeface="Arial" panose="020B0604020202020204" pitchFamily="34" charset="0"/>
            </a:endParaRPr>
          </a:p>
          <a:p>
            <a:pPr defTabSz="762000" eaLnBrk="0" hangingPunct="0">
              <a:buClr>
                <a:srgbClr val="B2B2B2"/>
              </a:buClr>
              <a:buFont typeface="Wingdings" pitchFamily="2" charset="2"/>
              <a:buNone/>
            </a:pPr>
            <a:r>
              <a:rPr lang="uk-UA" sz="600" b="1" kern="0" dirty="0">
                <a:latin typeface="Arial" panose="020B0604020202020204" pitchFamily="34" charset="0"/>
                <a:cs typeface="Arial" panose="020B0604020202020204" pitchFamily="34" charset="0"/>
              </a:rPr>
              <a:t>Реєстраційний номер №</a:t>
            </a:r>
            <a:r>
              <a:rPr lang="en-US" sz="600" b="1" kern="0" dirty="0">
                <a:latin typeface="Arial" panose="020B0604020202020204" pitchFamily="34" charset="0"/>
                <a:cs typeface="Arial" panose="020B0604020202020204" pitchFamily="34" charset="0"/>
              </a:rPr>
              <a:t> 100</a:t>
            </a:r>
            <a:r>
              <a:rPr lang="uk-UA" sz="600" b="1" kern="0" dirty="0">
                <a:latin typeface="Arial" panose="020B0604020202020204" pitchFamily="34" charset="0"/>
                <a:cs typeface="Arial" panose="020B0604020202020204" pitchFamily="34" charset="0"/>
              </a:rPr>
              <a:t> від </a:t>
            </a:r>
            <a:r>
              <a:rPr lang="en-US" sz="600" b="1" kern="0" dirty="0">
                <a:latin typeface="Arial" panose="020B0604020202020204" pitchFamily="34" charset="0"/>
                <a:cs typeface="Arial" panose="020B0604020202020204" pitchFamily="34" charset="0"/>
              </a:rPr>
              <a:t>01</a:t>
            </a:r>
            <a:r>
              <a:rPr lang="uk-UA" sz="600" b="1" kern="0" dirty="0">
                <a:latin typeface="Arial" panose="020B0604020202020204" pitchFamily="34" charset="0"/>
                <a:cs typeface="Arial" panose="020B0604020202020204" pitchFamily="34" charset="0"/>
              </a:rPr>
              <a:t>.</a:t>
            </a:r>
            <a:r>
              <a:rPr lang="en-US" sz="600" b="1" kern="0" dirty="0">
                <a:latin typeface="Arial" panose="020B0604020202020204" pitchFamily="34" charset="0"/>
                <a:cs typeface="Arial" panose="020B0604020202020204" pitchFamily="34" charset="0"/>
              </a:rPr>
              <a:t>04</a:t>
            </a:r>
            <a:r>
              <a:rPr lang="uk-UA" sz="600" b="1" kern="0" dirty="0">
                <a:latin typeface="Arial" panose="020B0604020202020204" pitchFamily="34" charset="0"/>
                <a:cs typeface="Arial" panose="020B0604020202020204" pitchFamily="34" charset="0"/>
              </a:rPr>
              <a:t>.202</a:t>
            </a:r>
            <a:r>
              <a:rPr lang="en-US" sz="600" b="1" kern="0"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62870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32976" y="719473"/>
            <a:ext cx="4320480" cy="406773"/>
          </a:xfrm>
          <a:prstGeom prst="rect">
            <a:avLst/>
          </a:prstGeom>
        </p:spPr>
        <p:txBody>
          <a:bodyPr lIns="0" tIns="0" rIns="0" bIns="0"/>
          <a:lstStyle/>
          <a:p>
            <a:pPr defTabSz="457200">
              <a:spcBef>
                <a:spcPct val="0"/>
              </a:spcBef>
            </a:pPr>
            <a:r>
              <a:rPr lang="uk-UA" sz="1900" dirty="0">
                <a:solidFill>
                  <a:schemeClr val="tx1">
                    <a:lumMod val="50000"/>
                    <a:lumOff val="50000"/>
                  </a:schemeClr>
                </a:solidFill>
                <a:latin typeface="Century Gothic" pitchFamily="34" charset="0"/>
                <a:ea typeface="MS PGothic" panose="020B0600070205080204" pitchFamily="34" charset="-128"/>
                <a:cs typeface="Arial"/>
              </a:rPr>
              <a:t>Склад Комітетів Правління Банку</a:t>
            </a:r>
          </a:p>
        </p:txBody>
      </p:sp>
      <p:graphicFrame>
        <p:nvGraphicFramePr>
          <p:cNvPr id="7" name="Таблица 6"/>
          <p:cNvGraphicFramePr>
            <a:graphicFrameLocks noGrp="1"/>
          </p:cNvGraphicFramePr>
          <p:nvPr>
            <p:extLst>
              <p:ext uri="{D42A27DB-BD31-4B8C-83A1-F6EECF244321}">
                <p14:modId xmlns:p14="http://schemas.microsoft.com/office/powerpoint/2010/main" val="3533409552"/>
              </p:ext>
            </p:extLst>
          </p:nvPr>
        </p:nvGraphicFramePr>
        <p:xfrm>
          <a:off x="274320" y="1126246"/>
          <a:ext cx="8595360" cy="4569845"/>
        </p:xfrm>
        <a:graphic>
          <a:graphicData uri="http://schemas.openxmlformats.org/drawingml/2006/table">
            <a:tbl>
              <a:tblPr firstRow="1" firstCol="1" bandRow="1">
                <a:tableStyleId>{5C22544A-7EE6-4342-B048-85BDC9FD1C3A}</a:tableStyleId>
              </a:tblPr>
              <a:tblGrid>
                <a:gridCol w="914644">
                  <a:extLst>
                    <a:ext uri="{9D8B030D-6E8A-4147-A177-3AD203B41FA5}">
                      <a16:colId xmlns:a16="http://schemas.microsoft.com/office/drawing/2014/main" val="20000"/>
                    </a:ext>
                  </a:extLst>
                </a:gridCol>
                <a:gridCol w="159776">
                  <a:extLst>
                    <a:ext uri="{9D8B030D-6E8A-4147-A177-3AD203B41FA5}">
                      <a16:colId xmlns:a16="http://schemas.microsoft.com/office/drawing/2014/main" val="20001"/>
                    </a:ext>
                  </a:extLst>
                </a:gridCol>
                <a:gridCol w="3894132">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2546688">
                  <a:extLst>
                    <a:ext uri="{9D8B030D-6E8A-4147-A177-3AD203B41FA5}">
                      <a16:colId xmlns:a16="http://schemas.microsoft.com/office/drawing/2014/main" val="20004"/>
                    </a:ext>
                  </a:extLst>
                </a:gridCol>
              </a:tblGrid>
              <a:tr h="144016">
                <a:tc>
                  <a:txBody>
                    <a:bodyPr/>
                    <a:lstStyle/>
                    <a:p>
                      <a:pPr algn="ctr">
                        <a:spcAft>
                          <a:spcPts val="0"/>
                        </a:spcAft>
                      </a:pPr>
                      <a:r>
                        <a:rPr lang="uk-UA" sz="700" noProof="0" dirty="0">
                          <a:effectLst/>
                          <a:latin typeface="Century Gothic" panose="020B0502020202020204" pitchFamily="34" charset="0"/>
                        </a:rPr>
                        <a:t>Комітет</a:t>
                      </a:r>
                      <a:r>
                        <a:rPr lang="en-GB" sz="700" dirty="0">
                          <a:effectLst/>
                          <a:latin typeface="Century Gothic" panose="020B0502020202020204" pitchFamily="34" charset="0"/>
                        </a:rPr>
                        <a:t> </a:t>
                      </a:r>
                      <a:r>
                        <a:rPr lang="uk-UA" sz="700" noProof="0" dirty="0">
                          <a:effectLst/>
                          <a:latin typeface="Century Gothic" panose="020B0502020202020204" pitchFamily="34" charset="0"/>
                        </a:rPr>
                        <a:t>Правління</a:t>
                      </a:r>
                      <a:endParaRPr lang="uk-UA" sz="700" noProof="0" dirty="0">
                        <a:effectLst/>
                        <a:latin typeface="Century Gothic" panose="020B0502020202020204" pitchFamily="34" charset="0"/>
                        <a:ea typeface="Times New Roman"/>
                      </a:endParaRPr>
                    </a:p>
                  </a:txBody>
                  <a:tcPr marL="20013" marR="20013" marT="0" marB="0" anchor="ctr"/>
                </a:tc>
                <a:tc gridSpan="2">
                  <a:txBody>
                    <a:bodyPr/>
                    <a:lstStyle/>
                    <a:p>
                      <a:pPr marL="0" algn="ctr" defTabSz="457200" rtl="0" eaLnBrk="1" latinLnBrk="0" hangingPunct="1">
                        <a:spcAft>
                          <a:spcPts val="0"/>
                        </a:spcAft>
                      </a:pPr>
                      <a:r>
                        <a:rPr lang="uk-UA" sz="700" kern="1200" dirty="0">
                          <a:effectLst/>
                          <a:latin typeface="Century Gothic" panose="020B0502020202020204" pitchFamily="34" charset="0"/>
                        </a:rPr>
                        <a:t>Посада</a:t>
                      </a:r>
                      <a:endParaRPr lang="ru-RU" sz="700" b="1" kern="1200" dirty="0">
                        <a:solidFill>
                          <a:schemeClr val="tx1"/>
                        </a:solidFill>
                        <a:effectLst/>
                        <a:latin typeface="Century Gothic" panose="020B0502020202020204" pitchFamily="34" charset="0"/>
                        <a:ea typeface="+mn-ea"/>
                        <a:cs typeface="+mn-cs"/>
                      </a:endParaRPr>
                    </a:p>
                  </a:txBody>
                  <a:tcPr marL="20013" marR="20013" marT="0" marB="0" anchor="ctr"/>
                </a:tc>
                <a:tc hMerge="1">
                  <a:txBody>
                    <a:bodyPr/>
                    <a:lstStyle/>
                    <a:p>
                      <a:endParaRPr lang="en-US"/>
                    </a:p>
                  </a:txBody>
                  <a:tcPr/>
                </a:tc>
                <a:tc>
                  <a:txBody>
                    <a:bodyPr/>
                    <a:lstStyle/>
                    <a:p>
                      <a:pPr marL="0" algn="ctr" defTabSz="457200" rtl="0" eaLnBrk="1" latinLnBrk="0" hangingPunct="1">
                        <a:spcAft>
                          <a:spcPts val="0"/>
                        </a:spcAft>
                      </a:pPr>
                      <a:r>
                        <a:rPr lang="uk-UA" sz="700" kern="1200" dirty="0">
                          <a:effectLst/>
                          <a:latin typeface="Century Gothic" panose="020B0502020202020204" pitchFamily="34" charset="0"/>
                        </a:rPr>
                        <a:t>П.І.Б.</a:t>
                      </a:r>
                      <a:endParaRPr lang="en-US" sz="700" b="1"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marL="0" algn="ctr" defTabSz="457200" rtl="0" eaLnBrk="1" latinLnBrk="0" hangingPunct="1">
                        <a:spcAft>
                          <a:spcPts val="0"/>
                        </a:spcAft>
                      </a:pPr>
                      <a:r>
                        <a:rPr lang="en-GB" sz="700" kern="1200" dirty="0">
                          <a:effectLst/>
                          <a:latin typeface="Century Gothic" panose="020B0502020202020204" pitchFamily="34" charset="0"/>
                        </a:rPr>
                        <a:t> </a:t>
                      </a:r>
                      <a:r>
                        <a:rPr lang="en-GB" sz="700" kern="1200" dirty="0" err="1">
                          <a:effectLst/>
                          <a:latin typeface="Century Gothic" panose="020B0502020202020204" pitchFamily="34" charset="0"/>
                        </a:rPr>
                        <a:t>Мандат</a:t>
                      </a:r>
                      <a:endParaRPr lang="ru-RU" sz="700" b="1" kern="1200" dirty="0">
                        <a:solidFill>
                          <a:schemeClr val="tx1"/>
                        </a:solidFill>
                        <a:effectLst/>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00"/>
                  </a:ext>
                </a:extLst>
              </a:tr>
              <a:tr h="82296">
                <a:tc rowSpan="4">
                  <a:txBody>
                    <a:bodyPr/>
                    <a:lstStyle/>
                    <a:p>
                      <a:pPr algn="ctr">
                        <a:spcAft>
                          <a:spcPts val="0"/>
                        </a:spcAft>
                      </a:pPr>
                      <a:r>
                        <a:rPr lang="uk-UA" sz="700" dirty="0">
                          <a:effectLst/>
                          <a:latin typeface="Century Gothic" panose="020B0502020202020204" pitchFamily="34" charset="0"/>
                        </a:rPr>
                        <a:t>Кредитний комітет</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1</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uk-UA" sz="700" dirty="0">
                          <a:effectLst/>
                          <a:latin typeface="Century Gothic" panose="020B0502020202020204" pitchFamily="34" charset="0"/>
                        </a:rPr>
                        <a:t>Голова Правління </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Дж</a:t>
                      </a: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uk-UA"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Корріас</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Голова</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01"/>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uk-UA" sz="700" dirty="0">
                          <a:effectLst/>
                          <a:latin typeface="Century Gothic" panose="020B0502020202020204" pitchFamily="34" charset="0"/>
                        </a:rPr>
                        <a:t>Керівник головного кредитного управління</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ea typeface="Times New Roman"/>
                        </a:rPr>
                        <a:t>Р.І. Лещенко</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2"/>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uk-UA" sz="700" dirty="0">
                          <a:solidFill>
                            <a:schemeClr val="tx1"/>
                          </a:solidFill>
                          <a:effectLst/>
                          <a:latin typeface="Century Gothic" panose="020B0502020202020204" pitchFamily="34" charset="0"/>
                        </a:rPr>
                        <a:t>Директор департаменту з кредитування</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700" dirty="0">
                          <a:solidFill>
                            <a:schemeClr val="tx1"/>
                          </a:solidFill>
                          <a:effectLst/>
                          <a:latin typeface="Century Gothic" panose="020B0502020202020204" pitchFamily="34" charset="0"/>
                        </a:rPr>
                        <a:t>О.П. </a:t>
                      </a:r>
                      <a:r>
                        <a:rPr lang="uk-UA" sz="700" dirty="0" err="1">
                          <a:solidFill>
                            <a:schemeClr val="tx1"/>
                          </a:solidFill>
                          <a:effectLst/>
                          <a:latin typeface="Century Gothic" panose="020B0502020202020204" pitchFamily="34" charset="0"/>
                        </a:rPr>
                        <a:t>Якимовська</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3"/>
                  </a:ext>
                </a:extLst>
              </a:tr>
              <a:tr h="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uk-UA" sz="700" dirty="0">
                          <a:effectLst/>
                          <a:latin typeface="Century Gothic" panose="020B0502020202020204" pitchFamily="34" charset="0"/>
                        </a:rPr>
                        <a:t>Керівник  головного управління бізнесу </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С.З. </a:t>
                      </a:r>
                      <a:r>
                        <a:rPr lang="uk-UA" sz="700" dirty="0" err="1">
                          <a:effectLst/>
                          <a:latin typeface="Century Gothic" panose="020B0502020202020204" pitchFamily="34" charset="0"/>
                        </a:rPr>
                        <a:t>Бабаєв</a:t>
                      </a:r>
                      <a:r>
                        <a:rPr lang="uk-UA" sz="700" dirty="0">
                          <a:effectLst/>
                          <a:latin typeface="Century Gothic" panose="020B0502020202020204" pitchFamily="34" charset="0"/>
                        </a:rPr>
                        <a:t> </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4"/>
                  </a:ext>
                </a:extLst>
              </a:tr>
              <a:tr h="82296">
                <a:tc gridSpan="5">
                  <a:txBody>
                    <a:bodyPr/>
                    <a:lstStyle/>
                    <a:p>
                      <a:pPr algn="ctr">
                        <a:spcAft>
                          <a:spcPts val="0"/>
                        </a:spcAft>
                      </a:pPr>
                      <a:r>
                        <a:rPr lang="uk-UA" sz="700" dirty="0">
                          <a:effectLst/>
                          <a:latin typeface="Century Gothic" panose="020B0502020202020204" pitchFamily="34" charset="0"/>
                        </a:rPr>
                        <a:t> </a:t>
                      </a:r>
                      <a:endParaRPr lang="ru-RU" sz="700" dirty="0">
                        <a:effectLst/>
                        <a:latin typeface="Century Gothic" panose="020B0502020202020204" pitchFamily="34" charset="0"/>
                        <a:ea typeface="Times New Roman"/>
                      </a:endParaRPr>
                    </a:p>
                  </a:txBody>
                  <a:tcPr marL="20013" marR="20013" marT="0" marB="0"/>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78493">
                <a:tc rowSpan="4">
                  <a:txBody>
                    <a:bodyPr/>
                    <a:lstStyle/>
                    <a:p>
                      <a:pPr algn="ctr">
                        <a:spcAft>
                          <a:spcPts val="0"/>
                        </a:spcAft>
                      </a:pPr>
                      <a:r>
                        <a:rPr lang="uk-UA" sz="700" noProof="0" dirty="0">
                          <a:effectLst/>
                          <a:latin typeface="Century Gothic" panose="020B0502020202020204" pitchFamily="34" charset="0"/>
                        </a:rPr>
                        <a:t>Комітет з управління непрацюючими активами</a:t>
                      </a:r>
                      <a:endParaRPr lang="uk-UA" sz="700" noProof="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1</a:t>
                      </a:r>
                      <a:endParaRPr lang="ru-RU" sz="700" dirty="0">
                        <a:effectLst/>
                        <a:latin typeface="Century Gothic" panose="020B0502020202020204" pitchFamily="34" charset="0"/>
                        <a:ea typeface="Times New Roman"/>
                      </a:endParaRPr>
                    </a:p>
                  </a:txBody>
                  <a:tcPr marL="20013" marR="20013"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uk-UA" sz="700" dirty="0">
                          <a:effectLst/>
                          <a:latin typeface="Century Gothic" panose="020B0502020202020204" pitchFamily="34" charset="0"/>
                          <a:ea typeface="Times New Roman"/>
                        </a:rPr>
                        <a:t>Головний ризик-менеджер – директор департаменту управління ризиками</a:t>
                      </a:r>
                      <a:endParaRPr lang="ru-RU" sz="700" dirty="0">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700" dirty="0">
                          <a:effectLst/>
                          <a:latin typeface="Century Gothic" panose="020B0502020202020204" pitchFamily="34" charset="0"/>
                          <a:ea typeface="Times New Roman"/>
                        </a:rPr>
                        <a:t>С.</a:t>
                      </a:r>
                      <a:r>
                        <a:rPr lang="ru-RU" sz="700" dirty="0">
                          <a:effectLst/>
                          <a:latin typeface="Century Gothic" panose="020B0502020202020204" pitchFamily="34" charset="0"/>
                          <a:ea typeface="Times New Roman"/>
                        </a:rPr>
                        <a:t>О.</a:t>
                      </a:r>
                      <a:r>
                        <a:rPr lang="ru-RU" sz="700" baseline="0" dirty="0">
                          <a:effectLst/>
                          <a:latin typeface="Century Gothic" panose="020B0502020202020204" pitchFamily="34" charset="0"/>
                          <a:ea typeface="Times New Roman"/>
                        </a:rPr>
                        <a:t> Наст</a:t>
                      </a:r>
                      <a:r>
                        <a:rPr lang="uk-UA" sz="700" baseline="0" dirty="0" err="1">
                          <a:effectLst/>
                          <a:latin typeface="Century Gothic" panose="020B0502020202020204" pitchFamily="34" charset="0"/>
                          <a:ea typeface="Times New Roman"/>
                        </a:rPr>
                        <a:t>ін</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Голова</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8"/>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20013" marR="20013"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700" dirty="0">
                          <a:effectLst/>
                          <a:latin typeface="Century Gothic" panose="020B0502020202020204" pitchFamily="34" charset="0"/>
                        </a:rPr>
                        <a:t>Голова Правління</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Дж</a:t>
                      </a: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uk-UA"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Корріас</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9"/>
                  </a:ext>
                </a:extLst>
              </a:tr>
              <a:tr h="118493">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3</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Керівник головного кредитного управління</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tc>
                  <a:txBody>
                    <a:bodyPr/>
                    <a:lstStyle/>
                    <a:p>
                      <a:pPr algn="ctr">
                        <a:spcAft>
                          <a:spcPts val="0"/>
                        </a:spcAft>
                      </a:pPr>
                      <a:r>
                        <a:rPr lang="uk-UA" sz="700" dirty="0">
                          <a:effectLst/>
                          <a:latin typeface="Century Gothic" panose="020B0502020202020204" pitchFamily="34" charset="0"/>
                          <a:ea typeface="Times New Roman"/>
                        </a:rPr>
                        <a:t>Р.І. Лещенко</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700" dirty="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0"/>
                  </a:ext>
                </a:extLst>
              </a:tr>
              <a:tr h="0">
                <a:tc vMerge="1">
                  <a:txBody>
                    <a:bodyPr/>
                    <a:lstStyle/>
                    <a:p>
                      <a:pPr algn="ctr">
                        <a:spcAft>
                          <a:spcPts val="0"/>
                        </a:spcAft>
                      </a:pPr>
                      <a:endParaRPr lang="uk-UA" sz="700" noProof="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a:effectLst/>
                          <a:latin typeface="Century Gothic" panose="020B0502020202020204" pitchFamily="34" charset="0"/>
                          <a:ea typeface="Times New Roman"/>
                        </a:rPr>
                        <a:t>4</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700" dirty="0">
                          <a:effectLst/>
                          <a:latin typeface="Century Gothic" panose="020B0502020202020204" pitchFamily="34" charset="0"/>
                        </a:rPr>
                        <a:t>Директор</a:t>
                      </a:r>
                      <a:r>
                        <a:rPr lang="uk-UA" sz="700" dirty="0">
                          <a:effectLst/>
                          <a:latin typeface="Century Gothic" panose="020B0502020202020204" pitchFamily="34" charset="0"/>
                        </a:rPr>
                        <a:t> департаменту управління кредитами </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700" dirty="0">
                          <a:solidFill>
                            <a:schemeClr val="tx1"/>
                          </a:solidFill>
                          <a:effectLst/>
                          <a:latin typeface="Century Gothic" panose="020B0502020202020204" pitchFamily="34" charset="0"/>
                          <a:ea typeface="Times New Roman"/>
                        </a:rPr>
                        <a:t>Н.А. </a:t>
                      </a:r>
                      <a:r>
                        <a:rPr lang="ru-RU" sz="700" dirty="0" err="1">
                          <a:solidFill>
                            <a:schemeClr val="tx1"/>
                          </a:solidFill>
                          <a:effectLst/>
                          <a:latin typeface="Century Gothic" panose="020B0502020202020204" pitchFamily="34" charset="0"/>
                          <a:ea typeface="Times New Roman"/>
                        </a:rPr>
                        <a:t>Ємельянова</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700" dirty="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1"/>
                  </a:ext>
                </a:extLst>
              </a:tr>
              <a:tr h="82296">
                <a:tc gridSpan="5">
                  <a:txBody>
                    <a:bodyPr/>
                    <a:lstStyle/>
                    <a:p>
                      <a:pPr algn="ctr">
                        <a:spcAft>
                          <a:spcPts val="0"/>
                        </a:spcAft>
                      </a:pPr>
                      <a:r>
                        <a:rPr lang="uk-UA" sz="700" dirty="0">
                          <a:effectLst/>
                          <a:latin typeface="Century Gothic" panose="020B0502020202020204" pitchFamily="34" charset="0"/>
                        </a:rPr>
                        <a:t> </a:t>
                      </a:r>
                      <a:endParaRPr lang="ru-RU" sz="700" dirty="0">
                        <a:effectLst/>
                        <a:latin typeface="Century Gothic" panose="020B0502020202020204" pitchFamily="34" charset="0"/>
                        <a:ea typeface="Times New Roman"/>
                      </a:endParaRPr>
                    </a:p>
                  </a:txBody>
                  <a:tcPr marL="20013" marR="20013" marT="0" marB="0" anchor="ctr"/>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82296">
                <a:tc rowSpan="6">
                  <a:txBody>
                    <a:bodyPr/>
                    <a:lstStyle/>
                    <a:p>
                      <a:pPr algn="ctr">
                        <a:spcAft>
                          <a:spcPts val="0"/>
                        </a:spcAft>
                      </a:pPr>
                      <a:r>
                        <a:rPr lang="uk-UA" sz="700" noProof="0" dirty="0">
                          <a:effectLst/>
                          <a:latin typeface="Century Gothic" panose="020B0502020202020204" pitchFamily="34" charset="0"/>
                        </a:rPr>
                        <a:t>Комітет з управління кредитним ризиком</a:t>
                      </a:r>
                      <a:endParaRPr lang="uk-UA" sz="700" noProof="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1</a:t>
                      </a:r>
                      <a:endParaRPr lang="ru-RU" sz="700" dirty="0">
                        <a:effectLst/>
                        <a:latin typeface="Century Gothic" panose="020B0502020202020204" pitchFamily="34" charset="0"/>
                        <a:ea typeface="Times New Roman"/>
                      </a:endParaRPr>
                    </a:p>
                  </a:txBody>
                  <a:tcPr marL="20013" marR="20013" marT="0" marB="0"/>
                </a:tc>
                <a:tc>
                  <a:txBody>
                    <a:bodyPr/>
                    <a:lstStyle/>
                    <a:p>
                      <a:pPr>
                        <a:spcAft>
                          <a:spcPts val="0"/>
                        </a:spcAft>
                      </a:pPr>
                      <a:r>
                        <a:rPr lang="uk-UA" sz="700" dirty="0">
                          <a:effectLst/>
                          <a:latin typeface="Century Gothic" panose="020B0502020202020204" pitchFamily="34" charset="0"/>
                        </a:rPr>
                        <a:t>Голова Правління </a:t>
                      </a:r>
                      <a:endParaRPr lang="ru-RU" sz="700" dirty="0">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kumimoji="0" lang="uk-UA"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Дж</a:t>
                      </a: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uk-UA"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Корріас</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Голова</a:t>
                      </a:r>
                      <a:endParaRPr kumimoji="0" lang="ru-RU" sz="700" b="0" i="0" u="none" strike="noStrike" kern="1200" cap="none" spc="0" normalizeH="0" baseline="0" noProof="0" dirty="0">
                        <a:ln>
                          <a:noFill/>
                        </a:ln>
                        <a:solidFill>
                          <a:prstClr val="black"/>
                        </a:solidFill>
                        <a:effectLst/>
                        <a:highlight>
                          <a:srgbClr val="FFFF00"/>
                        </a:highligh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13"/>
                  </a:ext>
                </a:extLst>
              </a:tr>
              <a:tr h="82296">
                <a:tc vMerge="1">
                  <a:txBody>
                    <a:bodyPr/>
                    <a:lstStyle/>
                    <a:p>
                      <a:endParaRPr lang="uk-UA"/>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20013" marR="20013" marT="0" marB="0"/>
                </a:tc>
                <a:tc>
                  <a:txBody>
                    <a:bodyPr/>
                    <a:lstStyle/>
                    <a:p>
                      <a:pPr>
                        <a:spcAft>
                          <a:spcPts val="0"/>
                        </a:spcAft>
                      </a:pPr>
                      <a:r>
                        <a:rPr lang="ru-RU" sz="700" dirty="0">
                          <a:effectLst/>
                          <a:latin typeface="Century Gothic" panose="020B0502020202020204" pitchFamily="34" charset="0"/>
                          <a:ea typeface="Times New Roman"/>
                        </a:rPr>
                        <a:t>Перший Заступник </a:t>
                      </a:r>
                      <a:r>
                        <a:rPr lang="ru-RU" sz="700" dirty="0" err="1">
                          <a:effectLst/>
                          <a:latin typeface="Century Gothic" panose="020B0502020202020204" pitchFamily="34" charset="0"/>
                          <a:ea typeface="Times New Roman"/>
                        </a:rPr>
                        <a:t>Голови</a:t>
                      </a:r>
                      <a:r>
                        <a:rPr lang="ru-RU" sz="700" dirty="0">
                          <a:effectLst/>
                          <a:latin typeface="Century Gothic" panose="020B0502020202020204" pitchFamily="34" charset="0"/>
                          <a:ea typeface="Times New Roman"/>
                        </a:rPr>
                        <a:t> </a:t>
                      </a:r>
                      <a:r>
                        <a:rPr lang="ru-RU" sz="700" dirty="0" err="1">
                          <a:effectLst/>
                          <a:latin typeface="Century Gothic" panose="020B0502020202020204" pitchFamily="34" charset="0"/>
                          <a:ea typeface="Times New Roman"/>
                        </a:rPr>
                        <a:t>Правління</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rPr>
                        <a:t>-</a:t>
                      </a: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700" dirty="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742022848"/>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20013" marR="20013" marT="0" marB="0"/>
                </a:tc>
                <a:tc>
                  <a:txBody>
                    <a:bodyPr/>
                    <a:lstStyle/>
                    <a:p>
                      <a:pPr>
                        <a:spcAft>
                          <a:spcPts val="0"/>
                        </a:spcAft>
                      </a:pP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Керівник головного кредитного управління</a:t>
                      </a:r>
                      <a:endParaRPr lang="ru-RU" sz="700" dirty="0">
                        <a:effectLst/>
                        <a:latin typeface="Century Gothic" panose="020B0502020202020204" pitchFamily="34" charset="0"/>
                        <a:ea typeface="Times New Roman"/>
                      </a:endParaRPr>
                    </a:p>
                  </a:txBody>
                  <a:tcPr marL="20013" marR="20013" marT="0" marB="0"/>
                </a:tc>
                <a:tc>
                  <a:txBody>
                    <a:bodyPr/>
                    <a:lstStyle/>
                    <a:p>
                      <a:pPr algn="ctr">
                        <a:spcAft>
                          <a:spcPts val="0"/>
                        </a:spcAft>
                      </a:pPr>
                      <a:r>
                        <a:rPr lang="uk-UA" sz="700" dirty="0">
                          <a:effectLst/>
                          <a:latin typeface="Century Gothic" panose="020B0502020202020204" pitchFamily="34" charset="0"/>
                          <a:ea typeface="Times New Roman"/>
                        </a:rPr>
                        <a:t>Р.І. Лещенко</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4"/>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4</a:t>
                      </a:r>
                      <a:endParaRPr lang="ru-RU" sz="700" dirty="0">
                        <a:effectLst/>
                        <a:latin typeface="Century Gothic" panose="020B0502020202020204" pitchFamily="34" charset="0"/>
                        <a:ea typeface="Times New Roman"/>
                      </a:endParaRPr>
                    </a:p>
                  </a:txBody>
                  <a:tcPr marL="20013" marR="20013" marT="0" marB="0"/>
                </a:tc>
                <a:tc>
                  <a:txBody>
                    <a:bodyPr/>
                    <a:lstStyle/>
                    <a:p>
                      <a:pPr>
                        <a:spcAft>
                          <a:spcPts val="0"/>
                        </a:spcAft>
                      </a:pPr>
                      <a:r>
                        <a:rPr lang="uk-UA" sz="700" dirty="0">
                          <a:effectLst/>
                          <a:latin typeface="Century Gothic" panose="020B0502020202020204" pitchFamily="34" charset="0"/>
                        </a:rPr>
                        <a:t>Керівник головного управління бізнесу </a:t>
                      </a:r>
                      <a:endParaRPr lang="ru-RU" sz="700" dirty="0">
                        <a:effectLst/>
                        <a:latin typeface="Century Gothic" panose="020B0502020202020204" pitchFamily="34" charset="0"/>
                        <a:ea typeface="Times New Roman"/>
                      </a:endParaRPr>
                    </a:p>
                  </a:txBody>
                  <a:tcPr marL="20013" marR="20013" marT="0" marB="0"/>
                </a:tc>
                <a:tc>
                  <a:txBody>
                    <a:bodyPr/>
                    <a:lstStyle/>
                    <a:p>
                      <a:pPr algn="ctr">
                        <a:spcAft>
                          <a:spcPts val="0"/>
                        </a:spcAft>
                      </a:pPr>
                      <a:r>
                        <a:rPr lang="uk-UA" sz="700" dirty="0">
                          <a:effectLst/>
                          <a:latin typeface="Century Gothic" panose="020B0502020202020204" pitchFamily="34" charset="0"/>
                        </a:rPr>
                        <a:t>С.З. </a:t>
                      </a:r>
                      <a:r>
                        <a:rPr lang="uk-UA" sz="700" dirty="0" err="1">
                          <a:effectLst/>
                          <a:latin typeface="Century Gothic" panose="020B0502020202020204" pitchFamily="34" charset="0"/>
                        </a:rPr>
                        <a:t>Бабаєв</a:t>
                      </a:r>
                      <a:r>
                        <a:rPr lang="uk-UA" sz="700" dirty="0">
                          <a:effectLst/>
                          <a:latin typeface="Century Gothic" panose="020B0502020202020204" pitchFamily="34" charset="0"/>
                        </a:rPr>
                        <a:t> </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5"/>
                  </a:ext>
                </a:extLst>
              </a:tr>
              <a:tr h="82296">
                <a:tc vMerge="1">
                  <a:txBody>
                    <a:bodyPr/>
                    <a:lstStyle/>
                    <a:p>
                      <a:pPr algn="ctr">
                        <a:spcAft>
                          <a:spcPts val="0"/>
                        </a:spcAft>
                      </a:pPr>
                      <a:endParaRPr lang="uk-UA" sz="700" noProof="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5</a:t>
                      </a:r>
                      <a:endParaRPr lang="ru-RU" sz="700" dirty="0">
                        <a:effectLst/>
                        <a:latin typeface="Century Gothic" panose="020B0502020202020204" pitchFamily="34" charset="0"/>
                        <a:ea typeface="Times New Roman"/>
                      </a:endParaRPr>
                    </a:p>
                  </a:txBody>
                  <a:tcPr marL="20013" marR="20013" marT="0" marB="0"/>
                </a:tc>
                <a:tc>
                  <a:txBody>
                    <a:bodyPr/>
                    <a:lstStyle/>
                    <a:p>
                      <a:pPr>
                        <a:spcAft>
                          <a:spcPts val="0"/>
                        </a:spcAft>
                      </a:pPr>
                      <a:r>
                        <a:rPr lang="uk-UA" sz="700" dirty="0">
                          <a:effectLst/>
                          <a:latin typeface="Century Gothic" panose="020B0502020202020204" pitchFamily="34" charset="0"/>
                          <a:ea typeface="Times New Roman"/>
                        </a:rPr>
                        <a:t>Головний ризик-менеджер – директор департаменту управління ризиками</a:t>
                      </a:r>
                      <a:endParaRPr lang="ru-RU" sz="700" dirty="0">
                        <a:effectLst/>
                        <a:latin typeface="Century Gothic" panose="020B0502020202020204" pitchFamily="34" charset="0"/>
                        <a:ea typeface="Times New Roman"/>
                      </a:endParaRPr>
                    </a:p>
                  </a:txBody>
                  <a:tcPr marL="20013" marR="20013" marT="0" marB="0"/>
                </a:tc>
                <a:tc>
                  <a:txBody>
                    <a:bodyPr/>
                    <a:lstStyle/>
                    <a:p>
                      <a:pPr algn="ctr">
                        <a:spcAft>
                          <a:spcPts val="0"/>
                        </a:spcAft>
                      </a:pPr>
                      <a:r>
                        <a:rPr lang="uk-UA" sz="700" dirty="0">
                          <a:effectLst/>
                          <a:latin typeface="Century Gothic" panose="020B0502020202020204" pitchFamily="34" charset="0"/>
                          <a:ea typeface="Times New Roman"/>
                        </a:rPr>
                        <a:t>С.</a:t>
                      </a:r>
                      <a:r>
                        <a:rPr lang="ru-RU" sz="700" dirty="0">
                          <a:effectLst/>
                          <a:latin typeface="Century Gothic" panose="020B0502020202020204" pitchFamily="34" charset="0"/>
                          <a:ea typeface="Times New Roman"/>
                        </a:rPr>
                        <a:t>О.</a:t>
                      </a:r>
                      <a:r>
                        <a:rPr lang="ru-RU" sz="700" baseline="0" dirty="0">
                          <a:effectLst/>
                          <a:latin typeface="Century Gothic" panose="020B0502020202020204" pitchFamily="34" charset="0"/>
                          <a:ea typeface="Times New Roman"/>
                        </a:rPr>
                        <a:t> Наст</a:t>
                      </a:r>
                      <a:r>
                        <a:rPr lang="uk-UA" sz="700" baseline="0" dirty="0" err="1">
                          <a:effectLst/>
                          <a:latin typeface="Century Gothic" panose="020B0502020202020204" pitchFamily="34" charset="0"/>
                          <a:ea typeface="Times New Roman"/>
                        </a:rPr>
                        <a:t>ін</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Член з правом голосу</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17"/>
                  </a:ext>
                </a:extLst>
              </a:tr>
              <a:tr h="82296">
                <a:tc vMerge="1">
                  <a:txBody>
                    <a:bodyPr/>
                    <a:lstStyle/>
                    <a:p>
                      <a:pPr algn="ctr">
                        <a:spcAft>
                          <a:spcPts val="0"/>
                        </a:spcAft>
                      </a:pPr>
                      <a:endParaRPr lang="uk-UA" sz="700" noProof="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ea typeface="Times New Roman"/>
                        </a:rPr>
                        <a:t>6</a:t>
                      </a:r>
                    </a:p>
                  </a:txBody>
                  <a:tcPr marL="20013" marR="20013" marT="0" marB="0"/>
                </a:tc>
                <a:tc>
                  <a:txBody>
                    <a:bodyPr/>
                    <a:lstStyle/>
                    <a:p>
                      <a:pPr>
                        <a:spcAft>
                          <a:spcPts val="0"/>
                        </a:spcAft>
                      </a:pPr>
                      <a:r>
                        <a:rPr lang="ru-RU" sz="700" dirty="0">
                          <a:effectLst/>
                          <a:latin typeface="Century Gothic" panose="020B0502020202020204" pitchFamily="34" charset="0"/>
                          <a:ea typeface="Times New Roman"/>
                        </a:rPr>
                        <a:t>Головний </a:t>
                      </a:r>
                      <a:r>
                        <a:rPr lang="ru-RU" sz="700" dirty="0" err="1">
                          <a:effectLst/>
                          <a:latin typeface="Century Gothic" panose="020B0502020202020204" pitchFamily="34" charset="0"/>
                          <a:ea typeface="Times New Roman"/>
                        </a:rPr>
                        <a:t>комплаєнс</a:t>
                      </a:r>
                      <a:r>
                        <a:rPr lang="ru-RU" sz="700" dirty="0">
                          <a:effectLst/>
                          <a:latin typeface="Century Gothic" panose="020B0502020202020204" pitchFamily="34" charset="0"/>
                          <a:ea typeface="Times New Roman"/>
                        </a:rPr>
                        <a:t>-менеджер – директор департаменту </a:t>
                      </a:r>
                      <a:r>
                        <a:rPr lang="ru-RU" sz="700" dirty="0" err="1">
                          <a:effectLst/>
                          <a:latin typeface="Century Gothic" panose="020B0502020202020204" pitchFamily="34" charset="0"/>
                          <a:ea typeface="Times New Roman"/>
                        </a:rPr>
                        <a:t>комплаєнсу</a:t>
                      </a:r>
                      <a:r>
                        <a:rPr lang="ru-RU" sz="700" dirty="0">
                          <a:effectLst/>
                          <a:latin typeface="Century Gothic" panose="020B0502020202020204" pitchFamily="34" charset="0"/>
                          <a:ea typeface="Times New Roman"/>
                        </a:rPr>
                        <a:t> та </a:t>
                      </a:r>
                      <a:r>
                        <a:rPr lang="ru-RU" sz="700" dirty="0" err="1">
                          <a:effectLst/>
                          <a:latin typeface="Century Gothic" panose="020B0502020202020204" pitchFamily="34" charset="0"/>
                          <a:ea typeface="Times New Roman"/>
                        </a:rPr>
                        <a:t>протидії</a:t>
                      </a:r>
                      <a:r>
                        <a:rPr lang="ru-RU" sz="700" dirty="0">
                          <a:effectLst/>
                          <a:latin typeface="Century Gothic" panose="020B0502020202020204" pitchFamily="34" charset="0"/>
                          <a:ea typeface="Times New Roman"/>
                        </a:rPr>
                        <a:t> </a:t>
                      </a:r>
                      <a:r>
                        <a:rPr lang="ru-RU" sz="700" dirty="0" err="1">
                          <a:effectLst/>
                          <a:latin typeface="Century Gothic" panose="020B0502020202020204" pitchFamily="34" charset="0"/>
                          <a:ea typeface="Times New Roman"/>
                        </a:rPr>
                        <a:t>легалізації</a:t>
                      </a:r>
                      <a:r>
                        <a:rPr lang="ru-RU" sz="700" dirty="0">
                          <a:effectLst/>
                          <a:latin typeface="Century Gothic" panose="020B0502020202020204" pitchFamily="34" charset="0"/>
                          <a:ea typeface="Times New Roman"/>
                        </a:rPr>
                        <a:t> </a:t>
                      </a:r>
                      <a:r>
                        <a:rPr lang="ru-RU" sz="700" dirty="0" err="1">
                          <a:effectLst/>
                          <a:latin typeface="Century Gothic" panose="020B0502020202020204" pitchFamily="34" charset="0"/>
                          <a:ea typeface="Times New Roman"/>
                        </a:rPr>
                        <a:t>доходів</a:t>
                      </a:r>
                      <a:r>
                        <a:rPr lang="ru-RU" sz="700" dirty="0">
                          <a:effectLst/>
                          <a:latin typeface="Century Gothic" panose="020B0502020202020204" pitchFamily="34" charset="0"/>
                          <a:ea typeface="Times New Roman"/>
                        </a:rPr>
                        <a:t>, </a:t>
                      </a:r>
                      <a:r>
                        <a:rPr lang="ru-RU" sz="700" dirty="0" err="1">
                          <a:effectLst/>
                          <a:latin typeface="Century Gothic" panose="020B0502020202020204" pitchFamily="34" charset="0"/>
                          <a:ea typeface="Times New Roman"/>
                        </a:rPr>
                        <a:t>отриманих</a:t>
                      </a:r>
                      <a:r>
                        <a:rPr lang="ru-RU" sz="700" dirty="0">
                          <a:effectLst/>
                          <a:latin typeface="Century Gothic" panose="020B0502020202020204" pitchFamily="34" charset="0"/>
                          <a:ea typeface="Times New Roman"/>
                        </a:rPr>
                        <a:t> </a:t>
                      </a:r>
                      <a:r>
                        <a:rPr lang="ru-RU" sz="700" dirty="0" err="1">
                          <a:effectLst/>
                          <a:latin typeface="Century Gothic" panose="020B0502020202020204" pitchFamily="34" charset="0"/>
                          <a:ea typeface="Times New Roman"/>
                        </a:rPr>
                        <a:t>злочинним</a:t>
                      </a:r>
                      <a:r>
                        <a:rPr lang="ru-RU" sz="700" dirty="0">
                          <a:effectLst/>
                          <a:latin typeface="Century Gothic" panose="020B0502020202020204" pitchFamily="34" charset="0"/>
                          <a:ea typeface="Times New Roman"/>
                        </a:rPr>
                        <a:t> шляхом</a:t>
                      </a: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700" dirty="0">
                          <a:effectLst/>
                          <a:latin typeface="Century Gothic" panose="020B0502020202020204" pitchFamily="34" charset="0"/>
                          <a:ea typeface="Times New Roman"/>
                        </a:rPr>
                        <a:t>О.</a:t>
                      </a:r>
                      <a:r>
                        <a:rPr lang="uk-UA" sz="700" dirty="0">
                          <a:effectLst/>
                          <a:latin typeface="Century Gothic" panose="020B0502020202020204" pitchFamily="34" charset="0"/>
                          <a:ea typeface="Times New Roman"/>
                        </a:rPr>
                        <a:t>А.</a:t>
                      </a:r>
                      <a:r>
                        <a:rPr lang="uk-UA" sz="700" baseline="0" dirty="0">
                          <a:effectLst/>
                          <a:latin typeface="Century Gothic" panose="020B0502020202020204" pitchFamily="34" charset="0"/>
                          <a:ea typeface="Times New Roman"/>
                        </a:rPr>
                        <a:t> Єфремов</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Член з правом голосу </a:t>
                      </a:r>
                      <a:r>
                        <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r>
                        <a:rPr kumimoji="0" lang="ru-RU"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щодо</a:t>
                      </a:r>
                      <a:r>
                        <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ru-RU"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питань</a:t>
                      </a:r>
                      <a:r>
                        <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ru-RU"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пов’язаних</a:t>
                      </a:r>
                      <a:r>
                        <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з </a:t>
                      </a:r>
                      <a:r>
                        <a:rPr kumimoji="0" lang="ru-RU"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управлінням</a:t>
                      </a:r>
                      <a:r>
                        <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продуктам</a:t>
                      </a: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и</a:t>
                      </a: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18"/>
                  </a:ext>
                </a:extLst>
              </a:tr>
              <a:tr h="82296">
                <a:tc gridSpan="5">
                  <a:txBody>
                    <a:bodyPr/>
                    <a:lstStyle/>
                    <a:p>
                      <a:pPr algn="ctr">
                        <a:spcAft>
                          <a:spcPts val="0"/>
                        </a:spcAft>
                      </a:pPr>
                      <a:r>
                        <a:rPr lang="uk-UA" sz="700" dirty="0">
                          <a:effectLst/>
                          <a:latin typeface="Century Gothic" panose="020B0502020202020204" pitchFamily="34" charset="0"/>
                        </a:rPr>
                        <a:t> </a:t>
                      </a:r>
                      <a:endParaRPr lang="ru-RU" sz="700" dirty="0">
                        <a:effectLst/>
                        <a:latin typeface="Century Gothic" panose="020B0502020202020204" pitchFamily="34" charset="0"/>
                        <a:ea typeface="Times New Roman"/>
                      </a:endParaRPr>
                    </a:p>
                  </a:txBody>
                  <a:tcPr marL="20013" marR="20013" marT="0" marB="0"/>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9"/>
                  </a:ext>
                </a:extLst>
              </a:tr>
              <a:tr h="82296">
                <a:tc rowSpan="7">
                  <a:txBody>
                    <a:bodyPr/>
                    <a:lstStyle/>
                    <a:p>
                      <a:pPr algn="ctr">
                        <a:spcAft>
                          <a:spcPts val="0"/>
                        </a:spcAft>
                      </a:pPr>
                      <a:r>
                        <a:rPr lang="uk-UA" sz="700" noProof="0" dirty="0">
                          <a:effectLst/>
                          <a:latin typeface="Century Gothic" panose="020B0502020202020204" pitchFamily="34" charset="0"/>
                        </a:rPr>
                        <a:t>Комітет з управління активами та пасивами</a:t>
                      </a:r>
                      <a:endParaRPr lang="uk-UA" sz="700" noProof="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1</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uk-UA" sz="700" dirty="0">
                          <a:effectLst/>
                          <a:latin typeface="Century Gothic" panose="020B0502020202020204" pitchFamily="34" charset="0"/>
                        </a:rPr>
                        <a:t>Голова Правління </a:t>
                      </a:r>
                      <a:endParaRPr lang="ru-RU" sz="700" dirty="0">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kumimoji="0" lang="uk-UA"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Дж</a:t>
                      </a: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uk-UA"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Корріас</a:t>
                      </a:r>
                      <a:endParaRPr lang="uk-UA" sz="700" dirty="0">
                        <a:effectLst/>
                        <a:latin typeface="Century Gothic" panose="020B0502020202020204" pitchFamily="34" charset="0"/>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Голова</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20"/>
                  </a:ext>
                </a:extLst>
              </a:tr>
              <a:tr h="82296">
                <a:tc vMerge="1">
                  <a:txBody>
                    <a:bodyPr/>
                    <a:lstStyle/>
                    <a:p>
                      <a:endParaRPr lang="uk-UA"/>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ru-RU" sz="700" dirty="0">
                          <a:effectLst/>
                          <a:latin typeface="Century Gothic" panose="020B0502020202020204" pitchFamily="34" charset="0"/>
                          <a:ea typeface="Times New Roman"/>
                        </a:rPr>
                        <a:t>Перший Заступник </a:t>
                      </a:r>
                      <a:r>
                        <a:rPr lang="ru-RU" sz="700" dirty="0" err="1">
                          <a:effectLst/>
                          <a:latin typeface="Century Gothic" panose="020B0502020202020204" pitchFamily="34" charset="0"/>
                          <a:ea typeface="Times New Roman"/>
                        </a:rPr>
                        <a:t>Голови</a:t>
                      </a:r>
                      <a:r>
                        <a:rPr lang="ru-RU" sz="700" dirty="0">
                          <a:effectLst/>
                          <a:latin typeface="Century Gothic" panose="020B0502020202020204" pitchFamily="34" charset="0"/>
                          <a:ea typeface="Times New Roman"/>
                        </a:rPr>
                        <a:t> </a:t>
                      </a:r>
                      <a:r>
                        <a:rPr lang="ru-RU" sz="700" dirty="0" err="1">
                          <a:effectLst/>
                          <a:latin typeface="Century Gothic" panose="020B0502020202020204" pitchFamily="34" charset="0"/>
                          <a:ea typeface="Times New Roman"/>
                        </a:rPr>
                        <a:t>Правління</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rPr>
                        <a:t>-</a:t>
                      </a: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700" dirty="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220591118"/>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uk-UA" sz="700" dirty="0">
                          <a:effectLst/>
                          <a:latin typeface="Century Gothic" panose="020B0502020202020204" pitchFamily="34" charset="0"/>
                        </a:rPr>
                        <a:t>Керівник головного кредитного управління</a:t>
                      </a:r>
                      <a:endParaRPr lang="ru-RU" sz="700" dirty="0">
                        <a:effectLst/>
                        <a:latin typeface="Century Gothic" panose="020B0502020202020204" pitchFamily="34" charset="0"/>
                        <a:ea typeface="Times New Roman"/>
                      </a:endParaRPr>
                    </a:p>
                  </a:txBody>
                  <a:tcPr marL="20013" marR="20013" marT="0" marB="0"/>
                </a:tc>
                <a:tc>
                  <a:txBody>
                    <a:bodyPr/>
                    <a:lstStyle/>
                    <a:p>
                      <a:pPr algn="ctr">
                        <a:spcAft>
                          <a:spcPts val="0"/>
                        </a:spcAft>
                      </a:pPr>
                      <a:r>
                        <a:rPr lang="uk-UA" sz="700" dirty="0">
                          <a:effectLst/>
                          <a:latin typeface="Century Gothic" panose="020B0502020202020204" pitchFamily="34" charset="0"/>
                          <a:ea typeface="Times New Roman"/>
                        </a:rPr>
                        <a:t>Р.І. Лещенко</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Член з правом голосу </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1"/>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uk-UA" sz="700" dirty="0">
                          <a:effectLst/>
                          <a:latin typeface="Century Gothic" panose="020B0502020202020204" pitchFamily="34" charset="0"/>
                        </a:rPr>
                        <a:t>Керівник головного управління бізнесу </a:t>
                      </a:r>
                      <a:endParaRPr lang="ru-RU" sz="700" dirty="0">
                        <a:effectLst/>
                        <a:latin typeface="Century Gothic" panose="020B0502020202020204" pitchFamily="34" charset="0"/>
                        <a:ea typeface="Times New Roman"/>
                      </a:endParaRPr>
                    </a:p>
                  </a:txBody>
                  <a:tcPr marL="20013" marR="20013" marT="0" marB="0"/>
                </a:tc>
                <a:tc>
                  <a:txBody>
                    <a:bodyPr/>
                    <a:lstStyle/>
                    <a:p>
                      <a:pPr algn="ctr">
                        <a:spcAft>
                          <a:spcPts val="0"/>
                        </a:spcAft>
                      </a:pPr>
                      <a:r>
                        <a:rPr lang="uk-UA" sz="700" dirty="0">
                          <a:effectLst/>
                          <a:latin typeface="Century Gothic" panose="020B0502020202020204" pitchFamily="34" charset="0"/>
                        </a:rPr>
                        <a:t>С.З. </a:t>
                      </a:r>
                      <a:r>
                        <a:rPr lang="uk-UA" sz="700" dirty="0" err="1">
                          <a:effectLst/>
                          <a:latin typeface="Century Gothic" panose="020B0502020202020204" pitchFamily="34" charset="0"/>
                        </a:rPr>
                        <a:t>Бабаєв</a:t>
                      </a:r>
                      <a:r>
                        <a:rPr lang="uk-UA" sz="700" dirty="0">
                          <a:effectLst/>
                          <a:latin typeface="Century Gothic" panose="020B0502020202020204" pitchFamily="34" charset="0"/>
                        </a:rPr>
                        <a:t> </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2"/>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uk-UA" sz="700" dirty="0">
                          <a:effectLst/>
                          <a:latin typeface="Century Gothic" panose="020B0502020202020204" pitchFamily="34" charset="0"/>
                        </a:rPr>
                        <a:t>Керівник головного фінансового управління </a:t>
                      </a:r>
                      <a:endParaRPr lang="ru-RU" sz="700" dirty="0">
                        <a:effectLst/>
                        <a:latin typeface="Century Gothic" panose="020B0502020202020204" pitchFamily="34" charset="0"/>
                        <a:ea typeface="Times New Roman"/>
                      </a:endParaRPr>
                    </a:p>
                  </a:txBody>
                  <a:tcPr marL="20013" marR="20013" marT="0" marB="0"/>
                </a:tc>
                <a:tc>
                  <a:txBody>
                    <a:bodyPr/>
                    <a:lstStyle/>
                    <a:p>
                      <a:pPr algn="ctr">
                        <a:spcAft>
                          <a:spcPts val="0"/>
                        </a:spcAft>
                      </a:pPr>
                      <a:r>
                        <a:rPr lang="ru-RU" sz="700" dirty="0">
                          <a:effectLst/>
                          <a:latin typeface="Century Gothic" panose="020B0502020202020204" pitchFamily="34" charset="0"/>
                          <a:ea typeface="Times New Roman"/>
                        </a:rPr>
                        <a:t>С.М.</a:t>
                      </a:r>
                      <a:r>
                        <a:rPr lang="ru-RU" sz="700" baseline="0" dirty="0">
                          <a:effectLst/>
                          <a:latin typeface="Century Gothic" panose="020B0502020202020204" pitchFamily="34" charset="0"/>
                          <a:ea typeface="Times New Roman"/>
                        </a:rPr>
                        <a:t> Крамарова</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3"/>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6</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uk-UA" sz="700" dirty="0">
                          <a:effectLst/>
                          <a:latin typeface="Century Gothic" panose="020B0502020202020204" pitchFamily="34" charset="0"/>
                        </a:rPr>
                        <a:t>Директор департаменту казначейства та фондових ринків </a:t>
                      </a:r>
                      <a:endParaRPr lang="ru-RU" sz="700" dirty="0">
                        <a:effectLst/>
                        <a:latin typeface="Century Gothic" panose="020B0502020202020204" pitchFamily="34" charset="0"/>
                        <a:ea typeface="Times New Roman"/>
                      </a:endParaRPr>
                    </a:p>
                  </a:txBody>
                  <a:tcPr marL="20013" marR="20013" marT="0" marB="0"/>
                </a:tc>
                <a:tc>
                  <a:txBody>
                    <a:bodyPr/>
                    <a:lstStyle/>
                    <a:p>
                      <a:pPr algn="ctr">
                        <a:spcAft>
                          <a:spcPts val="0"/>
                        </a:spcAft>
                      </a:pPr>
                      <a:r>
                        <a:rPr lang="uk-UA" sz="700" dirty="0">
                          <a:effectLst/>
                          <a:latin typeface="Century Gothic" panose="020B0502020202020204" pitchFamily="34" charset="0"/>
                        </a:rPr>
                        <a:t>А.В. </a:t>
                      </a:r>
                      <a:r>
                        <a:rPr lang="uk-UA" sz="700" dirty="0" err="1">
                          <a:effectLst/>
                          <a:latin typeface="Century Gothic" panose="020B0502020202020204" pitchFamily="34" charset="0"/>
                        </a:rPr>
                        <a:t>Красовський</a:t>
                      </a:r>
                      <a:r>
                        <a:rPr lang="uk-UA" sz="700" dirty="0">
                          <a:effectLst/>
                          <a:latin typeface="Century Gothic" panose="020B0502020202020204" pitchFamily="34" charset="0"/>
                        </a:rPr>
                        <a:t> </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4"/>
                  </a:ext>
                </a:extLst>
              </a:tr>
              <a:tr h="82296">
                <a:tc vMerge="1">
                  <a:txBody>
                    <a:bodyPr/>
                    <a:lstStyle/>
                    <a:p>
                      <a:pPr algn="ctr">
                        <a:spcAft>
                          <a:spcPts val="0"/>
                        </a:spcAft>
                      </a:pPr>
                      <a:endParaRPr lang="uk-UA" sz="700" noProof="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ea typeface="Times New Roman"/>
                        </a:rPr>
                        <a:t>7</a:t>
                      </a: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700" dirty="0">
                          <a:effectLst/>
                          <a:latin typeface="Century Gothic" panose="020B0502020202020204" pitchFamily="34" charset="0"/>
                          <a:ea typeface="Times New Roman"/>
                        </a:rPr>
                        <a:t>Головний </a:t>
                      </a:r>
                      <a:r>
                        <a:rPr lang="ru-RU" sz="700" dirty="0" err="1">
                          <a:effectLst/>
                          <a:latin typeface="Century Gothic" panose="020B0502020202020204" pitchFamily="34" charset="0"/>
                          <a:ea typeface="Times New Roman"/>
                        </a:rPr>
                        <a:t>комплаєнс</a:t>
                      </a:r>
                      <a:r>
                        <a:rPr lang="ru-RU" sz="700" dirty="0">
                          <a:effectLst/>
                          <a:latin typeface="Century Gothic" panose="020B0502020202020204" pitchFamily="34" charset="0"/>
                          <a:ea typeface="Times New Roman"/>
                        </a:rPr>
                        <a:t>-менеджер – директор департаменту </a:t>
                      </a:r>
                      <a:r>
                        <a:rPr lang="ru-RU" sz="700" dirty="0" err="1">
                          <a:effectLst/>
                          <a:latin typeface="Century Gothic" panose="020B0502020202020204" pitchFamily="34" charset="0"/>
                          <a:ea typeface="Times New Roman"/>
                        </a:rPr>
                        <a:t>комплаєнсу</a:t>
                      </a:r>
                      <a:r>
                        <a:rPr lang="ru-RU" sz="700" dirty="0">
                          <a:effectLst/>
                          <a:latin typeface="Century Gothic" panose="020B0502020202020204" pitchFamily="34" charset="0"/>
                          <a:ea typeface="Times New Roman"/>
                        </a:rPr>
                        <a:t> та </a:t>
                      </a:r>
                      <a:r>
                        <a:rPr lang="ru-RU" sz="700" dirty="0" err="1">
                          <a:effectLst/>
                          <a:latin typeface="Century Gothic" panose="020B0502020202020204" pitchFamily="34" charset="0"/>
                          <a:ea typeface="Times New Roman"/>
                        </a:rPr>
                        <a:t>протидії</a:t>
                      </a:r>
                      <a:r>
                        <a:rPr lang="ru-RU" sz="700" dirty="0">
                          <a:effectLst/>
                          <a:latin typeface="Century Gothic" panose="020B0502020202020204" pitchFamily="34" charset="0"/>
                          <a:ea typeface="Times New Roman"/>
                        </a:rPr>
                        <a:t> </a:t>
                      </a:r>
                      <a:r>
                        <a:rPr lang="ru-RU" sz="700" dirty="0" err="1">
                          <a:effectLst/>
                          <a:latin typeface="Century Gothic" panose="020B0502020202020204" pitchFamily="34" charset="0"/>
                          <a:ea typeface="Times New Roman"/>
                        </a:rPr>
                        <a:t>легалізації</a:t>
                      </a:r>
                      <a:r>
                        <a:rPr lang="ru-RU" sz="700" dirty="0">
                          <a:effectLst/>
                          <a:latin typeface="Century Gothic" panose="020B0502020202020204" pitchFamily="34" charset="0"/>
                          <a:ea typeface="Times New Roman"/>
                        </a:rPr>
                        <a:t> </a:t>
                      </a:r>
                      <a:r>
                        <a:rPr lang="ru-RU" sz="700" dirty="0" err="1">
                          <a:effectLst/>
                          <a:latin typeface="Century Gothic" panose="020B0502020202020204" pitchFamily="34" charset="0"/>
                          <a:ea typeface="Times New Roman"/>
                        </a:rPr>
                        <a:t>доходів</a:t>
                      </a:r>
                      <a:r>
                        <a:rPr lang="ru-RU" sz="700" dirty="0">
                          <a:effectLst/>
                          <a:latin typeface="Century Gothic" panose="020B0502020202020204" pitchFamily="34" charset="0"/>
                          <a:ea typeface="Times New Roman"/>
                        </a:rPr>
                        <a:t>, </a:t>
                      </a:r>
                      <a:r>
                        <a:rPr lang="ru-RU" sz="700" dirty="0" err="1">
                          <a:effectLst/>
                          <a:latin typeface="Century Gothic" panose="020B0502020202020204" pitchFamily="34" charset="0"/>
                          <a:ea typeface="Times New Roman"/>
                        </a:rPr>
                        <a:t>отриманих</a:t>
                      </a:r>
                      <a:r>
                        <a:rPr lang="ru-RU" sz="700" dirty="0">
                          <a:effectLst/>
                          <a:latin typeface="Century Gothic" panose="020B0502020202020204" pitchFamily="34" charset="0"/>
                          <a:ea typeface="Times New Roman"/>
                        </a:rPr>
                        <a:t> </a:t>
                      </a:r>
                      <a:r>
                        <a:rPr lang="ru-RU" sz="700" dirty="0" err="1">
                          <a:effectLst/>
                          <a:latin typeface="Century Gothic" panose="020B0502020202020204" pitchFamily="34" charset="0"/>
                          <a:ea typeface="Times New Roman"/>
                        </a:rPr>
                        <a:t>злочинним</a:t>
                      </a:r>
                      <a:r>
                        <a:rPr lang="ru-RU" sz="700" dirty="0">
                          <a:effectLst/>
                          <a:latin typeface="Century Gothic" panose="020B0502020202020204" pitchFamily="34" charset="0"/>
                          <a:ea typeface="Times New Roman"/>
                        </a:rPr>
                        <a:t> шляхом</a:t>
                      </a: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700" dirty="0">
                          <a:effectLst/>
                          <a:latin typeface="Century Gothic" panose="020B0502020202020204" pitchFamily="34" charset="0"/>
                          <a:ea typeface="Times New Roman"/>
                        </a:rPr>
                        <a:t>О.</a:t>
                      </a:r>
                      <a:r>
                        <a:rPr lang="uk-UA" sz="700" dirty="0">
                          <a:effectLst/>
                          <a:latin typeface="Century Gothic" panose="020B0502020202020204" pitchFamily="34" charset="0"/>
                          <a:ea typeface="Times New Roman"/>
                        </a:rPr>
                        <a:t>А.</a:t>
                      </a:r>
                      <a:r>
                        <a:rPr lang="uk-UA" sz="700" baseline="0" dirty="0">
                          <a:effectLst/>
                          <a:latin typeface="Century Gothic" panose="020B0502020202020204" pitchFamily="34" charset="0"/>
                          <a:ea typeface="Times New Roman"/>
                        </a:rPr>
                        <a:t> Єфремов</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Член з правом голосу </a:t>
                      </a:r>
                      <a:r>
                        <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r>
                        <a:rPr kumimoji="0" lang="ru-RU"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щодо</a:t>
                      </a:r>
                      <a:r>
                        <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ru-RU"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питань</a:t>
                      </a:r>
                      <a:r>
                        <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ru-RU"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пов’язаних</a:t>
                      </a:r>
                      <a:r>
                        <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з </a:t>
                      </a:r>
                      <a:r>
                        <a:rPr kumimoji="0" lang="ru-RU"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управлінням</a:t>
                      </a:r>
                      <a:r>
                        <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продуктами</a:t>
                      </a: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6"/>
                  </a:ext>
                </a:extLst>
              </a:tr>
              <a:tr h="82296">
                <a:tc gridSpan="5">
                  <a:txBody>
                    <a:bodyPr/>
                    <a:lstStyle/>
                    <a:p>
                      <a:pPr algn="ctr">
                        <a:spcAft>
                          <a:spcPts val="0"/>
                        </a:spcAft>
                      </a:pPr>
                      <a:r>
                        <a:rPr lang="uk-UA" sz="700" dirty="0">
                          <a:effectLst/>
                          <a:latin typeface="Century Gothic" panose="020B0502020202020204" pitchFamily="34" charset="0"/>
                        </a:rPr>
                        <a:t> </a:t>
                      </a:r>
                      <a:endParaRPr lang="ru-RU" sz="700" dirty="0">
                        <a:effectLst/>
                        <a:latin typeface="Century Gothic" panose="020B0502020202020204" pitchFamily="34" charset="0"/>
                        <a:ea typeface="Times New Roman"/>
                      </a:endParaRPr>
                    </a:p>
                  </a:txBody>
                  <a:tcPr marL="20013" marR="20013" marT="0" marB="0"/>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7"/>
                  </a:ext>
                </a:extLst>
              </a:tr>
              <a:tr h="82296">
                <a:tc rowSpan="6">
                  <a:txBody>
                    <a:bodyPr/>
                    <a:lstStyle/>
                    <a:p>
                      <a:pPr algn="ctr">
                        <a:spcAft>
                          <a:spcPts val="0"/>
                        </a:spcAft>
                      </a:pPr>
                      <a:r>
                        <a:rPr lang="uk-UA" sz="700" noProof="0" dirty="0">
                          <a:effectLst/>
                          <a:latin typeface="Century Gothic" panose="020B0502020202020204" pitchFamily="34" charset="0"/>
                        </a:rPr>
                        <a:t>Комітет з управління операційним ризиком</a:t>
                      </a:r>
                      <a:endParaRPr lang="uk-UA" sz="700" noProof="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a:effectLst/>
                          <a:latin typeface="Century Gothic" panose="020B0502020202020204" pitchFamily="34" charset="0"/>
                        </a:rPr>
                        <a:t>1</a:t>
                      </a:r>
                      <a:endParaRPr lang="ru-RU" sz="70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700" dirty="0">
                          <a:effectLst/>
                          <a:latin typeface="Century Gothic" panose="020B0502020202020204" pitchFamily="34" charset="0"/>
                          <a:ea typeface="Times New Roman"/>
                        </a:rPr>
                        <a:t>Головний ризик-менеджер – директор департаменту управління ризиками</a:t>
                      </a:r>
                      <a:endParaRPr lang="ru-RU" sz="700" dirty="0">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uk-UA" sz="700" dirty="0">
                          <a:effectLst/>
                          <a:latin typeface="Century Gothic" panose="020B0502020202020204" pitchFamily="34" charset="0"/>
                          <a:ea typeface="Times New Roman"/>
                        </a:rPr>
                        <a:t>С.</a:t>
                      </a:r>
                      <a:r>
                        <a:rPr lang="ru-RU" sz="700" dirty="0">
                          <a:effectLst/>
                          <a:latin typeface="Century Gothic" panose="020B0502020202020204" pitchFamily="34" charset="0"/>
                          <a:ea typeface="Times New Roman"/>
                        </a:rPr>
                        <a:t>О.</a:t>
                      </a:r>
                      <a:r>
                        <a:rPr lang="ru-RU" sz="700" baseline="0" dirty="0">
                          <a:effectLst/>
                          <a:latin typeface="Century Gothic" panose="020B0502020202020204" pitchFamily="34" charset="0"/>
                          <a:ea typeface="Times New Roman"/>
                        </a:rPr>
                        <a:t> Наст</a:t>
                      </a:r>
                      <a:r>
                        <a:rPr lang="uk-UA" sz="700" baseline="0" dirty="0" err="1">
                          <a:effectLst/>
                          <a:latin typeface="Century Gothic" panose="020B0502020202020204" pitchFamily="34" charset="0"/>
                          <a:ea typeface="Times New Roman"/>
                        </a:rPr>
                        <a:t>ін</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700" dirty="0">
                          <a:effectLst/>
                          <a:latin typeface="Century Gothic" panose="020B0502020202020204" pitchFamily="34" charset="0"/>
                        </a:rPr>
                        <a:t>Голова</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28"/>
                  </a:ext>
                </a:extLst>
              </a:tr>
              <a:tr h="82296">
                <a:tc vMerge="1">
                  <a:txBody>
                    <a:bodyPr/>
                    <a:lstStyle/>
                    <a:p>
                      <a:endParaRPr lang="ru-RU"/>
                    </a:p>
                  </a:txBody>
                  <a:tcPr/>
                </a:tc>
                <a:tc>
                  <a:txBody>
                    <a:bodyPr/>
                    <a:lstStyle/>
                    <a:p>
                      <a:pPr algn="ctr">
                        <a:spcAft>
                          <a:spcPts val="0"/>
                        </a:spcAft>
                      </a:pPr>
                      <a:r>
                        <a:rPr lang="uk-UA" sz="700" dirty="0">
                          <a:effectLst/>
                          <a:latin typeface="Century Gothic" panose="020B0502020202020204" pitchFamily="34" charset="0"/>
                        </a:rPr>
                        <a:t>2</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ru-RU" sz="700" dirty="0">
                          <a:effectLst/>
                          <a:latin typeface="Century Gothic" panose="020B0502020202020204" pitchFamily="34" charset="0"/>
                          <a:ea typeface="Times New Roman"/>
                        </a:rPr>
                        <a:t>Головний </a:t>
                      </a:r>
                      <a:r>
                        <a:rPr lang="ru-RU" sz="700" dirty="0" err="1">
                          <a:effectLst/>
                          <a:latin typeface="Century Gothic" panose="020B0502020202020204" pitchFamily="34" charset="0"/>
                          <a:ea typeface="Times New Roman"/>
                        </a:rPr>
                        <a:t>комплаєнс</a:t>
                      </a:r>
                      <a:r>
                        <a:rPr lang="ru-RU" sz="700" dirty="0">
                          <a:effectLst/>
                          <a:latin typeface="Century Gothic" panose="020B0502020202020204" pitchFamily="34" charset="0"/>
                          <a:ea typeface="Times New Roman"/>
                        </a:rPr>
                        <a:t>-менеджер – д</a:t>
                      </a:r>
                      <a:r>
                        <a:rPr lang="ru-RU" sz="700" dirty="0">
                          <a:solidFill>
                            <a:schemeClr val="tx1"/>
                          </a:solidFill>
                          <a:effectLst/>
                          <a:latin typeface="Century Gothic" panose="020B0502020202020204" pitchFamily="34" charset="0"/>
                        </a:rPr>
                        <a:t>иректор</a:t>
                      </a:r>
                      <a:r>
                        <a:rPr lang="ru-RU" sz="700" baseline="0" dirty="0">
                          <a:solidFill>
                            <a:schemeClr val="tx1"/>
                          </a:solidFill>
                          <a:effectLst/>
                          <a:latin typeface="Century Gothic" panose="020B0502020202020204" pitchFamily="34" charset="0"/>
                        </a:rPr>
                        <a:t> </a:t>
                      </a:r>
                      <a:r>
                        <a:rPr lang="uk-UA" sz="700" dirty="0">
                          <a:solidFill>
                            <a:schemeClr val="tx1"/>
                          </a:solidFill>
                          <a:effectLst/>
                          <a:latin typeface="Century Gothic" panose="020B0502020202020204" pitchFamily="34" charset="0"/>
                        </a:rPr>
                        <a:t>департаменту </a:t>
                      </a:r>
                      <a:r>
                        <a:rPr lang="uk-UA" sz="700" dirty="0" err="1">
                          <a:solidFill>
                            <a:schemeClr val="tx1"/>
                          </a:solidFill>
                          <a:effectLst/>
                          <a:latin typeface="Century Gothic" panose="020B0502020202020204" pitchFamily="34" charset="0"/>
                        </a:rPr>
                        <a:t>комплаєнсу</a:t>
                      </a:r>
                      <a:r>
                        <a:rPr lang="uk-UA" sz="700" dirty="0">
                          <a:solidFill>
                            <a:schemeClr val="tx1"/>
                          </a:solidFill>
                          <a:effectLst/>
                          <a:latin typeface="Century Gothic" panose="020B0502020202020204" pitchFamily="34" charset="0"/>
                        </a:rPr>
                        <a:t> та</a:t>
                      </a:r>
                      <a:r>
                        <a:rPr lang="uk-UA" sz="700" baseline="0" dirty="0">
                          <a:solidFill>
                            <a:schemeClr val="tx1"/>
                          </a:solidFill>
                          <a:effectLst/>
                          <a:latin typeface="Century Gothic" panose="020B0502020202020204" pitchFamily="34" charset="0"/>
                        </a:rPr>
                        <a:t> </a:t>
                      </a:r>
                      <a:r>
                        <a:rPr kumimoji="0" lang="uk-UA" sz="7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протидії легалізації доходів, отриманих злочинним шляхом</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lang="ru-RU" sz="700" dirty="0">
                          <a:effectLst/>
                          <a:latin typeface="Century Gothic" panose="020B0502020202020204" pitchFamily="34" charset="0"/>
                          <a:ea typeface="Times New Roman"/>
                        </a:rPr>
                        <a:t>О.</a:t>
                      </a:r>
                      <a:r>
                        <a:rPr lang="uk-UA" sz="700" dirty="0">
                          <a:effectLst/>
                          <a:latin typeface="Century Gothic" panose="020B0502020202020204" pitchFamily="34" charset="0"/>
                          <a:ea typeface="Times New Roman"/>
                        </a:rPr>
                        <a:t>А.</a:t>
                      </a:r>
                      <a:r>
                        <a:rPr lang="uk-UA" sz="700" baseline="0" dirty="0">
                          <a:effectLst/>
                          <a:latin typeface="Century Gothic" panose="020B0502020202020204" pitchFamily="34" charset="0"/>
                          <a:ea typeface="Times New Roman"/>
                        </a:rPr>
                        <a:t> Єфремов</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700" dirty="0">
                          <a:effectLst/>
                          <a:latin typeface="Century Gothic" panose="020B0502020202020204" pitchFamily="34" charset="0"/>
                        </a:rPr>
                        <a:t>Член з правом голосу</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29"/>
                  </a:ext>
                </a:extLst>
              </a:tr>
              <a:tr h="82296">
                <a:tc vMerge="1">
                  <a:txBody>
                    <a:bodyPr/>
                    <a:lstStyle/>
                    <a:p>
                      <a:endParaRPr lang="ru-RU"/>
                    </a:p>
                  </a:txBody>
                  <a:tcPr/>
                </a:tc>
                <a:tc>
                  <a:txBody>
                    <a:bodyPr/>
                    <a:lstStyle/>
                    <a:p>
                      <a:pPr algn="ctr">
                        <a:spcAft>
                          <a:spcPts val="0"/>
                        </a:spcAft>
                      </a:pPr>
                      <a:r>
                        <a:rPr lang="uk-UA"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uk-UA" sz="700" noProof="0" dirty="0">
                          <a:effectLst/>
                          <a:latin typeface="Century Gothic" panose="020B0502020202020204" pitchFamily="34" charset="0"/>
                        </a:rPr>
                        <a:t>Керівник  головного операційного управління</a:t>
                      </a:r>
                      <a:endParaRPr lang="uk-UA" sz="700" noProof="0" dirty="0">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700" dirty="0">
                          <a:effectLst/>
                          <a:latin typeface="Century Gothic" panose="020B0502020202020204" pitchFamily="34" charset="0"/>
                          <a:ea typeface="Times New Roman"/>
                        </a:rPr>
                        <a:t>Л. В. </a:t>
                      </a:r>
                      <a:r>
                        <a:rPr lang="ru-RU" sz="700" dirty="0" err="1">
                          <a:effectLst/>
                          <a:latin typeface="Century Gothic" panose="020B0502020202020204" pitchFamily="34" charset="0"/>
                          <a:ea typeface="Times New Roman"/>
                        </a:rPr>
                        <a:t>Остахова</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30"/>
                  </a:ext>
                </a:extLst>
              </a:tr>
              <a:tr h="82296">
                <a:tc vMerge="1">
                  <a:txBody>
                    <a:bodyPr/>
                    <a:lstStyle/>
                    <a:p>
                      <a:endParaRPr lang="ru-RU"/>
                    </a:p>
                  </a:txBody>
                  <a:tcPr/>
                </a:tc>
                <a:tc>
                  <a:txBody>
                    <a:bodyPr/>
                    <a:lstStyle/>
                    <a:p>
                      <a:pPr algn="ctr">
                        <a:spcAft>
                          <a:spcPts val="0"/>
                        </a:spcAft>
                      </a:pPr>
                      <a:r>
                        <a:rPr lang="uk-UA"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uk-UA" sz="700" dirty="0">
                          <a:effectLst/>
                          <a:latin typeface="Century Gothic" panose="020B0502020202020204" pitchFamily="34" charset="0"/>
                        </a:rPr>
                        <a:t>Керівник головного фінансового управління </a:t>
                      </a:r>
                      <a:endParaRPr lang="ru-RU" sz="700" dirty="0">
                        <a:effectLst/>
                        <a:latin typeface="Century Gothic" panose="020B0502020202020204" pitchFamily="34" charset="0"/>
                        <a:ea typeface="Times New Roman"/>
                      </a:endParaRPr>
                    </a:p>
                  </a:txBody>
                  <a:tcPr marL="20013" marR="20013" marT="0" marB="0"/>
                </a:tc>
                <a:tc>
                  <a:txBody>
                    <a:bodyPr/>
                    <a:lstStyle/>
                    <a:p>
                      <a:pPr algn="ctr">
                        <a:spcAft>
                          <a:spcPts val="0"/>
                        </a:spcAft>
                      </a:pPr>
                      <a:r>
                        <a:rPr lang="uk-UA" sz="700" dirty="0">
                          <a:effectLst/>
                          <a:latin typeface="Century Gothic" panose="020B0502020202020204" pitchFamily="34" charset="0"/>
                          <a:ea typeface="Times New Roman"/>
                        </a:rPr>
                        <a:t>С.М. </a:t>
                      </a:r>
                      <a:r>
                        <a:rPr lang="uk-UA" sz="700" dirty="0" err="1">
                          <a:effectLst/>
                          <a:latin typeface="Century Gothic" panose="020B0502020202020204" pitchFamily="34" charset="0"/>
                          <a:ea typeface="Times New Roman"/>
                        </a:rPr>
                        <a:t>Крамарова</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31"/>
                  </a:ext>
                </a:extLst>
              </a:tr>
              <a:tr h="82296">
                <a:tc vMerge="1">
                  <a:txBody>
                    <a:bodyPr/>
                    <a:lstStyle/>
                    <a:p>
                      <a:endParaRPr lang="ru-RU"/>
                    </a:p>
                  </a:txBody>
                  <a:tcPr/>
                </a:tc>
                <a:tc>
                  <a:txBody>
                    <a:bodyPr/>
                    <a:lstStyle/>
                    <a:p>
                      <a:pPr algn="ctr">
                        <a:spcAft>
                          <a:spcPts val="0"/>
                        </a:spcAft>
                      </a:pPr>
                      <a:r>
                        <a:rPr lang="uk-UA"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700" dirty="0">
                          <a:effectLst/>
                          <a:latin typeface="Century Gothic" panose="020B0502020202020204" pitchFamily="34" charset="0"/>
                        </a:rPr>
                        <a:t>Голова Правління </a:t>
                      </a:r>
                      <a:endParaRPr lang="ru-RU" sz="700" dirty="0">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Дж</a:t>
                      </a: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uk-UA"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Корріас</a:t>
                      </a:r>
                      <a:r>
                        <a:rPr lang="uk-UA" sz="700" dirty="0">
                          <a:effectLst/>
                          <a:latin typeface="Century Gothic" panose="020B0502020202020204" pitchFamily="34" charset="0"/>
                          <a:ea typeface="Times New Roman"/>
                        </a:rPr>
                        <a:t> </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700" dirty="0">
                          <a:effectLst/>
                          <a:latin typeface="Century Gothic" panose="020B0502020202020204" pitchFamily="34" charset="0"/>
                        </a:rPr>
                        <a:t>Член з правом голосу</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32"/>
                  </a:ext>
                </a:extLst>
              </a:tr>
              <a:tr h="82296">
                <a:tc vMerge="1">
                  <a:txBody>
                    <a:bodyPr/>
                    <a:lstStyle/>
                    <a:p>
                      <a:pPr algn="ctr">
                        <a:spcAft>
                          <a:spcPts val="0"/>
                        </a:spcAft>
                      </a:pPr>
                      <a:endParaRPr lang="uk-UA" sz="700" noProof="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ea typeface="Times New Roman"/>
                        </a:rPr>
                        <a:t>6</a:t>
                      </a:r>
                    </a:p>
                  </a:txBody>
                  <a:tcPr marL="20013" marR="20013" marT="0" marB="0" anchor="ctr"/>
                </a:tc>
                <a:tc>
                  <a:txBody>
                    <a:bodyPr/>
                    <a:lstStyle/>
                    <a:p>
                      <a:pPr>
                        <a:spcAft>
                          <a:spcPts val="0"/>
                        </a:spcAft>
                      </a:pPr>
                      <a:r>
                        <a:rPr lang="ru-RU" sz="700" dirty="0">
                          <a:effectLst/>
                          <a:latin typeface="Century Gothic" panose="020B0502020202020204" pitchFamily="34" charset="0"/>
                          <a:ea typeface="Times New Roman"/>
                        </a:rPr>
                        <a:t>Перший Заступник </a:t>
                      </a:r>
                      <a:r>
                        <a:rPr lang="ru-RU" sz="700" dirty="0" err="1">
                          <a:effectLst/>
                          <a:latin typeface="Century Gothic" panose="020B0502020202020204" pitchFamily="34" charset="0"/>
                          <a:ea typeface="Times New Roman"/>
                        </a:rPr>
                        <a:t>Голови</a:t>
                      </a:r>
                      <a:r>
                        <a:rPr lang="ru-RU" sz="700" dirty="0">
                          <a:effectLst/>
                          <a:latin typeface="Century Gothic" panose="020B0502020202020204" pitchFamily="34" charset="0"/>
                          <a:ea typeface="Times New Roman"/>
                        </a:rPr>
                        <a:t> </a:t>
                      </a:r>
                      <a:r>
                        <a:rPr lang="ru-RU" sz="700" dirty="0" err="1">
                          <a:effectLst/>
                          <a:latin typeface="Century Gothic" panose="020B0502020202020204" pitchFamily="34" charset="0"/>
                          <a:ea typeface="Times New Roman"/>
                        </a:rPr>
                        <a:t>Правління</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rPr>
                        <a:t>-</a:t>
                      </a: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700" dirty="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833799058"/>
                  </a:ext>
                </a:extLst>
              </a:tr>
              <a:tr h="82296">
                <a:tc gridSpan="5">
                  <a:txBody>
                    <a:bodyPr/>
                    <a:lstStyle/>
                    <a:p>
                      <a:pPr algn="ctr">
                        <a:spcAft>
                          <a:spcPts val="0"/>
                        </a:spcAft>
                      </a:pPr>
                      <a:endParaRPr lang="uk-UA" sz="700" noProof="0" dirty="0">
                        <a:effectLst/>
                        <a:latin typeface="Century Gothic" panose="020B0502020202020204" pitchFamily="34" charset="0"/>
                        <a:ea typeface="Times New Roman"/>
                      </a:endParaRPr>
                    </a:p>
                  </a:txBody>
                  <a:tcPr marL="20013" marR="20013" marT="0" marB="0" anchor="ctr"/>
                </a:tc>
                <a:tc h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ru-RU" sz="700" dirty="0">
                        <a:effectLst/>
                        <a:latin typeface="Century Gothic" panose="020B0502020202020204" pitchFamily="34" charset="0"/>
                        <a:ea typeface="Times New Roman"/>
                      </a:endParaRPr>
                    </a:p>
                  </a:txBody>
                  <a:tcPr marL="20013" marR="20013" marT="0" marB="0"/>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ru-RU" sz="700" dirty="0">
                        <a:effectLst/>
                        <a:latin typeface="Century Gothic" panose="020B0502020202020204" pitchFamily="34" charset="0"/>
                        <a:ea typeface="Times New Roman"/>
                      </a:endParaRPr>
                    </a:p>
                  </a:txBody>
                  <a:tcPr marL="20013" marR="20013" marT="0" marB="0"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681528225"/>
                  </a:ext>
                </a:extLst>
              </a:tr>
              <a:tr h="82296">
                <a:tc rowSpan="6">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700" dirty="0">
                          <a:effectLst/>
                          <a:latin typeface="Century Gothic" panose="020B0502020202020204" pitchFamily="34" charset="0"/>
                        </a:rPr>
                        <a:t>Тендерний комітет</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ea typeface="Times New Roman"/>
                        </a:rPr>
                        <a:t>1</a:t>
                      </a: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700" dirty="0">
                          <a:effectLst/>
                          <a:latin typeface="Century Gothic" panose="020B0502020202020204" pitchFamily="34" charset="0"/>
                        </a:rPr>
                        <a:t>Керівник головного фінансового управління</a:t>
                      </a:r>
                      <a:endParaRPr lang="ru-RU" sz="700" dirty="0">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uk-UA" sz="700">
                          <a:effectLst/>
                          <a:latin typeface="Century Gothic" panose="020B0502020202020204" pitchFamily="34" charset="0"/>
                          <a:ea typeface="Times New Roman"/>
                        </a:rPr>
                        <a:t>С.М. Крамарова</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700">
                          <a:effectLst/>
                          <a:latin typeface="Century Gothic" panose="020B0502020202020204" pitchFamily="34" charset="0"/>
                        </a:rPr>
                        <a:t>Голова </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959306224"/>
                  </a:ext>
                </a:extLst>
              </a:tr>
              <a:tr h="82296">
                <a:tc vMerge="1">
                  <a:txBody>
                    <a:bodyPr/>
                    <a:lstStyle/>
                    <a:p>
                      <a:pPr algn="ctr">
                        <a:spcAft>
                          <a:spcPts val="0"/>
                        </a:spcAft>
                      </a:pPr>
                      <a:endParaRPr lang="uk-UA" sz="700" noProof="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ea typeface="Times New Roman"/>
                        </a:rPr>
                        <a:t>2</a:t>
                      </a: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700" dirty="0">
                          <a:effectLst/>
                          <a:latin typeface="Century Gothic" panose="020B0502020202020204" pitchFamily="34" charset="0"/>
                        </a:rPr>
                        <a:t>Директор департаменту планування і контролю</a:t>
                      </a:r>
                      <a:endParaRPr lang="ru-RU" sz="700" dirty="0">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uk-UA" sz="700" kern="1200">
                          <a:solidFill>
                            <a:schemeClr val="dk1"/>
                          </a:solidFill>
                          <a:effectLst/>
                          <a:latin typeface="Century Gothic" panose="020B0502020202020204" pitchFamily="34" charset="0"/>
                          <a:ea typeface="Times New Roman"/>
                          <a:cs typeface="+mn-cs"/>
                        </a:rPr>
                        <a:t>І.В. Баркар</a:t>
                      </a:r>
                      <a:endParaRPr lang="en-GB" sz="700" kern="1200" dirty="0">
                        <a:solidFill>
                          <a:schemeClr val="dk1"/>
                        </a:solidFill>
                        <a:effectLst/>
                        <a:latin typeface="Century Gothic" panose="020B0502020202020204" pitchFamily="34" charset="0"/>
                        <a:ea typeface="Times New Roman"/>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70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895187705"/>
                  </a:ext>
                </a:extLst>
              </a:tr>
              <a:tr h="82296">
                <a:tc vMerge="1">
                  <a:txBody>
                    <a:bodyPr/>
                    <a:lstStyle/>
                    <a:p>
                      <a:pPr algn="ctr">
                        <a:spcAft>
                          <a:spcPts val="0"/>
                        </a:spcAft>
                      </a:pPr>
                      <a:endParaRPr lang="uk-UA" sz="700" noProof="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ea typeface="Times New Roman"/>
                        </a:rPr>
                        <a:t>3</a:t>
                      </a: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700" dirty="0">
                          <a:effectLst/>
                          <a:latin typeface="Century Gothic" panose="020B0502020202020204" pitchFamily="34" charset="0"/>
                        </a:rPr>
                        <a:t>Керівник головного операційного управління</a:t>
                      </a:r>
                      <a:endParaRPr lang="ru-RU" sz="700" dirty="0">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ru-RU" sz="700" dirty="0">
                          <a:effectLst/>
                          <a:latin typeface="Century Gothic" panose="020B0502020202020204" pitchFamily="34" charset="0"/>
                          <a:ea typeface="Times New Roman"/>
                        </a:rPr>
                        <a:t>Л. В. </a:t>
                      </a:r>
                      <a:r>
                        <a:rPr lang="ru-RU" sz="700" dirty="0" err="1">
                          <a:effectLst/>
                          <a:latin typeface="Century Gothic" panose="020B0502020202020204" pitchFamily="34" charset="0"/>
                          <a:ea typeface="Times New Roman"/>
                        </a:rPr>
                        <a:t>Остахова</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70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426544393"/>
                  </a:ext>
                </a:extLst>
              </a:tr>
              <a:tr h="82296">
                <a:tc vMerge="1">
                  <a:txBody>
                    <a:bodyPr/>
                    <a:lstStyle/>
                    <a:p>
                      <a:pPr algn="ctr">
                        <a:spcAft>
                          <a:spcPts val="0"/>
                        </a:spcAft>
                      </a:pPr>
                      <a:endParaRPr lang="uk-UA" sz="700" noProof="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ea typeface="Times New Roman"/>
                        </a:rPr>
                        <a:t>4</a:t>
                      </a: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700" dirty="0">
                          <a:effectLst/>
                          <a:latin typeface="Century Gothic" panose="020B0502020202020204" pitchFamily="34" charset="0"/>
                        </a:rPr>
                        <a:t>Голова Правління</a:t>
                      </a:r>
                      <a:endParaRPr lang="ru-RU" sz="700" dirty="0">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uk-UA"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Дж</a:t>
                      </a: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uk-UA"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Корріас</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70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2081806724"/>
                  </a:ext>
                </a:extLst>
              </a:tr>
              <a:tr h="82296">
                <a:tc vMerge="1">
                  <a:txBody>
                    <a:bodyPr/>
                    <a:lstStyle/>
                    <a:p>
                      <a:endParaRPr lang="uk-UA"/>
                    </a:p>
                  </a:txBody>
                  <a:tcPr/>
                </a:tc>
                <a:tc>
                  <a:txBody>
                    <a:bodyPr/>
                    <a:lstStyle/>
                    <a:p>
                      <a:pPr algn="ctr">
                        <a:spcAft>
                          <a:spcPts val="0"/>
                        </a:spcAft>
                      </a:pPr>
                      <a:r>
                        <a:rPr lang="ru-RU" sz="700" dirty="0">
                          <a:effectLst/>
                          <a:latin typeface="Century Gothic" panose="020B0502020202020204" pitchFamily="34" charset="0"/>
                          <a:ea typeface="Times New Roman"/>
                        </a:rPr>
                        <a:t>5</a:t>
                      </a:r>
                    </a:p>
                  </a:txBody>
                  <a:tcPr marL="20013" marR="20013" marT="0" marB="0" anchor="ctr"/>
                </a:tc>
                <a:tc>
                  <a:txBody>
                    <a:bodyPr/>
                    <a:lstStyle/>
                    <a:p>
                      <a:pPr>
                        <a:spcAft>
                          <a:spcPts val="0"/>
                        </a:spcAft>
                      </a:pPr>
                      <a:r>
                        <a:rPr lang="ru-RU" sz="700" dirty="0">
                          <a:effectLst/>
                          <a:latin typeface="Century Gothic" panose="020B0502020202020204" pitchFamily="34" charset="0"/>
                          <a:ea typeface="Times New Roman"/>
                        </a:rPr>
                        <a:t>Перший Заступник </a:t>
                      </a:r>
                      <a:r>
                        <a:rPr lang="ru-RU" sz="700" dirty="0" err="1">
                          <a:effectLst/>
                          <a:latin typeface="Century Gothic" panose="020B0502020202020204" pitchFamily="34" charset="0"/>
                          <a:ea typeface="Times New Roman"/>
                        </a:rPr>
                        <a:t>Голови</a:t>
                      </a:r>
                      <a:r>
                        <a:rPr lang="ru-RU" sz="700" dirty="0">
                          <a:effectLst/>
                          <a:latin typeface="Century Gothic" panose="020B0502020202020204" pitchFamily="34" charset="0"/>
                          <a:ea typeface="Times New Roman"/>
                        </a:rPr>
                        <a:t> </a:t>
                      </a:r>
                      <a:r>
                        <a:rPr lang="ru-RU" sz="700" dirty="0" err="1">
                          <a:effectLst/>
                          <a:latin typeface="Century Gothic" panose="020B0502020202020204" pitchFamily="34" charset="0"/>
                          <a:ea typeface="Times New Roman"/>
                        </a:rPr>
                        <a:t>Правління</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rPr>
                        <a:t>-</a:t>
                      </a: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700" dirty="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3648211950"/>
                  </a:ext>
                </a:extLst>
              </a:tr>
              <a:tr h="82296">
                <a:tc vMerge="1">
                  <a:txBody>
                    <a:bodyPr/>
                    <a:lstStyle/>
                    <a:p>
                      <a:pPr algn="ctr">
                        <a:spcAft>
                          <a:spcPts val="0"/>
                        </a:spcAft>
                      </a:pPr>
                      <a:endParaRPr lang="uk-UA" sz="700" noProof="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ea typeface="Times New Roman"/>
                        </a:rPr>
                        <a:t>6</a:t>
                      </a: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700" dirty="0">
                          <a:effectLst/>
                          <a:latin typeface="Century Gothic" panose="020B0502020202020204" pitchFamily="34" charset="0"/>
                        </a:rPr>
                        <a:t>Головний бухгалтер – директор департаменту бухгалтерського обліку</a:t>
                      </a:r>
                      <a:endParaRPr lang="ru-RU" sz="700" dirty="0">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uk-UA" sz="700" dirty="0">
                          <a:effectLst/>
                          <a:latin typeface="Century Gothic" panose="020B0502020202020204" pitchFamily="34" charset="0"/>
                          <a:ea typeface="Times New Roman"/>
                        </a:rPr>
                        <a:t>Г.С. Барановська</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700" dirty="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296974701"/>
                  </a:ext>
                </a:extLst>
              </a:tr>
            </a:tbl>
          </a:graphicData>
        </a:graphic>
      </p:graphicFrame>
      <p:sp>
        <p:nvSpPr>
          <p:cNvPr id="3" name="Titolo 1">
            <a:extLst>
              <a:ext uri="{FF2B5EF4-FFF2-40B4-BE49-F238E27FC236}">
                <a16:creationId xmlns:a16="http://schemas.microsoft.com/office/drawing/2014/main" id="{48EDF5D8-DA35-A18A-2820-5D288EE8D541}"/>
              </a:ext>
            </a:extLst>
          </p:cNvPr>
          <p:cNvSpPr txBox="1">
            <a:spLocks/>
          </p:cNvSpPr>
          <p:nvPr/>
        </p:nvSpPr>
        <p:spPr bwMode="auto">
          <a:xfrm>
            <a:off x="45810" y="46079"/>
            <a:ext cx="9030068" cy="53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ru-RU"/>
            </a:defPPr>
            <a:lvl1pPr defTabSz="457200" fontAlgn="base">
              <a:spcBef>
                <a:spcPct val="0"/>
              </a:spcBef>
              <a:spcAft>
                <a:spcPct val="0"/>
              </a:spcAft>
              <a:defRPr sz="2900" b="1">
                <a:solidFill>
                  <a:srgbClr val="EC6400"/>
                </a:solidFill>
                <a:latin typeface="Century Gothic" panose="020B0502020202020204" pitchFamily="34" charset="0"/>
                <a:ea typeface="MS PGothic" panose="020B0600070205080204" pitchFamily="34" charset="-128"/>
                <a:cs typeface="Arial" panose="020B0604020202020204" pitchFamily="34" charset="0"/>
              </a:defRPr>
            </a:lvl1pPr>
            <a:lvl2pPr marL="742950" indent="-285750">
              <a:defRPr>
                <a:latin typeface="Arial" panose="020B0604020202020204" pitchFamily="34" charset="0"/>
                <a:ea typeface="MS PGothic" panose="020B0600070205080204" pitchFamily="34" charset="-128"/>
              </a:defRPr>
            </a:lvl2pPr>
            <a:lvl3pPr marL="1143000" indent="-228600">
              <a:defRPr>
                <a:latin typeface="Arial" panose="020B0604020202020204" pitchFamily="34" charset="0"/>
                <a:ea typeface="MS PGothic" panose="020B0600070205080204" pitchFamily="34" charset="-128"/>
              </a:defRPr>
            </a:lvl3pPr>
            <a:lvl4pPr marL="1600200" indent="-228600">
              <a:defRPr>
                <a:latin typeface="Arial" panose="020B0604020202020204" pitchFamily="34" charset="0"/>
                <a:ea typeface="MS PGothic" panose="020B0600070205080204" pitchFamily="34" charset="-128"/>
              </a:defRPr>
            </a:lvl4pPr>
            <a:lvl5pPr marL="2057400" indent="-228600">
              <a:defRPr>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9pPr>
          </a:lstStyle>
          <a:p>
            <a:pPr>
              <a:tabLst>
                <a:tab pos="8970963" algn="r"/>
              </a:tabLst>
            </a:pPr>
            <a:r>
              <a:rPr lang="uk-UA" altLang="it-IT" sz="1900" dirty="0"/>
              <a:t>Організаційна</a:t>
            </a:r>
            <a:r>
              <a:rPr lang="ru-RU" altLang="it-IT" sz="1900" dirty="0"/>
              <a:t> структура АТ “ПРАВЕКС</a:t>
            </a:r>
            <a:r>
              <a:rPr lang="en-US" altLang="it-IT" sz="1900" dirty="0"/>
              <a:t> </a:t>
            </a:r>
            <a:r>
              <a:rPr lang="ru-RU" altLang="it-IT" sz="1900" dirty="0"/>
              <a:t>БАНК”</a:t>
            </a:r>
            <a:r>
              <a:rPr lang="en-US" altLang="it-IT" sz="1900" dirty="0"/>
              <a:t> </a:t>
            </a:r>
            <a:r>
              <a:rPr lang="uk-UA" altLang="it-IT" sz="1900" dirty="0"/>
              <a:t>станом на </a:t>
            </a:r>
            <a:r>
              <a:rPr lang="en-US" altLang="it-IT" sz="1900" dirty="0"/>
              <a:t>31</a:t>
            </a:r>
            <a:r>
              <a:rPr lang="uk-UA" altLang="it-IT" sz="1900" dirty="0"/>
              <a:t>.</a:t>
            </a:r>
            <a:r>
              <a:rPr lang="en-US" altLang="it-IT" sz="1900" dirty="0"/>
              <a:t>03</a:t>
            </a:r>
            <a:r>
              <a:rPr lang="uk-UA" altLang="it-IT" sz="1900" dirty="0"/>
              <a:t>.202</a:t>
            </a:r>
            <a:r>
              <a:rPr lang="en-US" altLang="it-IT" sz="1900" dirty="0"/>
              <a:t>5	</a:t>
            </a:r>
            <a:r>
              <a:rPr lang="uk-UA" altLang="it-IT" sz="1900" dirty="0"/>
              <a:t>2</a:t>
            </a:r>
            <a:r>
              <a:rPr lang="en-US" altLang="it-IT" sz="1900" dirty="0"/>
              <a:t>/3</a:t>
            </a:r>
          </a:p>
        </p:txBody>
      </p:sp>
    </p:spTree>
    <p:extLst>
      <p:ext uri="{BB962C8B-B14F-4D97-AF65-F5344CB8AC3E}">
        <p14:creationId xmlns:p14="http://schemas.microsoft.com/office/powerpoint/2010/main" val="2193740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6"/>
          <p:cNvGraphicFramePr>
            <a:graphicFrameLocks noGrp="1"/>
          </p:cNvGraphicFramePr>
          <p:nvPr>
            <p:extLst>
              <p:ext uri="{D42A27DB-BD31-4B8C-83A1-F6EECF244321}">
                <p14:modId xmlns:p14="http://schemas.microsoft.com/office/powerpoint/2010/main" val="1518186568"/>
              </p:ext>
            </p:extLst>
          </p:nvPr>
        </p:nvGraphicFramePr>
        <p:xfrm>
          <a:off x="276843" y="1126246"/>
          <a:ext cx="8568001" cy="4759078"/>
        </p:xfrm>
        <a:graphic>
          <a:graphicData uri="http://schemas.openxmlformats.org/drawingml/2006/table">
            <a:tbl>
              <a:tblPr firstRow="1" firstCol="1" bandRow="1">
                <a:tableStyleId>{5C22544A-7EE6-4342-B048-85BDC9FD1C3A}</a:tableStyleId>
              </a:tblPr>
              <a:tblGrid>
                <a:gridCol w="911733">
                  <a:extLst>
                    <a:ext uri="{9D8B030D-6E8A-4147-A177-3AD203B41FA5}">
                      <a16:colId xmlns:a16="http://schemas.microsoft.com/office/drawing/2014/main" val="20000"/>
                    </a:ext>
                  </a:extLst>
                </a:gridCol>
                <a:gridCol w="207513">
                  <a:extLst>
                    <a:ext uri="{9D8B030D-6E8A-4147-A177-3AD203B41FA5}">
                      <a16:colId xmlns:a16="http://schemas.microsoft.com/office/drawing/2014/main" val="20001"/>
                    </a:ext>
                  </a:extLst>
                </a:gridCol>
                <a:gridCol w="3993322">
                  <a:extLst>
                    <a:ext uri="{9D8B030D-6E8A-4147-A177-3AD203B41FA5}">
                      <a16:colId xmlns:a16="http://schemas.microsoft.com/office/drawing/2014/main" val="20002"/>
                    </a:ext>
                  </a:extLst>
                </a:gridCol>
                <a:gridCol w="1152128">
                  <a:extLst>
                    <a:ext uri="{9D8B030D-6E8A-4147-A177-3AD203B41FA5}">
                      <a16:colId xmlns:a16="http://schemas.microsoft.com/office/drawing/2014/main" val="3448505620"/>
                    </a:ext>
                  </a:extLst>
                </a:gridCol>
                <a:gridCol w="2303305">
                  <a:extLst>
                    <a:ext uri="{9D8B030D-6E8A-4147-A177-3AD203B41FA5}">
                      <a16:colId xmlns:a16="http://schemas.microsoft.com/office/drawing/2014/main" val="1265143535"/>
                    </a:ext>
                  </a:extLst>
                </a:gridCol>
              </a:tblGrid>
              <a:tr h="144016">
                <a:tc>
                  <a:txBody>
                    <a:bodyPr/>
                    <a:lstStyle/>
                    <a:p>
                      <a:pPr algn="ctr">
                        <a:spcAft>
                          <a:spcPts val="0"/>
                        </a:spcAft>
                      </a:pPr>
                      <a:r>
                        <a:rPr lang="uk-UA" sz="700" noProof="0" dirty="0">
                          <a:effectLst/>
                          <a:latin typeface="Century Gothic" panose="020B0502020202020204" pitchFamily="34" charset="0"/>
                        </a:rPr>
                        <a:t>Комітет Правління</a:t>
                      </a:r>
                      <a:endParaRPr lang="uk-UA" sz="700" noProof="0" dirty="0">
                        <a:effectLst/>
                        <a:latin typeface="Century Gothic" panose="020B0502020202020204" pitchFamily="34" charset="0"/>
                        <a:ea typeface="Times New Roman"/>
                      </a:endParaRPr>
                    </a:p>
                  </a:txBody>
                  <a:tcPr marL="20013" marR="20013" marT="0" marB="0" anchor="ctr"/>
                </a:tc>
                <a:tc gridSpan="2">
                  <a:txBody>
                    <a:bodyPr/>
                    <a:lstStyle/>
                    <a:p>
                      <a:pPr marL="0" algn="ctr" defTabSz="457200" rtl="0" eaLnBrk="1" latinLnBrk="0" hangingPunct="1">
                        <a:spcAft>
                          <a:spcPts val="0"/>
                        </a:spcAft>
                      </a:pPr>
                      <a:r>
                        <a:rPr lang="uk-UA" sz="700" kern="1200" dirty="0">
                          <a:effectLst/>
                          <a:latin typeface="Century Gothic" panose="020B0502020202020204" pitchFamily="34" charset="0"/>
                        </a:rPr>
                        <a:t>Посада</a:t>
                      </a:r>
                      <a:endParaRPr lang="ru-RU" sz="700" b="1" kern="1200" dirty="0">
                        <a:solidFill>
                          <a:schemeClr val="tx1"/>
                        </a:solidFill>
                        <a:effectLst/>
                        <a:latin typeface="Century Gothic" panose="020B0502020202020204" pitchFamily="34" charset="0"/>
                        <a:ea typeface="+mn-ea"/>
                        <a:cs typeface="+mn-cs"/>
                      </a:endParaRPr>
                    </a:p>
                  </a:txBody>
                  <a:tcPr marL="20013" marR="20013" marT="0" marB="0" anchor="ctr"/>
                </a:tc>
                <a:tc hMerge="1">
                  <a:txBody>
                    <a:bodyPr/>
                    <a:lstStyle/>
                    <a:p>
                      <a:endParaRPr lang="ru-RU"/>
                    </a:p>
                  </a:txBody>
                  <a:tcPr/>
                </a:tc>
                <a:tc>
                  <a:txBody>
                    <a:bodyPr/>
                    <a:lstStyle/>
                    <a:p>
                      <a:pPr marL="0" algn="ctr" defTabSz="457200" rtl="0" eaLnBrk="1" latinLnBrk="0" hangingPunct="1">
                        <a:spcAft>
                          <a:spcPts val="0"/>
                        </a:spcAft>
                      </a:pPr>
                      <a:r>
                        <a:rPr lang="uk-UA" sz="700" kern="1200">
                          <a:effectLst/>
                          <a:latin typeface="Century Gothic" panose="020B0502020202020204" pitchFamily="34" charset="0"/>
                        </a:rPr>
                        <a:t>П.І.Б.</a:t>
                      </a:r>
                      <a:endParaRPr lang="en-US" sz="700" b="1"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marL="0" algn="ctr" defTabSz="457200" rtl="0" eaLnBrk="1" latinLnBrk="0" hangingPunct="1">
                        <a:spcAft>
                          <a:spcPts val="0"/>
                        </a:spcAft>
                      </a:pPr>
                      <a:r>
                        <a:rPr lang="en-GB" sz="700" kern="1200">
                          <a:effectLst/>
                          <a:latin typeface="Century Gothic" panose="020B0502020202020204" pitchFamily="34" charset="0"/>
                        </a:rPr>
                        <a:t> Мандат</a:t>
                      </a:r>
                      <a:endParaRPr lang="ru-RU" sz="700" b="1" kern="1200" dirty="0">
                        <a:solidFill>
                          <a:schemeClr val="tx1"/>
                        </a:solidFill>
                        <a:effectLst/>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00"/>
                  </a:ext>
                </a:extLst>
              </a:tr>
              <a:tr h="82296">
                <a:tc rowSpan="7">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700" noProof="0" dirty="0">
                          <a:effectLst/>
                          <a:latin typeface="Century Gothic" panose="020B0502020202020204" pitchFamily="34" charset="0"/>
                          <a:ea typeface="Times New Roman"/>
                        </a:rPr>
                        <a:t>Комітет з екологічних, соціальних та управлінських питань</a:t>
                      </a:r>
                    </a:p>
                  </a:txBody>
                  <a:tcPr marL="20013" marR="20013" marT="0" marB="0" anchor="ctr"/>
                </a:tc>
                <a:tc>
                  <a:txBody>
                    <a:bodyPr/>
                    <a:lstStyle/>
                    <a:p>
                      <a:pPr algn="ctr"/>
                      <a:r>
                        <a:rPr lang="ru-RU" sz="700" dirty="0">
                          <a:solidFill>
                            <a:srgbClr val="000000"/>
                          </a:solidFill>
                          <a:effectLst/>
                          <a:latin typeface="Century Gothic" panose="020B0502020202020204" pitchFamily="34" charset="0"/>
                          <a:ea typeface="Calibri" panose="020F0502020204030204" pitchFamily="34" charset="0"/>
                        </a:rPr>
                        <a:t>1</a:t>
                      </a:r>
                      <a:endParaRPr lang="ru-UA" sz="700" dirty="0">
                        <a:effectLst/>
                        <a:latin typeface="Calibri" panose="020F0502020204030204" pitchFamily="34" charset="0"/>
                        <a:ea typeface="Calibri" panose="020F0502020204030204" pitchFamily="34" charset="0"/>
                      </a:endParaRPr>
                    </a:p>
                  </a:txBody>
                  <a:tcPr marL="20320" marR="20320" marT="9525" marB="0" anchor="ctr"/>
                </a:tc>
                <a:tc>
                  <a:txBody>
                    <a:bodyPr/>
                    <a:lstStyle/>
                    <a:p>
                      <a:r>
                        <a:rPr lang="uk-UA" sz="700" noProof="0" dirty="0">
                          <a:solidFill>
                            <a:srgbClr val="000000"/>
                          </a:solidFill>
                          <a:effectLst/>
                          <a:latin typeface="Century Gothic" panose="020B0502020202020204" pitchFamily="34" charset="0"/>
                          <a:ea typeface="Calibri" panose="020F0502020204030204" pitchFamily="34" charset="0"/>
                        </a:rPr>
                        <a:t>Менеджер з екологічних, соціальних та управлінських питань</a:t>
                      </a:r>
                    </a:p>
                  </a:txBody>
                  <a:tcPr marL="20320" marR="20320" marT="9525"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rPr>
                        <a:t>-</a:t>
                      </a:r>
                    </a:p>
                  </a:txBody>
                  <a:tcPr marL="20320" marR="20320" marT="9525" marB="0" anchor="ctr"/>
                </a:tc>
                <a:tc>
                  <a:txBody>
                    <a:bodyPr/>
                    <a:lstStyle/>
                    <a:p>
                      <a:pPr algn="ctr"/>
                      <a:r>
                        <a:rPr lang="uk-UA" sz="700">
                          <a:solidFill>
                            <a:srgbClr val="000000"/>
                          </a:solidFill>
                          <a:effectLst/>
                          <a:latin typeface="Century Gothic" panose="020B0502020202020204" pitchFamily="34" charset="0"/>
                          <a:ea typeface="Calibri" panose="020F0502020204030204" pitchFamily="34" charset="0"/>
                        </a:rPr>
                        <a:t>Голова </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0001"/>
                  </a:ext>
                </a:extLst>
              </a:tr>
              <a:tr h="82296">
                <a:tc vMerge="1">
                  <a:txBody>
                    <a:bodyPr/>
                    <a:lstStyle/>
                    <a:p>
                      <a:endParaRPr lang="uk-UA"/>
                    </a:p>
                  </a:txBody>
                  <a:tcPr/>
                </a:tc>
                <a:tc>
                  <a:txBody>
                    <a:bodyPr/>
                    <a:lstStyle/>
                    <a:p>
                      <a:pPr algn="ctr"/>
                      <a:r>
                        <a:rPr lang="ru-RU" sz="700" dirty="0">
                          <a:solidFill>
                            <a:srgbClr val="000000"/>
                          </a:solidFill>
                          <a:effectLst/>
                          <a:latin typeface="Century Gothic" panose="020B0502020202020204" pitchFamily="34" charset="0"/>
                          <a:ea typeface="Calibri" panose="020F0502020204030204" pitchFamily="34" charset="0"/>
                        </a:rPr>
                        <a:t>2</a:t>
                      </a:r>
                      <a:endParaRPr lang="ru-UA" sz="700" dirty="0">
                        <a:effectLst/>
                        <a:latin typeface="Calibri" panose="020F0502020204030204" pitchFamily="34" charset="0"/>
                        <a:ea typeface="Calibri" panose="020F0502020204030204" pitchFamily="34" charset="0"/>
                      </a:endParaRPr>
                    </a:p>
                  </a:txBody>
                  <a:tcPr marL="20320" marR="20320" marT="9525"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700" kern="1200" dirty="0">
                          <a:solidFill>
                            <a:schemeClr val="dk1"/>
                          </a:solidFill>
                          <a:effectLst/>
                          <a:latin typeface="Century Gothic" panose="020B0502020202020204" pitchFamily="34" charset="0"/>
                          <a:ea typeface="+mn-ea"/>
                          <a:cs typeface="+mn-cs"/>
                        </a:rPr>
                        <a:t>Керівник головного фінансового управління</a:t>
                      </a:r>
                      <a:endParaRPr lang="ru-RU" sz="700" dirty="0">
                        <a:effectLst/>
                        <a:latin typeface="Century Gothic" panose="020B0502020202020204" pitchFamily="34" charset="0"/>
                        <a:ea typeface="Times New Roman"/>
                      </a:endParaRPr>
                    </a:p>
                  </a:txBody>
                  <a:tcPr marL="20320" marR="20320" marT="9525"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700" dirty="0">
                          <a:solidFill>
                            <a:srgbClr val="000000"/>
                          </a:solidFill>
                          <a:effectLst/>
                          <a:latin typeface="Century Gothic" panose="020B0502020202020204" pitchFamily="34" charset="0"/>
                          <a:ea typeface="Calibri" panose="020F0502020204030204" pitchFamily="34" charset="0"/>
                        </a:rPr>
                        <a:t>С.М. </a:t>
                      </a:r>
                      <a:r>
                        <a:rPr lang="uk-UA" sz="700" dirty="0" err="1">
                          <a:solidFill>
                            <a:srgbClr val="000000"/>
                          </a:solidFill>
                          <a:effectLst/>
                          <a:latin typeface="Century Gothic" panose="020B0502020202020204" pitchFamily="34" charset="0"/>
                          <a:ea typeface="Calibri" panose="020F0502020204030204" pitchFamily="34" charset="0"/>
                        </a:rPr>
                        <a:t>Крамарова</a:t>
                      </a:r>
                      <a:endParaRPr lang="ru-UA" sz="700" dirty="0">
                        <a:effectLst/>
                        <a:latin typeface="Calibri" panose="020F0502020204030204" pitchFamily="34" charset="0"/>
                        <a:ea typeface="Calibri" panose="020F0502020204030204" pitchFamily="34" charset="0"/>
                      </a:endParaRPr>
                    </a:p>
                  </a:txBody>
                  <a:tcPr marL="20320" marR="20320" marT="9525"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700" dirty="0">
                          <a:solidFill>
                            <a:srgbClr val="000000"/>
                          </a:solidFill>
                          <a:effectLst/>
                          <a:latin typeface="Century Gothic" panose="020B0502020202020204" pitchFamily="34" charset="0"/>
                          <a:ea typeface="Calibri" panose="020F0502020204030204" pitchFamily="34" charset="0"/>
                        </a:rPr>
                        <a:t>Член з правом голосу</a:t>
                      </a:r>
                      <a:endParaRPr lang="ru-UA" sz="700" dirty="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00184142"/>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r>
                        <a:rPr lang="en-US" sz="700" dirty="0">
                          <a:solidFill>
                            <a:srgbClr val="000000"/>
                          </a:solidFill>
                          <a:effectLst/>
                          <a:latin typeface="Century Gothic" panose="020B0502020202020204" pitchFamily="34" charset="0"/>
                          <a:ea typeface="Calibri" panose="020F0502020204030204" pitchFamily="34" charset="0"/>
                        </a:rPr>
                        <a:t>3</a:t>
                      </a:r>
                      <a:endParaRPr lang="ru-UA" sz="700" dirty="0">
                        <a:effectLst/>
                        <a:latin typeface="Calibri" panose="020F0502020204030204" pitchFamily="34" charset="0"/>
                        <a:ea typeface="Calibri" panose="020F0502020204030204" pitchFamily="34" charset="0"/>
                      </a:endParaRPr>
                    </a:p>
                  </a:txBody>
                  <a:tcPr marL="20320" marR="20320" marT="9525" marB="0" anchor="ctr"/>
                </a:tc>
                <a:tc>
                  <a:txBody>
                    <a:bodyPr/>
                    <a:lstStyle/>
                    <a:p>
                      <a:r>
                        <a:rPr lang="uk-UA" sz="700" dirty="0">
                          <a:solidFill>
                            <a:srgbClr val="000000"/>
                          </a:solidFill>
                          <a:effectLst/>
                          <a:latin typeface="Century Gothic" panose="020B0502020202020204" pitchFamily="34" charset="0"/>
                          <a:ea typeface="Calibri" panose="020F0502020204030204" pitchFamily="34" charset="0"/>
                        </a:rPr>
                        <a:t>Керівник головного управління бізнесу</a:t>
                      </a:r>
                      <a:endParaRPr lang="ru-UA" sz="700" dirty="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uk-UA" sz="700">
                          <a:solidFill>
                            <a:srgbClr val="000000"/>
                          </a:solidFill>
                          <a:effectLst/>
                          <a:latin typeface="Century Gothic" panose="020B0502020202020204" pitchFamily="34" charset="0"/>
                          <a:ea typeface="Calibri" panose="020F0502020204030204" pitchFamily="34" charset="0"/>
                        </a:rPr>
                        <a:t>С.З. Бабаєв</a:t>
                      </a:r>
                      <a:endParaRPr lang="ru-UA" sz="70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uk-UA" sz="700" dirty="0">
                          <a:solidFill>
                            <a:srgbClr val="000000"/>
                          </a:solidFill>
                          <a:effectLst/>
                          <a:latin typeface="Century Gothic" panose="020B0502020202020204" pitchFamily="34" charset="0"/>
                          <a:ea typeface="Calibri" panose="020F0502020204030204" pitchFamily="34" charset="0"/>
                        </a:rPr>
                        <a:t>Член з правом голосу</a:t>
                      </a:r>
                      <a:endParaRPr lang="ru-UA" sz="700" dirty="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0002"/>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r>
                        <a:rPr lang="en-US" sz="700" dirty="0">
                          <a:solidFill>
                            <a:srgbClr val="000000"/>
                          </a:solidFill>
                          <a:effectLst/>
                          <a:latin typeface="Century Gothic" panose="020B0502020202020204" pitchFamily="34" charset="0"/>
                          <a:ea typeface="Calibri" panose="020F0502020204030204" pitchFamily="34" charset="0"/>
                        </a:rPr>
                        <a:t>4</a:t>
                      </a:r>
                      <a:endParaRPr lang="ru-UA" sz="700" dirty="0">
                        <a:effectLst/>
                        <a:latin typeface="Calibri" panose="020F0502020204030204" pitchFamily="34" charset="0"/>
                        <a:ea typeface="Calibri" panose="020F0502020204030204" pitchFamily="34" charset="0"/>
                      </a:endParaRPr>
                    </a:p>
                  </a:txBody>
                  <a:tcPr marL="20320" marR="20320" marT="9525" marB="0" anchor="ctr"/>
                </a:tc>
                <a:tc>
                  <a:txBody>
                    <a:bodyPr/>
                    <a:lstStyle/>
                    <a:p>
                      <a:r>
                        <a:rPr lang="uk-UA" sz="700" dirty="0">
                          <a:solidFill>
                            <a:srgbClr val="000000"/>
                          </a:solidFill>
                          <a:effectLst/>
                          <a:latin typeface="Century Gothic" panose="020B0502020202020204" pitchFamily="34" charset="0"/>
                          <a:ea typeface="Calibri" panose="020F0502020204030204" pitchFamily="34" charset="0"/>
                        </a:rPr>
                        <a:t>Головний ризик-менеджер – директор департаменту управління ризиками</a:t>
                      </a:r>
                      <a:endParaRPr lang="ru-UA" sz="700" dirty="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uk-UA" sz="700">
                          <a:solidFill>
                            <a:srgbClr val="000000"/>
                          </a:solidFill>
                          <a:effectLst/>
                          <a:latin typeface="Century Gothic" panose="020B0502020202020204" pitchFamily="34" charset="0"/>
                          <a:ea typeface="Calibri" panose="020F0502020204030204" pitchFamily="34" charset="0"/>
                        </a:rPr>
                        <a:t>С.О. Настін</a:t>
                      </a:r>
                      <a:endParaRPr lang="ru-UA" sz="70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uk-UA" sz="700" dirty="0">
                          <a:solidFill>
                            <a:srgbClr val="000000"/>
                          </a:solidFill>
                          <a:effectLst/>
                          <a:latin typeface="Century Gothic" panose="020B0502020202020204" pitchFamily="34" charset="0"/>
                          <a:ea typeface="Calibri" panose="020F0502020204030204" pitchFamily="34" charset="0"/>
                        </a:rPr>
                        <a:t>Член з правом голосу</a:t>
                      </a:r>
                      <a:endParaRPr lang="ru-UA" sz="700" dirty="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0004"/>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r>
                        <a:rPr lang="en-US" sz="700" dirty="0">
                          <a:solidFill>
                            <a:srgbClr val="000000"/>
                          </a:solidFill>
                          <a:effectLst/>
                          <a:latin typeface="Century Gothic" panose="020B0502020202020204" pitchFamily="34" charset="0"/>
                          <a:ea typeface="Calibri" panose="020F0502020204030204" pitchFamily="34" charset="0"/>
                        </a:rPr>
                        <a:t>5</a:t>
                      </a:r>
                      <a:endParaRPr lang="ru-UA" sz="700" dirty="0">
                        <a:effectLst/>
                        <a:latin typeface="Calibri" panose="020F0502020204030204" pitchFamily="34" charset="0"/>
                        <a:ea typeface="Calibri" panose="020F0502020204030204" pitchFamily="34" charset="0"/>
                      </a:endParaRPr>
                    </a:p>
                  </a:txBody>
                  <a:tcPr marL="20320" marR="20320" marT="9525" marB="0" anchor="ctr"/>
                </a:tc>
                <a:tc>
                  <a:txBody>
                    <a:bodyPr/>
                    <a:lstStyle/>
                    <a:p>
                      <a:r>
                        <a:rPr lang="uk-UA" sz="700" dirty="0">
                          <a:solidFill>
                            <a:srgbClr val="000000"/>
                          </a:solidFill>
                          <a:effectLst/>
                          <a:latin typeface="Century Gothic" panose="020B0502020202020204" pitchFamily="34" charset="0"/>
                          <a:ea typeface="Calibri" panose="020F0502020204030204" pitchFamily="34" charset="0"/>
                        </a:rPr>
                        <a:t>Керівник головного кредитного управління</a:t>
                      </a:r>
                      <a:endParaRPr lang="ru-UA" sz="700" dirty="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uk-UA" sz="700">
                          <a:solidFill>
                            <a:srgbClr val="000000"/>
                          </a:solidFill>
                          <a:effectLst/>
                          <a:latin typeface="Century Gothic" panose="020B0502020202020204" pitchFamily="34" charset="0"/>
                          <a:ea typeface="Calibri" panose="020F0502020204030204" pitchFamily="34" charset="0"/>
                        </a:rPr>
                        <a:t>Р.І. Лещенко</a:t>
                      </a:r>
                      <a:endParaRPr lang="ru-UA" sz="70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uk-UA" sz="700">
                          <a:solidFill>
                            <a:srgbClr val="000000"/>
                          </a:solidFill>
                          <a:effectLst/>
                          <a:latin typeface="Century Gothic" panose="020B0502020202020204" pitchFamily="34" charset="0"/>
                          <a:ea typeface="Calibri" panose="020F0502020204030204" pitchFamily="34" charset="0"/>
                        </a:rPr>
                        <a:t>Член з правом голосу</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0005"/>
                  </a:ext>
                </a:extLst>
              </a:tr>
              <a:tr h="82296">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r>
                        <a:rPr lang="en-US" sz="700" dirty="0">
                          <a:solidFill>
                            <a:srgbClr val="000000"/>
                          </a:solidFill>
                          <a:effectLst/>
                          <a:latin typeface="Century Gothic" panose="020B0502020202020204" pitchFamily="34" charset="0"/>
                          <a:ea typeface="Calibri" panose="020F0502020204030204" pitchFamily="34" charset="0"/>
                        </a:rPr>
                        <a:t>6</a:t>
                      </a:r>
                      <a:endParaRPr lang="ru-UA" sz="700" dirty="0">
                        <a:effectLst/>
                        <a:latin typeface="Calibri" panose="020F0502020204030204" pitchFamily="34" charset="0"/>
                        <a:ea typeface="Calibri" panose="020F0502020204030204" pitchFamily="34" charset="0"/>
                      </a:endParaRPr>
                    </a:p>
                  </a:txBody>
                  <a:tcPr marL="20320" marR="20320" marT="9525" marB="0" anchor="ctr"/>
                </a:tc>
                <a:tc>
                  <a:txBody>
                    <a:bodyPr/>
                    <a:lstStyle/>
                    <a:p>
                      <a:r>
                        <a:rPr lang="uk-UA" sz="700" dirty="0">
                          <a:solidFill>
                            <a:srgbClr val="000000"/>
                          </a:solidFill>
                          <a:effectLst/>
                          <a:latin typeface="Century Gothic" panose="020B0502020202020204" pitchFamily="34" charset="0"/>
                          <a:ea typeface="Calibri" panose="020F0502020204030204" pitchFamily="34" charset="0"/>
                        </a:rPr>
                        <a:t>Директор департаменту управління персоналом та організаційними змінами</a:t>
                      </a:r>
                      <a:endParaRPr lang="ru-UA" sz="700" dirty="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uk-UA" sz="700" dirty="0">
                          <a:solidFill>
                            <a:srgbClr val="000000"/>
                          </a:solidFill>
                          <a:effectLst/>
                          <a:latin typeface="Century Gothic" panose="020B0502020202020204" pitchFamily="34" charset="0"/>
                          <a:ea typeface="Calibri" panose="020F0502020204030204" pitchFamily="34" charset="0"/>
                        </a:rPr>
                        <a:t> </a:t>
                      </a:r>
                      <a:r>
                        <a:rPr lang="ru-RU" sz="700" dirty="0">
                          <a:solidFill>
                            <a:srgbClr val="000000"/>
                          </a:solidFill>
                          <a:effectLst/>
                          <a:latin typeface="Century Gothic" panose="020B0502020202020204" pitchFamily="34" charset="0"/>
                          <a:ea typeface="Calibri" panose="020F0502020204030204" pitchFamily="34" charset="0"/>
                        </a:rPr>
                        <a:t>Г.М. Нестеренко</a:t>
                      </a:r>
                      <a:endParaRPr lang="ru-UA" sz="700" dirty="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uk-UA" sz="700">
                          <a:solidFill>
                            <a:srgbClr val="000000"/>
                          </a:solidFill>
                          <a:effectLst/>
                          <a:latin typeface="Century Gothic" panose="020B0502020202020204" pitchFamily="34" charset="0"/>
                          <a:ea typeface="Calibri" panose="020F0502020204030204" pitchFamily="34" charset="0"/>
                        </a:rPr>
                        <a:t>Член з правом голосу</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143496467"/>
                  </a:ext>
                </a:extLst>
              </a:tr>
              <a:tr h="82296">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r>
                        <a:rPr lang="uk-UA" sz="700" dirty="0">
                          <a:effectLst/>
                          <a:latin typeface="Calibri" panose="020F0502020204030204" pitchFamily="34" charset="0"/>
                          <a:ea typeface="Calibri" panose="020F0502020204030204" pitchFamily="34" charset="0"/>
                        </a:rPr>
                        <a:t>7</a:t>
                      </a:r>
                      <a:endParaRPr lang="ru-UA" sz="700" dirty="0">
                        <a:effectLst/>
                        <a:latin typeface="Calibri" panose="020F0502020204030204" pitchFamily="34" charset="0"/>
                        <a:ea typeface="Calibri" panose="020F0502020204030204" pitchFamily="34" charset="0"/>
                      </a:endParaRPr>
                    </a:p>
                  </a:txBody>
                  <a:tcPr marL="20320" marR="20320" marT="9525" marB="0" anchor="ctr"/>
                </a:tc>
                <a:tc>
                  <a:txBody>
                    <a:bodyPr/>
                    <a:lstStyle/>
                    <a:p>
                      <a:r>
                        <a:rPr lang="uk-UA" sz="700" dirty="0">
                          <a:solidFill>
                            <a:srgbClr val="000000"/>
                          </a:solidFill>
                          <a:effectLst/>
                          <a:latin typeface="Century Gothic" panose="020B0502020202020204" pitchFamily="34" charset="0"/>
                          <a:ea typeface="Calibri" panose="020F0502020204030204" pitchFamily="34" charset="0"/>
                        </a:rPr>
                        <a:t>Головний </a:t>
                      </a:r>
                      <a:r>
                        <a:rPr lang="uk-UA" sz="700" dirty="0" err="1">
                          <a:solidFill>
                            <a:srgbClr val="000000"/>
                          </a:solidFill>
                          <a:effectLst/>
                          <a:latin typeface="Century Gothic" panose="020B0502020202020204" pitchFamily="34" charset="0"/>
                          <a:ea typeface="Calibri" panose="020F0502020204030204" pitchFamily="34" charset="0"/>
                        </a:rPr>
                        <a:t>комплаєнс</a:t>
                      </a:r>
                      <a:r>
                        <a:rPr lang="uk-UA" sz="700" dirty="0">
                          <a:solidFill>
                            <a:srgbClr val="000000"/>
                          </a:solidFill>
                          <a:effectLst/>
                          <a:latin typeface="Century Gothic" panose="020B0502020202020204" pitchFamily="34" charset="0"/>
                          <a:ea typeface="Calibri" panose="020F0502020204030204" pitchFamily="34" charset="0"/>
                        </a:rPr>
                        <a:t>-менеджер - директор департаменту </a:t>
                      </a:r>
                      <a:r>
                        <a:rPr lang="uk-UA" sz="700" dirty="0" err="1">
                          <a:solidFill>
                            <a:srgbClr val="000000"/>
                          </a:solidFill>
                          <a:effectLst/>
                          <a:latin typeface="Century Gothic" panose="020B0502020202020204" pitchFamily="34" charset="0"/>
                          <a:ea typeface="Calibri" panose="020F0502020204030204" pitchFamily="34" charset="0"/>
                        </a:rPr>
                        <a:t>комплаєнсу</a:t>
                      </a:r>
                      <a:r>
                        <a:rPr lang="uk-UA" sz="700" dirty="0">
                          <a:solidFill>
                            <a:srgbClr val="000000"/>
                          </a:solidFill>
                          <a:effectLst/>
                          <a:latin typeface="Century Gothic" panose="020B0502020202020204" pitchFamily="34" charset="0"/>
                          <a:ea typeface="Calibri" panose="020F0502020204030204" pitchFamily="34" charset="0"/>
                        </a:rPr>
                        <a:t> та протидії легалізації доходів, отриманих злочинним шляхом </a:t>
                      </a:r>
                      <a:endParaRPr lang="ru-UA" sz="700" dirty="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uk-UA" sz="700" dirty="0">
                          <a:solidFill>
                            <a:srgbClr val="000000"/>
                          </a:solidFill>
                          <a:effectLst/>
                          <a:latin typeface="Century Gothic" panose="020B0502020202020204" pitchFamily="34" charset="0"/>
                          <a:ea typeface="Calibri" panose="020F0502020204030204" pitchFamily="34" charset="0"/>
                        </a:rPr>
                        <a:t>О.А. Єфремов</a:t>
                      </a:r>
                      <a:endParaRPr lang="ru-UA" sz="700" dirty="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uk-UA" sz="700" dirty="0">
                          <a:solidFill>
                            <a:srgbClr val="000000"/>
                          </a:solidFill>
                          <a:effectLst/>
                          <a:latin typeface="Century Gothic" panose="020B0502020202020204" pitchFamily="34" charset="0"/>
                          <a:ea typeface="Calibri" panose="020F0502020204030204" pitchFamily="34" charset="0"/>
                        </a:rPr>
                        <a:t>Член з правом голосу</a:t>
                      </a:r>
                      <a:endParaRPr lang="ru-UA" sz="700" dirty="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563879213"/>
                  </a:ext>
                </a:extLst>
              </a:tr>
              <a:tr h="82296">
                <a:tc gridSpan="5">
                  <a:txBody>
                    <a:bodyPr/>
                    <a:lstStyle/>
                    <a:p>
                      <a:pPr algn="ctr">
                        <a:spcAft>
                          <a:spcPts val="0"/>
                        </a:spcAft>
                      </a:pPr>
                      <a:endParaRPr lang="ru-RU" sz="700" dirty="0">
                        <a:ln>
                          <a:solidFill>
                            <a:sysClr val="windowText" lastClr="000000"/>
                          </a:solidFill>
                        </a:ln>
                        <a:effectLst/>
                        <a:latin typeface="Century Gothic" panose="020B0502020202020204" pitchFamily="34" charset="0"/>
                        <a:ea typeface="Times New Roman"/>
                      </a:endParaRPr>
                    </a:p>
                  </a:txBody>
                  <a:tcPr marL="20013" marR="20013" marT="0" marB="0" anchor="ctr"/>
                </a:tc>
                <a:tc hMerge="1">
                  <a:txBody>
                    <a:bodyPr/>
                    <a:lstStyle/>
                    <a:p>
                      <a:pPr algn="ctr">
                        <a:spcAft>
                          <a:spcPts val="0"/>
                        </a:spcAft>
                      </a:pPr>
                      <a:endParaRPr lang="ru-RU" sz="700" dirty="0">
                        <a:ln>
                          <a:solidFill>
                            <a:sysClr val="windowText" lastClr="000000"/>
                          </a:solidFill>
                        </a:ln>
                        <a:effectLst/>
                        <a:latin typeface="Century Gothic" panose="020B0502020202020204" pitchFamily="34" charset="0"/>
                        <a:ea typeface="Times New Roman"/>
                      </a:endParaRPr>
                    </a:p>
                  </a:txBody>
                  <a:tcPr marL="20013" marR="20013" marT="0" marB="0" anchor="ctr"/>
                </a:tc>
                <a:tc hMerge="1">
                  <a:txBody>
                    <a:bodyPr/>
                    <a:lstStyle/>
                    <a:p>
                      <a:endParaRPr lang="ru-UA"/>
                    </a:p>
                  </a:txBody>
                  <a:tcPr/>
                </a:tc>
                <a:tc hMerge="1">
                  <a:txBody>
                    <a:bodyPr/>
                    <a:lstStyle/>
                    <a:p>
                      <a:endParaRPr lang="uk-UA"/>
                    </a:p>
                  </a:txBody>
                  <a:tcPr/>
                </a:tc>
                <a:tc hMerge="1">
                  <a:txBody>
                    <a:bodyPr/>
                    <a:lstStyle/>
                    <a:p>
                      <a:pPr algn="ctr">
                        <a:spcAft>
                          <a:spcPts val="0"/>
                        </a:spcAft>
                      </a:pPr>
                      <a:endParaRPr lang="ru-RU" sz="700" dirty="0">
                        <a:ln>
                          <a:solidFill>
                            <a:sysClr val="windowText" lastClr="000000"/>
                          </a:solidFill>
                        </a:ln>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6"/>
                  </a:ext>
                </a:extLst>
              </a:tr>
              <a:tr h="82296">
                <a:tc rowSpan="7">
                  <a:txBody>
                    <a:bodyPr/>
                    <a:lstStyle/>
                    <a:p>
                      <a:pPr algn="ctr">
                        <a:spcAft>
                          <a:spcPts val="0"/>
                        </a:spcAft>
                      </a:pPr>
                      <a:r>
                        <a:rPr lang="uk-UA" sz="700" dirty="0">
                          <a:effectLst/>
                          <a:latin typeface="Century Gothic" panose="020B0502020202020204" pitchFamily="34" charset="0"/>
                        </a:rPr>
                        <a:t>Комітет управління змінами</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1</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uk-UA" sz="700" dirty="0">
                          <a:effectLst/>
                          <a:latin typeface="Century Gothic" panose="020B0502020202020204" pitchFamily="34" charset="0"/>
                        </a:rPr>
                        <a:t>Голова Правління</a:t>
                      </a:r>
                      <a:endParaRPr lang="ru-RU" sz="700" dirty="0">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kumimoji="0" lang="uk-UA"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Дж</a:t>
                      </a: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uk-UA"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Корріас</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7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Голова</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07"/>
                  </a:ext>
                </a:extLst>
              </a:tr>
              <a:tr h="82296">
                <a:tc vMerge="1">
                  <a:txBody>
                    <a:bodyPr/>
                    <a:lstStyle/>
                    <a:p>
                      <a:endParaRPr lang="uk-UA"/>
                    </a:p>
                  </a:txBody>
                  <a:tcPr/>
                </a:tc>
                <a:tc>
                  <a:txBody>
                    <a:bodyPr/>
                    <a:lstStyle/>
                    <a:p>
                      <a:pPr algn="ctr">
                        <a:spcAft>
                          <a:spcPts val="0"/>
                        </a:spcAft>
                      </a:pPr>
                      <a:r>
                        <a:rPr lang="uk-UA"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ru-RU" sz="700" dirty="0">
                          <a:effectLst/>
                          <a:latin typeface="Century Gothic" panose="020B0502020202020204" pitchFamily="34" charset="0"/>
                          <a:ea typeface="Times New Roman"/>
                        </a:rPr>
                        <a:t>Перший Заступник </a:t>
                      </a:r>
                      <a:r>
                        <a:rPr lang="ru-RU" sz="700" dirty="0" err="1">
                          <a:effectLst/>
                          <a:latin typeface="Century Gothic" panose="020B0502020202020204" pitchFamily="34" charset="0"/>
                          <a:ea typeface="Times New Roman"/>
                        </a:rPr>
                        <a:t>Голови</a:t>
                      </a:r>
                      <a:r>
                        <a:rPr lang="ru-RU" sz="700" dirty="0">
                          <a:effectLst/>
                          <a:latin typeface="Century Gothic" panose="020B0502020202020204" pitchFamily="34" charset="0"/>
                          <a:ea typeface="Times New Roman"/>
                        </a:rPr>
                        <a:t> </a:t>
                      </a:r>
                      <a:r>
                        <a:rPr lang="ru-RU" sz="700" dirty="0" err="1">
                          <a:effectLst/>
                          <a:latin typeface="Century Gothic" panose="020B0502020202020204" pitchFamily="34" charset="0"/>
                          <a:ea typeface="Times New Roman"/>
                        </a:rPr>
                        <a:t>Правління</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rPr>
                        <a:t>-</a:t>
                      </a: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700" dirty="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2991578097"/>
                  </a:ext>
                </a:extLst>
              </a:tr>
              <a:tr h="0">
                <a:tc vMerge="1">
                  <a:txBody>
                    <a:bodyPr/>
                    <a:lstStyle/>
                    <a:p>
                      <a:endParaRPr lang="ru-UA"/>
                    </a:p>
                  </a:txBody>
                  <a:tcPr/>
                </a:tc>
                <a:tc>
                  <a:txBody>
                    <a:bodyPr/>
                    <a:lstStyle/>
                    <a:p>
                      <a:pPr algn="ctr">
                        <a:spcAft>
                          <a:spcPts val="0"/>
                        </a:spcAft>
                      </a:pPr>
                      <a:r>
                        <a:rPr lang="uk-UA"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uk-UA" sz="700" dirty="0">
                          <a:effectLst/>
                          <a:latin typeface="Century Gothic" panose="020B0502020202020204" pitchFamily="34" charset="0"/>
                        </a:rPr>
                        <a:t>Керівник головного кредитного управління </a:t>
                      </a:r>
                      <a:endParaRPr lang="ru-RU" sz="700" dirty="0">
                        <a:effectLst/>
                        <a:latin typeface="Century Gothic" panose="020B0502020202020204" pitchFamily="34" charset="0"/>
                        <a:ea typeface="Times New Roman"/>
                      </a:endParaRPr>
                    </a:p>
                  </a:txBody>
                  <a:tcPr marL="20013" marR="20013" marT="0" marB="0"/>
                </a:tc>
                <a:tc>
                  <a:txBody>
                    <a:bodyPr/>
                    <a:lstStyle/>
                    <a:p>
                      <a:pPr algn="ctr">
                        <a:spcAft>
                          <a:spcPts val="0"/>
                        </a:spcAft>
                      </a:pPr>
                      <a:r>
                        <a:rPr lang="uk-UA" sz="700">
                          <a:effectLst/>
                          <a:latin typeface="Century Gothic" panose="020B0502020202020204" pitchFamily="34" charset="0"/>
                          <a:ea typeface="Times New Roman"/>
                        </a:rPr>
                        <a:t>Р.І. Лещенко</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8"/>
                  </a:ext>
                </a:extLst>
              </a:tr>
              <a:tr h="82296">
                <a:tc vMerge="1">
                  <a:txBody>
                    <a:bodyPr/>
                    <a:lstStyle/>
                    <a:p>
                      <a:endParaRPr lang="ru-RU"/>
                    </a:p>
                  </a:txBody>
                  <a:tcPr/>
                </a:tc>
                <a:tc>
                  <a:txBody>
                    <a:bodyPr/>
                    <a:lstStyle/>
                    <a:p>
                      <a:pPr algn="ctr">
                        <a:spcAft>
                          <a:spcPts val="0"/>
                        </a:spcAft>
                      </a:pPr>
                      <a:r>
                        <a:rPr lang="uk-UA"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uk-UA" sz="700" dirty="0">
                          <a:effectLst/>
                          <a:latin typeface="Century Gothic" panose="020B0502020202020204" pitchFamily="34" charset="0"/>
                        </a:rPr>
                        <a:t>Керівник головного управління бізнесу </a:t>
                      </a:r>
                      <a:endParaRPr lang="ru-RU" sz="700" dirty="0">
                        <a:effectLst/>
                        <a:latin typeface="Century Gothic" panose="020B0502020202020204" pitchFamily="34" charset="0"/>
                        <a:ea typeface="Times New Roman"/>
                      </a:endParaRPr>
                    </a:p>
                  </a:txBody>
                  <a:tcPr marL="20013" marR="20013" marT="0" marB="0"/>
                </a:tc>
                <a:tc>
                  <a:txBody>
                    <a:bodyPr/>
                    <a:lstStyle/>
                    <a:p>
                      <a:pPr algn="ctr">
                        <a:spcAft>
                          <a:spcPts val="0"/>
                        </a:spcAft>
                      </a:pPr>
                      <a:r>
                        <a:rPr lang="uk-UA" sz="700">
                          <a:effectLst/>
                          <a:latin typeface="Century Gothic" panose="020B0502020202020204" pitchFamily="34" charset="0"/>
                        </a:rPr>
                        <a:t>С.З. Бабаєв </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9"/>
                  </a:ext>
                </a:extLst>
              </a:tr>
              <a:tr h="82296">
                <a:tc vMerge="1">
                  <a:txBody>
                    <a:bodyPr/>
                    <a:lstStyle/>
                    <a:p>
                      <a:endParaRPr lang="ru-RU"/>
                    </a:p>
                  </a:txBody>
                  <a:tcPr/>
                </a:tc>
                <a:tc>
                  <a:txBody>
                    <a:bodyPr/>
                    <a:lstStyle/>
                    <a:p>
                      <a:pPr algn="ctr">
                        <a:spcAft>
                          <a:spcPts val="0"/>
                        </a:spcAft>
                      </a:pPr>
                      <a:r>
                        <a:rPr lang="uk-UA"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uk-UA" sz="700" dirty="0">
                          <a:effectLst/>
                          <a:latin typeface="Century Gothic" panose="020B0502020202020204" pitchFamily="34" charset="0"/>
                        </a:rPr>
                        <a:t>Керівник головного фінансового управління </a:t>
                      </a:r>
                      <a:endParaRPr lang="ru-RU" sz="700" dirty="0">
                        <a:effectLst/>
                        <a:latin typeface="Century Gothic" panose="020B0502020202020204" pitchFamily="34" charset="0"/>
                        <a:ea typeface="Times New Roman"/>
                      </a:endParaRPr>
                    </a:p>
                  </a:txBody>
                  <a:tcPr marL="20013" marR="20013" marT="0" marB="0"/>
                </a:tc>
                <a:tc>
                  <a:txBody>
                    <a:bodyPr/>
                    <a:lstStyle/>
                    <a:p>
                      <a:pPr algn="ctr">
                        <a:spcAft>
                          <a:spcPts val="0"/>
                        </a:spcAft>
                      </a:pPr>
                      <a:r>
                        <a:rPr lang="uk-UA" sz="700">
                          <a:effectLst/>
                          <a:latin typeface="Century Gothic" panose="020B0502020202020204" pitchFamily="34" charset="0"/>
                          <a:ea typeface="Times New Roman"/>
                        </a:rPr>
                        <a:t>С.М. Крамарова</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0"/>
                  </a:ext>
                </a:extLst>
              </a:tr>
              <a:tr h="82296">
                <a:tc vMerge="1">
                  <a:txBody>
                    <a:bodyPr/>
                    <a:lstStyle/>
                    <a:p>
                      <a:endParaRPr lang="ru-RU"/>
                    </a:p>
                  </a:txBody>
                  <a:tcPr/>
                </a:tc>
                <a:tc>
                  <a:txBody>
                    <a:bodyPr/>
                    <a:lstStyle/>
                    <a:p>
                      <a:pPr algn="ctr">
                        <a:spcAft>
                          <a:spcPts val="0"/>
                        </a:spcAft>
                      </a:pPr>
                      <a:r>
                        <a:rPr lang="uk-UA" sz="700" dirty="0">
                          <a:effectLst/>
                          <a:latin typeface="Century Gothic" panose="020B0502020202020204" pitchFamily="34" charset="0"/>
                          <a:ea typeface="+mn-ea"/>
                        </a:rPr>
                        <a:t>6</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uk-UA" sz="700" dirty="0">
                          <a:effectLst/>
                          <a:latin typeface="Century Gothic" panose="020B0502020202020204" pitchFamily="34" charset="0"/>
                        </a:rPr>
                        <a:t>Керівник головного операційного управління</a:t>
                      </a:r>
                      <a:endParaRPr lang="ru-RU" sz="700" dirty="0">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700" dirty="0">
                          <a:effectLst/>
                          <a:latin typeface="Century Gothic" panose="020B0502020202020204" pitchFamily="34" charset="0"/>
                        </a:rPr>
                        <a:t> </a:t>
                      </a:r>
                      <a:r>
                        <a:rPr lang="ru-RU" sz="700" dirty="0">
                          <a:effectLst/>
                          <a:latin typeface="Century Gothic" panose="020B0502020202020204" pitchFamily="34" charset="0"/>
                          <a:ea typeface="Times New Roman"/>
                        </a:rPr>
                        <a:t>Л.В. </a:t>
                      </a:r>
                      <a:r>
                        <a:rPr lang="ru-RU" sz="700" dirty="0" err="1">
                          <a:effectLst/>
                          <a:latin typeface="Century Gothic" panose="020B0502020202020204" pitchFamily="34" charset="0"/>
                          <a:ea typeface="Times New Roman"/>
                        </a:rPr>
                        <a:t>Остахова</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1"/>
                  </a:ext>
                </a:extLst>
              </a:tr>
              <a:tr h="82296">
                <a:tc vMerge="1">
                  <a:txBody>
                    <a:bodyPr/>
                    <a:lstStyle/>
                    <a:p>
                      <a:endParaRPr lang="ru-RU"/>
                    </a:p>
                  </a:txBody>
                  <a:tcPr/>
                </a:tc>
                <a:tc>
                  <a:txBody>
                    <a:bodyPr/>
                    <a:lstStyle/>
                    <a:p>
                      <a:pPr algn="ctr">
                        <a:spcAft>
                          <a:spcPts val="0"/>
                        </a:spcAft>
                      </a:pPr>
                      <a:r>
                        <a:rPr lang="ru-RU" sz="700" dirty="0">
                          <a:effectLst/>
                          <a:latin typeface="Century Gothic" panose="020B0502020202020204" pitchFamily="34" charset="0"/>
                          <a:ea typeface="Times New Roman"/>
                        </a:rPr>
                        <a:t>7</a:t>
                      </a:r>
                    </a:p>
                  </a:txBody>
                  <a:tcPr marL="20013" marR="20013" marT="0" marB="0" anchor="ctr"/>
                </a:tc>
                <a:tc>
                  <a:txBody>
                    <a:bodyPr/>
                    <a:lstStyle/>
                    <a:p>
                      <a:pPr>
                        <a:spcAft>
                          <a:spcPts val="0"/>
                        </a:spcAft>
                      </a:pPr>
                      <a:r>
                        <a:rPr lang="uk-UA" sz="700" noProof="0" dirty="0">
                          <a:effectLst/>
                          <a:latin typeface="Century Gothic" panose="020B0502020202020204" pitchFamily="34" charset="0"/>
                        </a:rPr>
                        <a:t>Начальник відділу управління організаційними змінами та проектами департаменту управління персоналом та організаційними змінами</a:t>
                      </a:r>
                      <a:endParaRPr lang="uk-UA" sz="700" noProof="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ea typeface="Times New Roman"/>
                        </a:rPr>
                        <a:t>Г.</a:t>
                      </a:r>
                      <a:r>
                        <a:rPr lang="ru-RU" sz="700" dirty="0">
                          <a:effectLst/>
                          <a:latin typeface="Century Gothic" panose="020B0502020202020204" pitchFamily="34" charset="0"/>
                          <a:ea typeface="Times New Roman"/>
                        </a:rPr>
                        <a:t>М.</a:t>
                      </a:r>
                      <a:r>
                        <a:rPr lang="uk-UA" sz="700" dirty="0">
                          <a:effectLst/>
                          <a:latin typeface="Century Gothic" panose="020B0502020202020204" pitchFamily="34" charset="0"/>
                          <a:ea typeface="Times New Roman"/>
                        </a:rPr>
                        <a:t> Нестеренко</a:t>
                      </a:r>
                      <a:endParaRPr lang="en-US" sz="700" dirty="0">
                        <a:effectLst/>
                        <a:latin typeface="Century Gothic" panose="020B0502020202020204" pitchFamily="34" charset="0"/>
                        <a:ea typeface="Times New Roman"/>
                      </a:endParaRPr>
                    </a:p>
                    <a:p>
                      <a:pPr algn="ctr">
                        <a:spcAft>
                          <a:spcPts val="0"/>
                        </a:spcAft>
                      </a:pPr>
                      <a:r>
                        <a:rPr lang="en-US" sz="400" kern="1200" dirty="0">
                          <a:solidFill>
                            <a:schemeClr val="dk1"/>
                          </a:solidFill>
                          <a:effectLst/>
                          <a:latin typeface="Century Gothic" panose="020B0502020202020204" pitchFamily="34" charset="0"/>
                          <a:cs typeface="+mn-cs"/>
                        </a:rPr>
                        <a:t>(</a:t>
                      </a:r>
                      <a:r>
                        <a:rPr lang="uk-UA" sz="400" kern="1200" dirty="0">
                          <a:solidFill>
                            <a:schemeClr val="dk1"/>
                          </a:solidFill>
                          <a:effectLst/>
                          <a:latin typeface="Century Gothic" panose="020B0502020202020204" pitchFamily="34" charset="0"/>
                          <a:cs typeface="+mn-cs"/>
                        </a:rPr>
                        <a:t>сумісництво посад</a:t>
                      </a:r>
                      <a:r>
                        <a:rPr lang="en-US" sz="400" kern="1200" dirty="0">
                          <a:solidFill>
                            <a:schemeClr val="dk1"/>
                          </a:solidFill>
                          <a:effectLst/>
                          <a:latin typeface="Century Gothic" panose="020B0502020202020204" pitchFamily="34" charset="0"/>
                          <a:cs typeface="+mn-cs"/>
                        </a:rPr>
                        <a:t>)</a:t>
                      </a:r>
                      <a:endParaRPr lang="ru-RU" sz="400" kern="1200" dirty="0">
                        <a:solidFill>
                          <a:schemeClr val="dk1"/>
                        </a:solidFill>
                        <a:effectLst/>
                        <a:latin typeface="Century Gothic" panose="020B0502020202020204" pitchFamily="34" charset="0"/>
                        <a:ea typeface="Times New Roman"/>
                        <a:cs typeface="+mn-cs"/>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3"/>
                  </a:ext>
                </a:extLst>
              </a:tr>
              <a:tr h="82296">
                <a:tc gridSpan="5">
                  <a:txBody>
                    <a:bodyPr/>
                    <a:lstStyle/>
                    <a:p>
                      <a:pPr algn="ctr">
                        <a:spcAft>
                          <a:spcPts val="0"/>
                        </a:spcAft>
                      </a:pPr>
                      <a:r>
                        <a:rPr lang="uk-UA" sz="700" dirty="0">
                          <a:effectLst/>
                          <a:latin typeface="Century Gothic" panose="020B0502020202020204" pitchFamily="34" charset="0"/>
                        </a:rPr>
                        <a:t> </a:t>
                      </a:r>
                      <a:endParaRPr lang="ru-RU" sz="700" dirty="0">
                        <a:effectLst/>
                        <a:latin typeface="Century Gothic" panose="020B0502020202020204" pitchFamily="34" charset="0"/>
                        <a:ea typeface="Times New Roman"/>
                      </a:endParaRPr>
                    </a:p>
                  </a:txBody>
                  <a:tcPr marL="20013" marR="20013" marT="0" marB="0"/>
                </a:tc>
                <a:tc hMerge="1">
                  <a:txBody>
                    <a:bodyPr/>
                    <a:lstStyle/>
                    <a:p>
                      <a:endParaRPr lang="ru-RU"/>
                    </a:p>
                  </a:txBody>
                  <a:tcPr/>
                </a:tc>
                <a:tc hMerge="1">
                  <a:txBody>
                    <a:bodyPr/>
                    <a:lstStyle/>
                    <a:p>
                      <a:endParaRPr lang="ru-RU"/>
                    </a:p>
                  </a:txBody>
                  <a:tcPr/>
                </a:tc>
                <a:tc hMerge="1">
                  <a:txBody>
                    <a:bodyPr/>
                    <a:lstStyle/>
                    <a:p>
                      <a:endParaRPr lang="uk-UA"/>
                    </a:p>
                  </a:txBody>
                  <a:tcPr/>
                </a:tc>
                <a:tc h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tc>
                <a:extLst>
                  <a:ext uri="{0D108BD9-81ED-4DB2-BD59-A6C34878D82A}">
                    <a16:rowId xmlns:a16="http://schemas.microsoft.com/office/drawing/2014/main" val="10014"/>
                  </a:ext>
                </a:extLst>
              </a:tr>
              <a:tr h="82296">
                <a:tc rowSpan="9">
                  <a:txBody>
                    <a:bodyPr/>
                    <a:lstStyle/>
                    <a:p>
                      <a:pPr algn="ctr">
                        <a:spcAft>
                          <a:spcPts val="0"/>
                        </a:spcAft>
                      </a:pPr>
                      <a:r>
                        <a:rPr lang="uk-UA" sz="700" dirty="0">
                          <a:effectLst/>
                          <a:latin typeface="Century Gothic" panose="020B0502020202020204" pitchFamily="34" charset="0"/>
                        </a:rPr>
                        <a:t>Комітет управління інформаційною безпекою</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ea typeface="Times New Roman"/>
                        </a:rPr>
                        <a:t>1</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700" dirty="0">
                          <a:solidFill>
                            <a:schemeClr val="tx1"/>
                          </a:solidFill>
                          <a:effectLst/>
                          <a:latin typeface="Century Gothic" panose="020B0502020202020204" pitchFamily="34" charset="0"/>
                        </a:rPr>
                        <a:t>Голова Правління (відповідальна</a:t>
                      </a:r>
                      <a:r>
                        <a:rPr lang="uk-UA" sz="700" baseline="0" dirty="0">
                          <a:solidFill>
                            <a:schemeClr val="tx1"/>
                          </a:solidFill>
                          <a:effectLst/>
                          <a:latin typeface="Century Gothic" panose="020B0502020202020204" pitchFamily="34" charset="0"/>
                        </a:rPr>
                        <a:t> особа за інформаційну безпеку Банку)</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uk-UA"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Дж</a:t>
                      </a: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uk-UA"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Корріас</a:t>
                      </a:r>
                      <a:endParaRPr lang="uk-UA" sz="700" dirty="0">
                        <a:effectLst/>
                        <a:latin typeface="Century Gothic" panose="020B0502020202020204" pitchFamily="34" charset="0"/>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7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Голова</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15"/>
                  </a:ext>
                </a:extLst>
              </a:tr>
              <a:tr h="82296">
                <a:tc vMerge="1">
                  <a:txBody>
                    <a:bodyPr/>
                    <a:lstStyle/>
                    <a:p>
                      <a:endParaRPr lang="uk-UA"/>
                    </a:p>
                  </a:txBody>
                  <a:tcPr/>
                </a:tc>
                <a:tc>
                  <a:txBody>
                    <a:bodyPr/>
                    <a:lstStyle/>
                    <a:p>
                      <a:pPr algn="ctr">
                        <a:spcAft>
                          <a:spcPts val="0"/>
                        </a:spcAft>
                      </a:pPr>
                      <a:r>
                        <a:rPr lang="uk-UA"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ru-RU" sz="700" dirty="0">
                          <a:effectLst/>
                          <a:latin typeface="Century Gothic" panose="020B0502020202020204" pitchFamily="34" charset="0"/>
                          <a:ea typeface="Times New Roman"/>
                        </a:rPr>
                        <a:t>Перший Заступник </a:t>
                      </a:r>
                      <a:r>
                        <a:rPr lang="ru-RU" sz="700" dirty="0" err="1">
                          <a:effectLst/>
                          <a:latin typeface="Century Gothic" panose="020B0502020202020204" pitchFamily="34" charset="0"/>
                          <a:ea typeface="Times New Roman"/>
                        </a:rPr>
                        <a:t>Голови</a:t>
                      </a:r>
                      <a:r>
                        <a:rPr lang="ru-RU" sz="700" dirty="0">
                          <a:effectLst/>
                          <a:latin typeface="Century Gothic" panose="020B0502020202020204" pitchFamily="34" charset="0"/>
                          <a:ea typeface="Times New Roman"/>
                        </a:rPr>
                        <a:t> </a:t>
                      </a:r>
                      <a:r>
                        <a:rPr lang="ru-RU" sz="700" dirty="0" err="1">
                          <a:effectLst/>
                          <a:latin typeface="Century Gothic" panose="020B0502020202020204" pitchFamily="34" charset="0"/>
                          <a:ea typeface="Times New Roman"/>
                        </a:rPr>
                        <a:t>Правління</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rPr>
                        <a:t>-</a:t>
                      </a: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700" dirty="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3715715458"/>
                  </a:ext>
                </a:extLst>
              </a:tr>
              <a:tr h="82296">
                <a:tc vMerge="1">
                  <a:txBody>
                    <a:bodyPr/>
                    <a:lstStyle/>
                    <a:p>
                      <a:endParaRPr lang="ru-RU"/>
                    </a:p>
                  </a:txBody>
                  <a:tcPr/>
                </a:tc>
                <a:tc>
                  <a:txBody>
                    <a:bodyPr/>
                    <a:lstStyle/>
                    <a:p>
                      <a:pPr algn="ctr">
                        <a:spcAft>
                          <a:spcPts val="0"/>
                        </a:spcAft>
                      </a:pPr>
                      <a:r>
                        <a:rPr lang="uk-UA"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Директор департаменту управління інформаційною безпекою та безперервністю бізнесу</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tc>
                <a:tc>
                  <a:txBody>
                    <a:bodyPr/>
                    <a:lstStyle/>
                    <a:p>
                      <a:pPr algn="ctr">
                        <a:lnSpc>
                          <a:spcPct val="115000"/>
                        </a:lnSpc>
                        <a:spcAft>
                          <a:spcPts val="0"/>
                        </a:spcAft>
                      </a:pPr>
                      <a:r>
                        <a:rPr kumimoji="0" lang="ru-RU" sz="7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О.М.</a:t>
                      </a:r>
                      <a:r>
                        <a:rPr kumimoji="0" lang="en-US" sz="7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r>
                        <a:rPr kumimoji="0" lang="ru-RU" sz="7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Сіраков </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6"/>
                  </a:ext>
                </a:extLst>
              </a:tr>
              <a:tr h="82296">
                <a:tc vMerge="1">
                  <a:txBody>
                    <a:bodyPr/>
                    <a:lstStyle/>
                    <a:p>
                      <a:endParaRPr lang="ru-RU"/>
                    </a:p>
                  </a:txBody>
                  <a:tcPr/>
                </a:tc>
                <a:tc>
                  <a:txBody>
                    <a:bodyPr/>
                    <a:lstStyle/>
                    <a:p>
                      <a:pPr algn="ctr">
                        <a:spcAft>
                          <a:spcPts val="0"/>
                        </a:spcAft>
                      </a:pPr>
                      <a:r>
                        <a:rPr lang="uk-UA"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uk-UA" sz="700" noProof="0" dirty="0">
                          <a:effectLst/>
                          <a:latin typeface="Century Gothic" panose="020B0502020202020204" pitchFamily="34" charset="0"/>
                        </a:rPr>
                        <a:t>Керівник головного операційного управління</a:t>
                      </a:r>
                      <a:endParaRPr lang="uk-UA" sz="700" noProof="0" dirty="0">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700" dirty="0">
                          <a:effectLst/>
                          <a:latin typeface="Century Gothic" panose="020B0502020202020204" pitchFamily="34" charset="0"/>
                        </a:rPr>
                        <a:t> </a:t>
                      </a:r>
                      <a:r>
                        <a:rPr lang="ru-RU" sz="700" dirty="0">
                          <a:effectLst/>
                          <a:latin typeface="Century Gothic" panose="020B0502020202020204" pitchFamily="34" charset="0"/>
                          <a:ea typeface="Times New Roman"/>
                        </a:rPr>
                        <a:t>Л. В. </a:t>
                      </a:r>
                      <a:r>
                        <a:rPr lang="ru-RU" sz="700" dirty="0" err="1">
                          <a:effectLst/>
                          <a:latin typeface="Century Gothic" panose="020B0502020202020204" pitchFamily="34" charset="0"/>
                          <a:ea typeface="Times New Roman"/>
                        </a:rPr>
                        <a:t>Остахова</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7"/>
                  </a:ext>
                </a:extLst>
              </a:tr>
              <a:tr h="82296">
                <a:tc vMerge="1">
                  <a:txBody>
                    <a:bodyPr/>
                    <a:lstStyle/>
                    <a:p>
                      <a:endParaRPr lang="ru-RU"/>
                    </a:p>
                  </a:txBody>
                  <a:tcPr/>
                </a:tc>
                <a:tc>
                  <a:txBody>
                    <a:bodyPr/>
                    <a:lstStyle/>
                    <a:p>
                      <a:pPr algn="ctr">
                        <a:spcAft>
                          <a:spcPts val="0"/>
                        </a:spcAft>
                      </a:pPr>
                      <a:r>
                        <a:rPr lang="uk-UA"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uk-UA" sz="700" dirty="0">
                          <a:effectLst/>
                          <a:latin typeface="Century Gothic" panose="020B0502020202020204" pitchFamily="34" charset="0"/>
                        </a:rPr>
                        <a:t>Керівник головного фінансового управління </a:t>
                      </a:r>
                      <a:endParaRPr lang="ru-RU" sz="700" dirty="0">
                        <a:effectLst/>
                        <a:latin typeface="Century Gothic" panose="020B0502020202020204" pitchFamily="34" charset="0"/>
                        <a:ea typeface="Times New Roman"/>
                      </a:endParaRPr>
                    </a:p>
                  </a:txBody>
                  <a:tcPr marL="20013" marR="20013" marT="0" marB="0"/>
                </a:tc>
                <a:tc>
                  <a:txBody>
                    <a:bodyPr/>
                    <a:lstStyle/>
                    <a:p>
                      <a:pPr algn="ctr">
                        <a:spcAft>
                          <a:spcPts val="0"/>
                        </a:spcAft>
                      </a:pPr>
                      <a:r>
                        <a:rPr lang="uk-UA" sz="700">
                          <a:effectLst/>
                          <a:latin typeface="Century Gothic" panose="020B0502020202020204" pitchFamily="34" charset="0"/>
                          <a:ea typeface="+mn-ea"/>
                        </a:rPr>
                        <a:t>С.М. Крамарова</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8"/>
                  </a:ext>
                </a:extLst>
              </a:tr>
              <a:tr h="82296">
                <a:tc vMerge="1">
                  <a:txBody>
                    <a:bodyPr/>
                    <a:lstStyle/>
                    <a:p>
                      <a:endParaRPr lang="ru-RU"/>
                    </a:p>
                  </a:txBody>
                  <a:tcPr/>
                </a:tc>
                <a:tc>
                  <a:txBody>
                    <a:bodyPr/>
                    <a:lstStyle/>
                    <a:p>
                      <a:pPr algn="ctr">
                        <a:spcAft>
                          <a:spcPts val="0"/>
                        </a:spcAft>
                      </a:pPr>
                      <a:r>
                        <a:rPr lang="uk-UA" sz="700" dirty="0">
                          <a:effectLst/>
                          <a:latin typeface="Century Gothic" panose="020B0502020202020204" pitchFamily="34" charset="0"/>
                          <a:ea typeface="+mn-ea"/>
                        </a:rPr>
                        <a:t>6</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uk-UA" sz="700" dirty="0">
                          <a:effectLst/>
                          <a:latin typeface="Century Gothic" panose="020B0502020202020204" pitchFamily="34" charset="0"/>
                        </a:rPr>
                        <a:t>Керівник головного управління бізнесу </a:t>
                      </a:r>
                      <a:endParaRPr lang="ru-RU" sz="700" dirty="0">
                        <a:effectLst/>
                        <a:latin typeface="Century Gothic" panose="020B0502020202020204" pitchFamily="34" charset="0"/>
                        <a:ea typeface="Times New Roman"/>
                      </a:endParaRPr>
                    </a:p>
                  </a:txBody>
                  <a:tcPr marL="20013" marR="20013" marT="0" marB="0"/>
                </a:tc>
                <a:tc>
                  <a:txBody>
                    <a:bodyPr/>
                    <a:lstStyle/>
                    <a:p>
                      <a:pPr algn="ctr">
                        <a:spcAft>
                          <a:spcPts val="0"/>
                        </a:spcAft>
                      </a:pPr>
                      <a:r>
                        <a:rPr lang="uk-UA" sz="700">
                          <a:effectLst/>
                          <a:latin typeface="Century Gothic" panose="020B0502020202020204" pitchFamily="34" charset="0"/>
                        </a:rPr>
                        <a:t>С.З. Бабаєв </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a:effectLst/>
                          <a:latin typeface="Century Gothic" panose="020B0502020202020204" pitchFamily="34" charset="0"/>
                        </a:rPr>
                        <a:t>Член з правом голосу </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9"/>
                  </a:ext>
                </a:extLst>
              </a:tr>
              <a:tr h="82296">
                <a:tc vMerge="1">
                  <a:txBody>
                    <a:bodyPr/>
                    <a:lstStyle/>
                    <a:p>
                      <a:endParaRPr lang="ru-RU"/>
                    </a:p>
                  </a:txBody>
                  <a:tcPr/>
                </a:tc>
                <a:tc>
                  <a:txBody>
                    <a:bodyPr/>
                    <a:lstStyle/>
                    <a:p>
                      <a:pPr algn="ctr">
                        <a:spcAft>
                          <a:spcPts val="0"/>
                        </a:spcAft>
                      </a:pPr>
                      <a:r>
                        <a:rPr lang="uk-UA" sz="700" dirty="0">
                          <a:effectLst/>
                          <a:latin typeface="Century Gothic" panose="020B0502020202020204" pitchFamily="34" charset="0"/>
                          <a:ea typeface="+mn-ea"/>
                        </a:rPr>
                        <a:t>7</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uk-UA" sz="700" dirty="0">
                          <a:effectLst/>
                          <a:latin typeface="Century Gothic" panose="020B0502020202020204" pitchFamily="34" charset="0"/>
                        </a:rPr>
                        <a:t>Керівник головного кредитного управління</a:t>
                      </a:r>
                      <a:endParaRPr lang="ru-RU" sz="700" dirty="0">
                        <a:effectLst/>
                        <a:latin typeface="Century Gothic" panose="020B0502020202020204" pitchFamily="34" charset="0"/>
                        <a:ea typeface="Times New Roman"/>
                      </a:endParaRPr>
                    </a:p>
                  </a:txBody>
                  <a:tcPr marL="20013" marR="20013" marT="0" marB="0"/>
                </a:tc>
                <a:tc>
                  <a:txBody>
                    <a:bodyPr/>
                    <a:lstStyle/>
                    <a:p>
                      <a:pPr algn="ctr">
                        <a:spcAft>
                          <a:spcPts val="0"/>
                        </a:spcAft>
                      </a:pPr>
                      <a:r>
                        <a:rPr lang="uk-UA" sz="700">
                          <a:effectLst/>
                          <a:latin typeface="Century Gothic" panose="020B0502020202020204" pitchFamily="34" charset="0"/>
                          <a:ea typeface="Times New Roman"/>
                        </a:rPr>
                        <a:t>Р.І. Лещенко</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1"/>
                  </a:ext>
                </a:extLst>
              </a:tr>
              <a:tr h="82296">
                <a:tc vMerge="1">
                  <a:txBody>
                    <a:bodyPr/>
                    <a:lstStyle/>
                    <a:p>
                      <a:endParaRPr lang="ru-RU"/>
                    </a:p>
                  </a:txBody>
                  <a:tcPr/>
                </a:tc>
                <a:tc>
                  <a:txBody>
                    <a:bodyPr/>
                    <a:lstStyle/>
                    <a:p>
                      <a:pPr algn="ctr">
                        <a:spcAft>
                          <a:spcPts val="0"/>
                        </a:spcAft>
                      </a:pPr>
                      <a:r>
                        <a:rPr lang="uk-UA" sz="700" dirty="0">
                          <a:effectLst/>
                          <a:latin typeface="Century Gothic" panose="020B0502020202020204" pitchFamily="34" charset="0"/>
                          <a:ea typeface="Times New Roman"/>
                        </a:rPr>
                        <a:t>8</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ru-RU" sz="700" dirty="0">
                          <a:solidFill>
                            <a:schemeClr val="tx1"/>
                          </a:solidFill>
                          <a:effectLst/>
                          <a:latin typeface="Century Gothic" panose="020B0502020202020204" pitchFamily="34" charset="0"/>
                        </a:rPr>
                        <a:t>Головний </a:t>
                      </a:r>
                      <a:r>
                        <a:rPr lang="ru-RU" sz="700" dirty="0" err="1">
                          <a:solidFill>
                            <a:schemeClr val="tx1"/>
                          </a:solidFill>
                          <a:effectLst/>
                          <a:latin typeface="Century Gothic" panose="020B0502020202020204" pitchFamily="34" charset="0"/>
                        </a:rPr>
                        <a:t>комплаєнс</a:t>
                      </a:r>
                      <a:r>
                        <a:rPr lang="ru-RU" sz="700" dirty="0">
                          <a:solidFill>
                            <a:schemeClr val="tx1"/>
                          </a:solidFill>
                          <a:effectLst/>
                          <a:latin typeface="Century Gothic" panose="020B0502020202020204" pitchFamily="34" charset="0"/>
                        </a:rPr>
                        <a:t>-менеджер – директор департаменту </a:t>
                      </a:r>
                      <a:r>
                        <a:rPr lang="ru-RU" sz="700" dirty="0" err="1">
                          <a:solidFill>
                            <a:schemeClr val="tx1"/>
                          </a:solidFill>
                          <a:effectLst/>
                          <a:latin typeface="Century Gothic" panose="020B0502020202020204" pitchFamily="34" charset="0"/>
                        </a:rPr>
                        <a:t>комплаєнсу</a:t>
                      </a:r>
                      <a:r>
                        <a:rPr lang="ru-RU" sz="700" dirty="0">
                          <a:solidFill>
                            <a:schemeClr val="tx1"/>
                          </a:solidFill>
                          <a:effectLst/>
                          <a:latin typeface="Century Gothic" panose="020B0502020202020204" pitchFamily="34" charset="0"/>
                        </a:rPr>
                        <a:t> та </a:t>
                      </a:r>
                      <a:r>
                        <a:rPr lang="ru-RU" sz="700" dirty="0" err="1">
                          <a:solidFill>
                            <a:schemeClr val="tx1"/>
                          </a:solidFill>
                          <a:effectLst/>
                          <a:latin typeface="Century Gothic" panose="020B0502020202020204" pitchFamily="34" charset="0"/>
                        </a:rPr>
                        <a:t>протидії</a:t>
                      </a:r>
                      <a:r>
                        <a:rPr lang="ru-RU" sz="700" dirty="0">
                          <a:solidFill>
                            <a:schemeClr val="tx1"/>
                          </a:solidFill>
                          <a:effectLst/>
                          <a:latin typeface="Century Gothic" panose="020B0502020202020204" pitchFamily="34" charset="0"/>
                        </a:rPr>
                        <a:t> </a:t>
                      </a:r>
                      <a:r>
                        <a:rPr lang="ru-RU" sz="700" dirty="0" err="1">
                          <a:solidFill>
                            <a:schemeClr val="tx1"/>
                          </a:solidFill>
                          <a:effectLst/>
                          <a:latin typeface="Century Gothic" panose="020B0502020202020204" pitchFamily="34" charset="0"/>
                        </a:rPr>
                        <a:t>легалізації</a:t>
                      </a:r>
                      <a:r>
                        <a:rPr lang="ru-RU" sz="700" dirty="0">
                          <a:solidFill>
                            <a:schemeClr val="tx1"/>
                          </a:solidFill>
                          <a:effectLst/>
                          <a:latin typeface="Century Gothic" panose="020B0502020202020204" pitchFamily="34" charset="0"/>
                        </a:rPr>
                        <a:t> </a:t>
                      </a:r>
                      <a:r>
                        <a:rPr lang="ru-RU" sz="700" dirty="0" err="1">
                          <a:solidFill>
                            <a:schemeClr val="tx1"/>
                          </a:solidFill>
                          <a:effectLst/>
                          <a:latin typeface="Century Gothic" panose="020B0502020202020204" pitchFamily="34" charset="0"/>
                        </a:rPr>
                        <a:t>доходів</a:t>
                      </a:r>
                      <a:r>
                        <a:rPr lang="ru-RU" sz="700" dirty="0">
                          <a:solidFill>
                            <a:schemeClr val="tx1"/>
                          </a:solidFill>
                          <a:effectLst/>
                          <a:latin typeface="Century Gothic" panose="020B0502020202020204" pitchFamily="34" charset="0"/>
                        </a:rPr>
                        <a:t>, </a:t>
                      </a:r>
                      <a:r>
                        <a:rPr lang="ru-RU" sz="700" dirty="0" err="1">
                          <a:solidFill>
                            <a:schemeClr val="tx1"/>
                          </a:solidFill>
                          <a:effectLst/>
                          <a:latin typeface="Century Gothic" panose="020B0502020202020204" pitchFamily="34" charset="0"/>
                        </a:rPr>
                        <a:t>отриманих</a:t>
                      </a:r>
                      <a:r>
                        <a:rPr lang="ru-RU" sz="700" dirty="0">
                          <a:solidFill>
                            <a:schemeClr val="tx1"/>
                          </a:solidFill>
                          <a:effectLst/>
                          <a:latin typeface="Century Gothic" panose="020B0502020202020204" pitchFamily="34" charset="0"/>
                        </a:rPr>
                        <a:t> </a:t>
                      </a:r>
                      <a:r>
                        <a:rPr lang="ru-RU" sz="700" dirty="0" err="1">
                          <a:solidFill>
                            <a:schemeClr val="tx1"/>
                          </a:solidFill>
                          <a:effectLst/>
                          <a:latin typeface="Century Gothic" panose="020B0502020202020204" pitchFamily="34" charset="0"/>
                        </a:rPr>
                        <a:t>злочинним</a:t>
                      </a:r>
                      <a:r>
                        <a:rPr lang="ru-RU" sz="700" dirty="0">
                          <a:solidFill>
                            <a:schemeClr val="tx1"/>
                          </a:solidFill>
                          <a:effectLst/>
                          <a:latin typeface="Century Gothic" panose="020B0502020202020204" pitchFamily="34" charset="0"/>
                        </a:rPr>
                        <a:t> шляхом</a:t>
                      </a:r>
                    </a:p>
                  </a:txBody>
                  <a:tcPr marL="20013" marR="20013" marT="0" marB="0"/>
                </a:tc>
                <a:tc>
                  <a:txBody>
                    <a:bodyPr/>
                    <a:lstStyle/>
                    <a:p>
                      <a:pPr algn="ctr">
                        <a:lnSpc>
                          <a:spcPct val="115000"/>
                        </a:lnSpc>
                        <a:spcAft>
                          <a:spcPts val="0"/>
                        </a:spcAft>
                      </a:pPr>
                      <a:r>
                        <a:rPr lang="ru-RU" sz="700" dirty="0">
                          <a:effectLst/>
                          <a:latin typeface="Century Gothic" panose="020B0502020202020204" pitchFamily="34" charset="0"/>
                          <a:ea typeface="Times New Roman"/>
                        </a:rPr>
                        <a:t>О.</a:t>
                      </a:r>
                      <a:r>
                        <a:rPr lang="uk-UA" sz="700" dirty="0">
                          <a:effectLst/>
                          <a:latin typeface="Century Gothic" panose="020B0502020202020204" pitchFamily="34" charset="0"/>
                          <a:ea typeface="Times New Roman"/>
                        </a:rPr>
                        <a:t>А.</a:t>
                      </a:r>
                      <a:r>
                        <a:rPr lang="uk-UA" sz="700" baseline="0" dirty="0">
                          <a:effectLst/>
                          <a:latin typeface="Century Gothic" panose="020B0502020202020204" pitchFamily="34" charset="0"/>
                          <a:ea typeface="Times New Roman"/>
                        </a:rPr>
                        <a:t> Єфремов</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700">
                          <a:effectLst/>
                          <a:latin typeface="Century Gothic" panose="020B0502020202020204" pitchFamily="34" charset="0"/>
                        </a:rPr>
                        <a:t>Член з правом голосу</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22"/>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ea typeface="Times New Roman"/>
                        </a:rPr>
                        <a:t>9</a:t>
                      </a:r>
                    </a:p>
                  </a:txBody>
                  <a:tcPr marL="20013" marR="20013" marT="0" marB="0" anchor="ctr"/>
                </a:tc>
                <a:tc>
                  <a:txBody>
                    <a:bodyPr/>
                    <a:lstStyle/>
                    <a:p>
                      <a:pPr>
                        <a:spcAft>
                          <a:spcPts val="0"/>
                        </a:spcAft>
                      </a:pPr>
                      <a:r>
                        <a:rPr lang="uk-UA" sz="700" dirty="0">
                          <a:effectLst/>
                          <a:latin typeface="Century Gothic" panose="020B0502020202020204" pitchFamily="34" charset="0"/>
                          <a:ea typeface="Times New Roman"/>
                        </a:rPr>
                        <a:t>Головний ризик-менеджер – директор департаменту управління ризиками</a:t>
                      </a:r>
                      <a:endParaRPr lang="ru-RU" sz="700" dirty="0">
                        <a:effectLst/>
                        <a:latin typeface="Century Gothic" panose="020B0502020202020204" pitchFamily="34" charset="0"/>
                        <a:ea typeface="Times New Roman"/>
                      </a:endParaRPr>
                    </a:p>
                  </a:txBody>
                  <a:tcPr marL="20013" marR="20013" marT="0" marB="0"/>
                </a:tc>
                <a:tc>
                  <a:txBody>
                    <a:bodyPr/>
                    <a:lstStyle/>
                    <a:p>
                      <a:pPr algn="ctr">
                        <a:spcAft>
                          <a:spcPts val="0"/>
                        </a:spcAft>
                      </a:pPr>
                      <a:r>
                        <a:rPr lang="uk-UA" sz="700" dirty="0">
                          <a:effectLst/>
                          <a:latin typeface="Century Gothic" panose="020B0502020202020204" pitchFamily="34" charset="0"/>
                          <a:ea typeface="Times New Roman"/>
                        </a:rPr>
                        <a:t> С.</a:t>
                      </a:r>
                      <a:r>
                        <a:rPr lang="ru-RU" sz="700" dirty="0">
                          <a:effectLst/>
                          <a:latin typeface="Century Gothic" panose="020B0502020202020204" pitchFamily="34" charset="0"/>
                          <a:ea typeface="Times New Roman"/>
                        </a:rPr>
                        <a:t>О.</a:t>
                      </a:r>
                      <a:r>
                        <a:rPr lang="ru-RU" sz="700" baseline="0" dirty="0">
                          <a:effectLst/>
                          <a:latin typeface="Century Gothic" panose="020B0502020202020204" pitchFamily="34" charset="0"/>
                          <a:ea typeface="Times New Roman"/>
                        </a:rPr>
                        <a:t> Наст</a:t>
                      </a:r>
                      <a:r>
                        <a:rPr lang="uk-UA" sz="700" baseline="0" dirty="0" err="1">
                          <a:effectLst/>
                          <a:latin typeface="Century Gothic" panose="020B0502020202020204" pitchFamily="34" charset="0"/>
                          <a:ea typeface="Times New Roman"/>
                        </a:rPr>
                        <a:t>ін</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Член з правом голосу</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23"/>
                  </a:ext>
                </a:extLst>
              </a:tr>
              <a:tr h="82296">
                <a:tc gridSpan="5">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hMerge="1">
                  <a:txBody>
                    <a:bodyPr/>
                    <a:lstStyle/>
                    <a:p>
                      <a:pPr algn="ctr">
                        <a:spcAft>
                          <a:spcPts val="0"/>
                        </a:spcAft>
                      </a:pPr>
                      <a:endParaRPr lang="ru-RU" sz="500" dirty="0">
                        <a:effectLst/>
                        <a:latin typeface="Century Gothic" panose="020B0502020202020204" pitchFamily="34" charset="0"/>
                        <a:ea typeface="Times New Roman"/>
                      </a:endParaRPr>
                    </a:p>
                  </a:txBody>
                  <a:tcPr marL="20013" marR="20013" marT="0" marB="0" anchor="ctr"/>
                </a:tc>
                <a:tc hMerge="1">
                  <a:txBody>
                    <a:bodyPr/>
                    <a:lstStyle/>
                    <a:p>
                      <a:pPr>
                        <a:spcAft>
                          <a:spcPts val="0"/>
                        </a:spcAft>
                      </a:pPr>
                      <a:endParaRPr lang="ru-RU" sz="500" dirty="0">
                        <a:effectLst/>
                        <a:latin typeface="Century Gothic" panose="020B0502020202020204" pitchFamily="34" charset="0"/>
                        <a:ea typeface="Times New Roman"/>
                      </a:endParaRPr>
                    </a:p>
                  </a:txBody>
                  <a:tcPr marL="20013" marR="20013" marT="0" marB="0"/>
                </a:tc>
                <a:tc hMerge="1">
                  <a:txBody>
                    <a:bodyPr/>
                    <a:lstStyle/>
                    <a:p>
                      <a:endParaRPr lang="uk-UA"/>
                    </a:p>
                  </a:txBody>
                  <a:tcPr/>
                </a:tc>
                <a:tc h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4"/>
                  </a:ext>
                </a:extLst>
              </a:tr>
              <a:tr h="82296">
                <a:tc rowSpan="10">
                  <a:txBody>
                    <a:bodyPr/>
                    <a:lstStyle/>
                    <a:p>
                      <a:pPr algn="ctr">
                        <a:spcAft>
                          <a:spcPts val="0"/>
                        </a:spcAft>
                      </a:pPr>
                      <a:r>
                        <a:rPr lang="uk-UA" sz="700" dirty="0">
                          <a:effectLst/>
                          <a:latin typeface="Century Gothic" panose="020B0502020202020204" pitchFamily="34" charset="0"/>
                          <a:ea typeface="Times New Roman"/>
                        </a:rPr>
                        <a:t>Комітет</a:t>
                      </a:r>
                      <a:r>
                        <a:rPr lang="uk-UA" sz="700" baseline="0" dirty="0">
                          <a:effectLst/>
                          <a:latin typeface="Century Gothic" panose="020B0502020202020204" pitchFamily="34" charset="0"/>
                          <a:ea typeface="Times New Roman"/>
                        </a:rPr>
                        <a:t> з питань управління кризою</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ea typeface="Times New Roman"/>
                        </a:rPr>
                        <a:t>1</a:t>
                      </a: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700" kern="1200" dirty="0">
                          <a:solidFill>
                            <a:schemeClr val="dk1"/>
                          </a:solidFill>
                          <a:effectLst/>
                          <a:latin typeface="Century Gothic" panose="020B0502020202020204" pitchFamily="34" charset="0"/>
                          <a:ea typeface="+mn-ea"/>
                          <a:cs typeface="+mn-cs"/>
                        </a:rPr>
                        <a:t>Голова Наглядової Ради Банку (Головний менеджер з вирішення кризових ситуацій)</a:t>
                      </a:r>
                      <a:endParaRPr lang="en-US" sz="700" kern="1200" dirty="0">
                        <a:solidFill>
                          <a:schemeClr val="dk1"/>
                        </a:solidFill>
                        <a:effectLst/>
                        <a:latin typeface="Century Gothic" panose="020B0502020202020204" pitchFamily="34" charset="0"/>
                        <a:ea typeface="+mn-ea"/>
                        <a:cs typeface="+mn-cs"/>
                      </a:endParaRPr>
                    </a:p>
                  </a:txBody>
                  <a:tcPr marL="20013" marR="20013" marT="0" marB="0"/>
                </a:tc>
                <a:tc>
                  <a:txBody>
                    <a:bodyPr/>
                    <a:lstStyle/>
                    <a:p>
                      <a:pPr marL="0" algn="ctr" defTabSz="457200" rtl="0" eaLnBrk="1" latinLnBrk="0" hangingPunct="1">
                        <a:spcAft>
                          <a:spcPts val="0"/>
                        </a:spcAft>
                      </a:pPr>
                      <a:r>
                        <a:rPr lang="uk-UA" sz="700" kern="1200" dirty="0">
                          <a:solidFill>
                            <a:schemeClr val="dk1"/>
                          </a:solidFill>
                          <a:effectLst/>
                          <a:latin typeface="Century Gothic" panose="020B0502020202020204" pitchFamily="34" charset="0"/>
                          <a:ea typeface="+mn-ea"/>
                          <a:cs typeface="+mn-cs"/>
                        </a:rPr>
                        <a:t>С. </a:t>
                      </a:r>
                      <a:r>
                        <a:rPr lang="uk-UA" sz="700" kern="1200" dirty="0" err="1">
                          <a:solidFill>
                            <a:schemeClr val="dk1"/>
                          </a:solidFill>
                          <a:effectLst/>
                          <a:latin typeface="Century Gothic" panose="020B0502020202020204" pitchFamily="34" charset="0"/>
                          <a:ea typeface="+mn-ea"/>
                          <a:cs typeface="+mn-cs"/>
                        </a:rPr>
                        <a:t>Педрацці</a:t>
                      </a:r>
                      <a:endParaRPr lang="ru-RU"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700">
                          <a:effectLst/>
                          <a:latin typeface="Century Gothic" panose="020B0502020202020204" pitchFamily="34" charset="0"/>
                        </a:rPr>
                        <a:t>Голова</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5"/>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ea typeface="Times New Roman"/>
                        </a:rPr>
                        <a:t>2</a:t>
                      </a:r>
                    </a:p>
                  </a:txBody>
                  <a:tcPr marL="20013" marR="20013" marT="0" marB="0" anchor="ctr"/>
                </a:tc>
                <a:tc>
                  <a:txBody>
                    <a:bodyPr/>
                    <a:lstStyle/>
                    <a:p>
                      <a:pPr>
                        <a:spcAft>
                          <a:spcPts val="0"/>
                        </a:spcAft>
                      </a:pPr>
                      <a:r>
                        <a:rPr lang="uk-UA" sz="700" kern="1200" dirty="0">
                          <a:solidFill>
                            <a:schemeClr val="dk1"/>
                          </a:solidFill>
                          <a:effectLst/>
                          <a:latin typeface="Century Gothic" panose="020B0502020202020204" pitchFamily="34" charset="0"/>
                          <a:ea typeface="+mn-ea"/>
                          <a:cs typeface="+mn-cs"/>
                        </a:rPr>
                        <a:t>Голова Правління</a:t>
                      </a:r>
                      <a:endParaRPr lang="ru-RU" sz="700" dirty="0">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Дж</a:t>
                      </a: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uk-UA"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Корріас</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6"/>
                  </a:ext>
                </a:extLst>
              </a:tr>
              <a:tr h="82296">
                <a:tc vMerge="1">
                  <a:txBody>
                    <a:bodyPr/>
                    <a:lstStyle/>
                    <a:p>
                      <a:endParaRPr lang="uk-UA"/>
                    </a:p>
                  </a:txBody>
                  <a:tcPr/>
                </a:tc>
                <a:tc>
                  <a:txBody>
                    <a:bodyPr/>
                    <a:lstStyle/>
                    <a:p>
                      <a:pPr algn="ctr">
                        <a:spcAft>
                          <a:spcPts val="0"/>
                        </a:spcAft>
                      </a:pPr>
                      <a:r>
                        <a:rPr lang="uk-UA" sz="700" dirty="0">
                          <a:effectLst/>
                          <a:latin typeface="Century Gothic" panose="020B0502020202020204" pitchFamily="34" charset="0"/>
                          <a:ea typeface="Times New Roman"/>
                        </a:rPr>
                        <a:t>3</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ru-RU" sz="700" dirty="0">
                          <a:effectLst/>
                          <a:latin typeface="Century Gothic" panose="020B0502020202020204" pitchFamily="34" charset="0"/>
                          <a:ea typeface="Times New Roman"/>
                        </a:rPr>
                        <a:t>Перший Заступник </a:t>
                      </a:r>
                      <a:r>
                        <a:rPr lang="ru-RU" sz="700" dirty="0" err="1">
                          <a:effectLst/>
                          <a:latin typeface="Century Gothic" panose="020B0502020202020204" pitchFamily="34" charset="0"/>
                          <a:ea typeface="Times New Roman"/>
                        </a:rPr>
                        <a:t>Голови</a:t>
                      </a:r>
                      <a:r>
                        <a:rPr lang="ru-RU" sz="700" dirty="0">
                          <a:effectLst/>
                          <a:latin typeface="Century Gothic" panose="020B0502020202020204" pitchFamily="34" charset="0"/>
                          <a:ea typeface="Times New Roman"/>
                        </a:rPr>
                        <a:t> </a:t>
                      </a:r>
                      <a:r>
                        <a:rPr lang="ru-RU" sz="700" dirty="0" err="1">
                          <a:effectLst/>
                          <a:latin typeface="Century Gothic" panose="020B0502020202020204" pitchFamily="34" charset="0"/>
                          <a:ea typeface="Times New Roman"/>
                        </a:rPr>
                        <a:t>Правління</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rPr>
                        <a:t>-</a:t>
                      </a: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700" dirty="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696934854"/>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ea typeface="Times New Roman"/>
                        </a:rPr>
                        <a:t>4</a:t>
                      </a:r>
                    </a:p>
                  </a:txBody>
                  <a:tcPr marL="20013" marR="20013" marT="0" marB="0" anchor="ctr"/>
                </a:tc>
                <a:tc>
                  <a:txBody>
                    <a:bodyPr/>
                    <a:lstStyle/>
                    <a:p>
                      <a:pPr>
                        <a:spcAft>
                          <a:spcPts val="0"/>
                        </a:spcAft>
                      </a:pPr>
                      <a:r>
                        <a:rPr lang="uk-UA" sz="700" kern="1200" dirty="0">
                          <a:solidFill>
                            <a:schemeClr val="dk1"/>
                          </a:solidFill>
                          <a:effectLst/>
                          <a:latin typeface="Century Gothic" panose="020B0502020202020204" pitchFamily="34" charset="0"/>
                          <a:ea typeface="+mn-ea"/>
                          <a:cs typeface="+mn-cs"/>
                        </a:rPr>
                        <a:t>Керівник головного операційного управління</a:t>
                      </a:r>
                      <a:endParaRPr lang="ru-RU" sz="700" dirty="0">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700" dirty="0">
                          <a:effectLst/>
                          <a:latin typeface="Century Gothic" panose="020B0502020202020204" pitchFamily="34" charset="0"/>
                          <a:ea typeface="Times New Roman"/>
                        </a:rPr>
                        <a:t>Л. В. </a:t>
                      </a:r>
                      <a:r>
                        <a:rPr lang="ru-RU" sz="700" dirty="0" err="1">
                          <a:effectLst/>
                          <a:latin typeface="Century Gothic" panose="020B0502020202020204" pitchFamily="34" charset="0"/>
                          <a:ea typeface="Times New Roman"/>
                        </a:rPr>
                        <a:t>Остахова</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7"/>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ea typeface="Times New Roman"/>
                        </a:rPr>
                        <a:t>5</a:t>
                      </a:r>
                    </a:p>
                  </a:txBody>
                  <a:tcPr marL="20013" marR="20013" marT="0" marB="0" anchor="ctr"/>
                </a:tc>
                <a:tc>
                  <a:txBody>
                    <a:bodyPr/>
                    <a:lstStyle/>
                    <a:p>
                      <a:pPr>
                        <a:spcAft>
                          <a:spcPts val="0"/>
                        </a:spcAft>
                      </a:pPr>
                      <a:r>
                        <a:rPr lang="uk-UA" sz="700" kern="1200" dirty="0">
                          <a:solidFill>
                            <a:schemeClr val="dk1"/>
                          </a:solidFill>
                          <a:effectLst/>
                          <a:latin typeface="Century Gothic" panose="020B0502020202020204" pitchFamily="34" charset="0"/>
                          <a:ea typeface="+mn-ea"/>
                          <a:cs typeface="+mn-cs"/>
                        </a:rPr>
                        <a:t>Керівник головного кредитного управління</a:t>
                      </a:r>
                      <a:endParaRPr lang="ru-RU" sz="700" dirty="0">
                        <a:effectLst/>
                        <a:latin typeface="Century Gothic" panose="020B0502020202020204" pitchFamily="34" charset="0"/>
                        <a:ea typeface="Times New Roman"/>
                      </a:endParaRPr>
                    </a:p>
                  </a:txBody>
                  <a:tcPr marL="20013" marR="20013" marT="0" marB="0"/>
                </a:tc>
                <a:tc>
                  <a:txBody>
                    <a:bodyPr/>
                    <a:lstStyle/>
                    <a:p>
                      <a:pPr algn="ctr">
                        <a:spcAft>
                          <a:spcPts val="0"/>
                        </a:spcAft>
                      </a:pPr>
                      <a:r>
                        <a:rPr lang="uk-UA" sz="700">
                          <a:effectLst/>
                          <a:latin typeface="Century Gothic" panose="020B0502020202020204" pitchFamily="34" charset="0"/>
                          <a:ea typeface="Times New Roman"/>
                        </a:rPr>
                        <a:t>Р.І. Лещенко</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8"/>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ea typeface="Times New Roman"/>
                        </a:rPr>
                        <a:t>6</a:t>
                      </a:r>
                    </a:p>
                  </a:txBody>
                  <a:tcPr marL="20013" marR="20013" marT="0" marB="0" anchor="ctr"/>
                </a:tc>
                <a:tc>
                  <a:txBody>
                    <a:bodyPr/>
                    <a:lstStyle/>
                    <a:p>
                      <a:pPr>
                        <a:spcAft>
                          <a:spcPts val="0"/>
                        </a:spcAft>
                      </a:pPr>
                      <a:r>
                        <a:rPr lang="uk-UA" sz="700" kern="1200" dirty="0">
                          <a:solidFill>
                            <a:schemeClr val="dk1"/>
                          </a:solidFill>
                          <a:effectLst/>
                          <a:latin typeface="Century Gothic" panose="020B0502020202020204" pitchFamily="34" charset="0"/>
                          <a:ea typeface="+mn-ea"/>
                          <a:cs typeface="+mn-cs"/>
                        </a:rPr>
                        <a:t>Керівник головного фінансового управління</a:t>
                      </a:r>
                      <a:endParaRPr lang="ru-RU" sz="700" dirty="0">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700">
                          <a:effectLst/>
                          <a:latin typeface="Century Gothic" panose="020B0502020202020204" pitchFamily="34" charset="0"/>
                          <a:ea typeface="+mn-ea"/>
                        </a:rPr>
                        <a:t>С.М.</a:t>
                      </a:r>
                      <a:r>
                        <a:rPr lang="uk-UA" sz="700" baseline="0">
                          <a:effectLst/>
                          <a:latin typeface="Century Gothic" panose="020B0502020202020204" pitchFamily="34" charset="0"/>
                          <a:ea typeface="+mn-ea"/>
                        </a:rPr>
                        <a:t> Крамарова</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9"/>
                  </a:ext>
                </a:extLst>
              </a:tr>
              <a:tr h="164473">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ea typeface="Times New Roman"/>
                        </a:rPr>
                        <a:t>7</a:t>
                      </a:r>
                    </a:p>
                  </a:txBody>
                  <a:tcPr marL="20013" marR="20013" marT="0" marB="0" anchor="ctr"/>
                </a:tc>
                <a:tc>
                  <a:txBody>
                    <a:bodyPr/>
                    <a:lstStyle/>
                    <a:p>
                      <a:pPr>
                        <a:spcAft>
                          <a:spcPts val="0"/>
                        </a:spcAft>
                      </a:pPr>
                      <a:r>
                        <a:rPr lang="uk-UA" sz="700" kern="1200" dirty="0">
                          <a:solidFill>
                            <a:schemeClr val="dk1"/>
                          </a:solidFill>
                          <a:effectLst/>
                          <a:latin typeface="Century Gothic" panose="020B0502020202020204" pitchFamily="34" charset="0"/>
                          <a:ea typeface="+mn-ea"/>
                          <a:cs typeface="+mn-cs"/>
                        </a:rPr>
                        <a:t>Керівник головного управління бізнесу</a:t>
                      </a:r>
                      <a:endParaRPr lang="ru-RU" sz="700" dirty="0">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700">
                          <a:effectLst/>
                          <a:latin typeface="Century Gothic" panose="020B0502020202020204" pitchFamily="34" charset="0"/>
                        </a:rPr>
                        <a:t>С.З. Бабаєв </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Член з правом голосу</a:t>
                      </a:r>
                    </a:p>
                  </a:txBody>
                  <a:tcPr marL="20013" marR="20013" marT="0" marB="0" anchor="ctr"/>
                </a:tc>
                <a:extLst>
                  <a:ext uri="{0D108BD9-81ED-4DB2-BD59-A6C34878D82A}">
                    <a16:rowId xmlns:a16="http://schemas.microsoft.com/office/drawing/2014/main" val="10031"/>
                  </a:ext>
                </a:extLst>
              </a:tr>
              <a:tr h="82296">
                <a:tc vMerge="1">
                  <a:txBody>
                    <a:bodyPr/>
                    <a:lstStyle/>
                    <a:p>
                      <a:endParaRPr lang="ru-UA"/>
                    </a:p>
                  </a:txBody>
                  <a:tcPr/>
                </a:tc>
                <a:tc>
                  <a:txBody>
                    <a:bodyPr/>
                    <a:lstStyle/>
                    <a:p>
                      <a:pPr algn="ctr">
                        <a:spcAft>
                          <a:spcPts val="0"/>
                        </a:spcAft>
                      </a:pPr>
                      <a:r>
                        <a:rPr lang="ru-RU" sz="700" dirty="0">
                          <a:effectLst/>
                          <a:latin typeface="Century Gothic" panose="020B0502020202020204" pitchFamily="34" charset="0"/>
                          <a:ea typeface="Times New Roman"/>
                        </a:rPr>
                        <a:t>8</a:t>
                      </a: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Директор департаменту управління інформаційною безпекою та безперервністю бізнесу</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О.М.</a:t>
                      </a:r>
                      <a:r>
                        <a:rPr kumimoji="0" lang="en-US" sz="7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r>
                        <a:rPr kumimoji="0" lang="ru-RU" sz="7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Сіраков </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700">
                          <a:effectLst/>
                          <a:latin typeface="Century Gothic" panose="020B0502020202020204" pitchFamily="34" charset="0"/>
                        </a:rPr>
                        <a:t>Член з правом голосу</a:t>
                      </a:r>
                      <a:endParaRPr lang="uk-UA" sz="700" dirty="0">
                        <a:effectLst/>
                        <a:latin typeface="Century Gothic" panose="020B0502020202020204" pitchFamily="34" charset="0"/>
                      </a:endParaRPr>
                    </a:p>
                  </a:txBody>
                  <a:tcPr marL="20013" marR="20013" marT="0" marB="0" anchor="ctr"/>
                </a:tc>
                <a:extLst>
                  <a:ext uri="{0D108BD9-81ED-4DB2-BD59-A6C34878D82A}">
                    <a16:rowId xmlns:a16="http://schemas.microsoft.com/office/drawing/2014/main" val="1147227758"/>
                  </a:ext>
                </a:extLst>
              </a:tr>
              <a:tr h="204538">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ea typeface="Times New Roman"/>
                        </a:rPr>
                        <a:t>9</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ru-RU" sz="700" dirty="0">
                          <a:effectLst/>
                          <a:latin typeface="Century Gothic" panose="020B0502020202020204" pitchFamily="34" charset="0"/>
                          <a:ea typeface="Times New Roman"/>
                        </a:rPr>
                        <a:t>Головний </a:t>
                      </a:r>
                      <a:r>
                        <a:rPr lang="ru-RU" sz="700" dirty="0" err="1">
                          <a:effectLst/>
                          <a:latin typeface="Century Gothic" panose="020B0502020202020204" pitchFamily="34" charset="0"/>
                          <a:ea typeface="Times New Roman"/>
                        </a:rPr>
                        <a:t>комплаєнс</a:t>
                      </a:r>
                      <a:r>
                        <a:rPr lang="ru-RU" sz="700" dirty="0">
                          <a:effectLst/>
                          <a:latin typeface="Century Gothic" panose="020B0502020202020204" pitchFamily="34" charset="0"/>
                          <a:ea typeface="Times New Roman"/>
                        </a:rPr>
                        <a:t>-менеджер – д</a:t>
                      </a:r>
                      <a:r>
                        <a:rPr lang="uk-UA" sz="700" dirty="0" err="1">
                          <a:solidFill>
                            <a:schemeClr val="tx1"/>
                          </a:solidFill>
                          <a:effectLst/>
                          <a:latin typeface="Century Gothic" panose="020B0502020202020204" pitchFamily="34" charset="0"/>
                        </a:rPr>
                        <a:t>иректор</a:t>
                      </a:r>
                      <a:r>
                        <a:rPr lang="uk-UA" sz="700" dirty="0">
                          <a:solidFill>
                            <a:schemeClr val="tx1"/>
                          </a:solidFill>
                          <a:effectLst/>
                          <a:latin typeface="Century Gothic" panose="020B0502020202020204" pitchFamily="34" charset="0"/>
                        </a:rPr>
                        <a:t> департаменту </a:t>
                      </a:r>
                      <a:r>
                        <a:rPr lang="uk-UA" sz="700" dirty="0" err="1">
                          <a:solidFill>
                            <a:schemeClr val="tx1"/>
                          </a:solidFill>
                          <a:effectLst/>
                          <a:latin typeface="Century Gothic" panose="020B0502020202020204" pitchFamily="34" charset="0"/>
                        </a:rPr>
                        <a:t>комплаєнсу</a:t>
                      </a:r>
                      <a:r>
                        <a:rPr lang="uk-UA" sz="700" dirty="0">
                          <a:solidFill>
                            <a:schemeClr val="tx1"/>
                          </a:solidFill>
                          <a:effectLst/>
                          <a:latin typeface="Century Gothic" panose="020B0502020202020204" pitchFamily="34" charset="0"/>
                        </a:rPr>
                        <a:t> та</a:t>
                      </a:r>
                      <a:r>
                        <a:rPr lang="uk-UA" sz="700" baseline="0" dirty="0">
                          <a:solidFill>
                            <a:schemeClr val="tx1"/>
                          </a:solidFill>
                          <a:effectLst/>
                          <a:latin typeface="Century Gothic" panose="020B0502020202020204" pitchFamily="34" charset="0"/>
                        </a:rPr>
                        <a:t> </a:t>
                      </a:r>
                      <a:r>
                        <a:rPr kumimoji="0" lang="uk-UA" sz="7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протидії легалізації доходів, отриманих злочинним шляхом</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lang="ru-RU" sz="700" dirty="0">
                          <a:effectLst/>
                          <a:latin typeface="Century Gothic" panose="020B0502020202020204" pitchFamily="34" charset="0"/>
                          <a:ea typeface="Times New Roman"/>
                        </a:rPr>
                        <a:t>О.</a:t>
                      </a:r>
                      <a:r>
                        <a:rPr lang="uk-UA" sz="700" dirty="0">
                          <a:effectLst/>
                          <a:latin typeface="Century Gothic" panose="020B0502020202020204" pitchFamily="34" charset="0"/>
                          <a:ea typeface="Times New Roman"/>
                        </a:rPr>
                        <a:t>А.</a:t>
                      </a:r>
                      <a:r>
                        <a:rPr lang="uk-UA" sz="700" baseline="0" dirty="0">
                          <a:effectLst/>
                          <a:latin typeface="Century Gothic" panose="020B0502020202020204" pitchFamily="34" charset="0"/>
                          <a:ea typeface="Times New Roman"/>
                        </a:rPr>
                        <a:t> Єфремов</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a:effectLst/>
                          <a:latin typeface="Century Gothic" panose="020B0502020202020204" pitchFamily="34" charset="0"/>
                        </a:rPr>
                        <a:t>Член з правом голосу</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32"/>
                  </a:ext>
                </a:extLst>
              </a:tr>
              <a:tr h="78457">
                <a:tc vMerge="1">
                  <a:txBody>
                    <a:bodyPr/>
                    <a:lstStyle/>
                    <a:p>
                      <a:endParaRPr lang="ru-RU"/>
                    </a:p>
                  </a:txBody>
                  <a:tcPr/>
                </a:tc>
                <a:tc>
                  <a:txBody>
                    <a:bodyPr/>
                    <a:lstStyle/>
                    <a:p>
                      <a:pPr algn="ctr">
                        <a:spcAft>
                          <a:spcPts val="0"/>
                        </a:spcAft>
                      </a:pPr>
                      <a:r>
                        <a:rPr lang="ru-RU" sz="700" dirty="0">
                          <a:effectLst/>
                          <a:latin typeface="Century Gothic" panose="020B0502020202020204" pitchFamily="34" charset="0"/>
                          <a:ea typeface="Times New Roman"/>
                        </a:rPr>
                        <a:t>10</a:t>
                      </a:r>
                    </a:p>
                  </a:txBody>
                  <a:tcPr marL="20013" marR="20013" marT="0" marB="0" anchor="ctr"/>
                </a:tc>
                <a:tc>
                  <a:txBody>
                    <a:bodyPr/>
                    <a:lstStyle/>
                    <a:p>
                      <a:pPr>
                        <a:spcAft>
                          <a:spcPts val="0"/>
                        </a:spcAft>
                      </a:pPr>
                      <a:r>
                        <a:rPr lang="uk-UA" sz="700" dirty="0">
                          <a:effectLst/>
                          <a:latin typeface="Century Gothic" panose="020B0502020202020204" pitchFamily="34" charset="0"/>
                          <a:ea typeface="Times New Roman"/>
                        </a:rPr>
                        <a:t>Головний ризик-менеджер – директор департаменту управління ризиками</a:t>
                      </a:r>
                      <a:endParaRPr lang="ru-RU" sz="700" dirty="0">
                        <a:effectLst/>
                        <a:latin typeface="Century Gothic" panose="020B0502020202020204" pitchFamily="34" charset="0"/>
                        <a:ea typeface="Times New Roman"/>
                      </a:endParaRPr>
                    </a:p>
                  </a:txBody>
                  <a:tcPr marL="20013" marR="20013" marT="0" marB="0"/>
                </a:tc>
                <a:tc>
                  <a:txBody>
                    <a:bodyPr/>
                    <a:lstStyle/>
                    <a:p>
                      <a:pPr algn="ctr">
                        <a:spcAft>
                          <a:spcPts val="0"/>
                        </a:spcAft>
                      </a:pPr>
                      <a:r>
                        <a:rPr lang="uk-UA" sz="700" dirty="0">
                          <a:effectLst/>
                          <a:latin typeface="Century Gothic" panose="020B0502020202020204" pitchFamily="34" charset="0"/>
                          <a:ea typeface="Times New Roman"/>
                        </a:rPr>
                        <a:t> С.</a:t>
                      </a:r>
                      <a:r>
                        <a:rPr lang="ru-RU" sz="700" dirty="0">
                          <a:effectLst/>
                          <a:latin typeface="Century Gothic" panose="020B0502020202020204" pitchFamily="34" charset="0"/>
                          <a:ea typeface="Times New Roman"/>
                        </a:rPr>
                        <a:t>О.</a:t>
                      </a:r>
                      <a:r>
                        <a:rPr lang="ru-RU" sz="700" baseline="0" dirty="0">
                          <a:effectLst/>
                          <a:latin typeface="Century Gothic" panose="020B0502020202020204" pitchFamily="34" charset="0"/>
                          <a:ea typeface="Times New Roman"/>
                        </a:rPr>
                        <a:t> Наст</a:t>
                      </a:r>
                      <a:r>
                        <a:rPr lang="uk-UA" sz="700" baseline="0" dirty="0" err="1">
                          <a:effectLst/>
                          <a:latin typeface="Century Gothic" panose="020B0502020202020204" pitchFamily="34" charset="0"/>
                          <a:ea typeface="Times New Roman"/>
                        </a:rPr>
                        <a:t>ін</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Член з правом голосу</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33"/>
                  </a:ext>
                </a:extLst>
              </a:tr>
            </a:tbl>
          </a:graphicData>
        </a:graphic>
      </p:graphicFrame>
      <p:sp>
        <p:nvSpPr>
          <p:cNvPr id="2" name="Titolo 1">
            <a:extLst>
              <a:ext uri="{FF2B5EF4-FFF2-40B4-BE49-F238E27FC236}">
                <a16:creationId xmlns:a16="http://schemas.microsoft.com/office/drawing/2014/main" id="{9D39747E-35B3-4B68-A814-B48BA78E320D}"/>
              </a:ext>
            </a:extLst>
          </p:cNvPr>
          <p:cNvSpPr txBox="1">
            <a:spLocks/>
          </p:cNvSpPr>
          <p:nvPr/>
        </p:nvSpPr>
        <p:spPr bwMode="auto">
          <a:xfrm>
            <a:off x="45810" y="46079"/>
            <a:ext cx="9030068" cy="53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ru-RU"/>
            </a:defPPr>
            <a:lvl1pPr defTabSz="457200" fontAlgn="base">
              <a:spcBef>
                <a:spcPct val="0"/>
              </a:spcBef>
              <a:spcAft>
                <a:spcPct val="0"/>
              </a:spcAft>
              <a:defRPr sz="2900" b="1">
                <a:solidFill>
                  <a:srgbClr val="EC6400"/>
                </a:solidFill>
                <a:latin typeface="Century Gothic" panose="020B0502020202020204" pitchFamily="34" charset="0"/>
                <a:ea typeface="MS PGothic" panose="020B0600070205080204" pitchFamily="34" charset="-128"/>
                <a:cs typeface="Arial" panose="020B0604020202020204" pitchFamily="34" charset="0"/>
              </a:defRPr>
            </a:lvl1pPr>
            <a:lvl2pPr marL="742950" indent="-285750">
              <a:defRPr>
                <a:latin typeface="Arial" panose="020B0604020202020204" pitchFamily="34" charset="0"/>
                <a:ea typeface="MS PGothic" panose="020B0600070205080204" pitchFamily="34" charset="-128"/>
              </a:defRPr>
            </a:lvl2pPr>
            <a:lvl3pPr marL="1143000" indent="-228600">
              <a:defRPr>
                <a:latin typeface="Arial" panose="020B0604020202020204" pitchFamily="34" charset="0"/>
                <a:ea typeface="MS PGothic" panose="020B0600070205080204" pitchFamily="34" charset="-128"/>
              </a:defRPr>
            </a:lvl3pPr>
            <a:lvl4pPr marL="1600200" indent="-228600">
              <a:defRPr>
                <a:latin typeface="Arial" panose="020B0604020202020204" pitchFamily="34" charset="0"/>
                <a:ea typeface="MS PGothic" panose="020B0600070205080204" pitchFamily="34" charset="-128"/>
              </a:defRPr>
            </a:lvl4pPr>
            <a:lvl5pPr marL="2057400" indent="-228600">
              <a:defRPr>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9pPr>
          </a:lstStyle>
          <a:p>
            <a:pPr>
              <a:tabLst>
                <a:tab pos="8970963" algn="r"/>
              </a:tabLst>
            </a:pPr>
            <a:r>
              <a:rPr lang="uk-UA" altLang="it-IT" sz="1900" dirty="0"/>
              <a:t>Організаційна</a:t>
            </a:r>
            <a:r>
              <a:rPr lang="ru-RU" altLang="it-IT" sz="1900" dirty="0"/>
              <a:t> структура АТ “ПРАВЕКС</a:t>
            </a:r>
            <a:r>
              <a:rPr lang="en-US" altLang="it-IT" sz="1900" dirty="0"/>
              <a:t> </a:t>
            </a:r>
            <a:r>
              <a:rPr lang="ru-RU" altLang="it-IT" sz="1900" dirty="0"/>
              <a:t>БАНК”</a:t>
            </a:r>
            <a:r>
              <a:rPr lang="en-US" altLang="it-IT" sz="1900" dirty="0"/>
              <a:t> </a:t>
            </a:r>
            <a:r>
              <a:rPr lang="uk-UA" altLang="it-IT" sz="1900" dirty="0"/>
              <a:t>станом на </a:t>
            </a:r>
            <a:r>
              <a:rPr lang="en-US" altLang="it-IT" sz="1900" dirty="0"/>
              <a:t>31</a:t>
            </a:r>
            <a:r>
              <a:rPr lang="uk-UA" altLang="it-IT" sz="1900" dirty="0"/>
              <a:t>.</a:t>
            </a:r>
            <a:r>
              <a:rPr lang="en-US" altLang="it-IT" sz="1900" dirty="0"/>
              <a:t>03</a:t>
            </a:r>
            <a:r>
              <a:rPr lang="uk-UA" altLang="it-IT" sz="1900" dirty="0"/>
              <a:t>.202</a:t>
            </a:r>
            <a:r>
              <a:rPr lang="en-US" altLang="it-IT" sz="1900" dirty="0"/>
              <a:t>5	</a:t>
            </a:r>
            <a:r>
              <a:rPr lang="uk-UA" altLang="it-IT" sz="1900" dirty="0"/>
              <a:t>3</a:t>
            </a:r>
            <a:r>
              <a:rPr lang="en-US" altLang="it-IT" sz="1900" dirty="0"/>
              <a:t>/3</a:t>
            </a:r>
          </a:p>
        </p:txBody>
      </p:sp>
      <p:sp>
        <p:nvSpPr>
          <p:cNvPr id="4" name="Прямоугольник 1">
            <a:extLst>
              <a:ext uri="{FF2B5EF4-FFF2-40B4-BE49-F238E27FC236}">
                <a16:creationId xmlns:a16="http://schemas.microsoft.com/office/drawing/2014/main" id="{EFB065C5-A576-E104-51B5-326533B7C4A2}"/>
              </a:ext>
            </a:extLst>
          </p:cNvPr>
          <p:cNvSpPr/>
          <p:nvPr/>
        </p:nvSpPr>
        <p:spPr>
          <a:xfrm>
            <a:off x="2532976" y="719473"/>
            <a:ext cx="4320480" cy="406773"/>
          </a:xfrm>
          <a:prstGeom prst="rect">
            <a:avLst/>
          </a:prstGeom>
        </p:spPr>
        <p:txBody>
          <a:bodyPr lIns="0" tIns="0" rIns="0" bIns="0"/>
          <a:lstStyle/>
          <a:p>
            <a:pPr defTabSz="457200">
              <a:spcBef>
                <a:spcPct val="0"/>
              </a:spcBef>
            </a:pPr>
            <a:r>
              <a:rPr lang="uk-UA" sz="1900" dirty="0">
                <a:solidFill>
                  <a:schemeClr val="tx1">
                    <a:lumMod val="50000"/>
                    <a:lumOff val="50000"/>
                  </a:schemeClr>
                </a:solidFill>
                <a:latin typeface="Century Gothic" pitchFamily="34" charset="0"/>
                <a:ea typeface="MS PGothic" panose="020B0600070205080204" pitchFamily="34" charset="-128"/>
                <a:cs typeface="Arial"/>
              </a:rPr>
              <a:t>Склад Комітетів Правління Банку</a:t>
            </a:r>
          </a:p>
        </p:txBody>
      </p:sp>
    </p:spTree>
    <p:extLst>
      <p:ext uri="{BB962C8B-B14F-4D97-AF65-F5344CB8AC3E}">
        <p14:creationId xmlns:p14="http://schemas.microsoft.com/office/powerpoint/2010/main" val="157323290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F5F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A79"/>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5C9B8ADBD070478C65D388DEC2860F" ma:contentTypeVersion="2" ma:contentTypeDescription="Create a new document." ma:contentTypeScope="" ma:versionID="518f02d23620f5b2f9867d4c06fa529a">
  <xsd:schema xmlns:xsd="http://www.w3.org/2001/XMLSchema" xmlns:xs="http://www.w3.org/2001/XMLSchema" xmlns:p="http://schemas.microsoft.com/office/2006/metadata/properties" xmlns:ns2="2bbb2ec7-e456-4203-8941-298ad3915341" targetNamespace="http://schemas.microsoft.com/office/2006/metadata/properties" ma:root="true" ma:fieldsID="5abaacfdaa66ce1ff5c72a69919da2a2" ns2:_="">
    <xsd:import namespace="2bbb2ec7-e456-4203-8941-298ad391534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bb2ec7-e456-4203-8941-298ad391534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BDADAD-3263-4D74-BCAD-6021B4CD50A9}">
  <ds:schemaRefs>
    <ds:schemaRef ds:uri="http://schemas.microsoft.com/sharepoint/v3/contenttype/forms"/>
  </ds:schemaRefs>
</ds:datastoreItem>
</file>

<file path=customXml/itemProps2.xml><?xml version="1.0" encoding="utf-8"?>
<ds:datastoreItem xmlns:ds="http://schemas.openxmlformats.org/officeDocument/2006/customXml" ds:itemID="{D84C905C-2C18-43AE-842B-A2F3F6194A99}">
  <ds:schemaRefs>
    <ds:schemaRef ds:uri="http://schemas.microsoft.com/office/infopath/2007/PartnerControls"/>
    <ds:schemaRef ds:uri="http://www.w3.org/XML/1998/namespace"/>
    <ds:schemaRef ds:uri="http://schemas.microsoft.com/office/2006/documentManagement/types"/>
    <ds:schemaRef ds:uri="http://schemas.microsoft.com/sharepoint/v3"/>
    <ds:schemaRef ds:uri="6f24cf7b-1c06-4159-8591-94f8db3672b8"/>
    <ds:schemaRef ds:uri="http://purl.org/dc/elements/1.1/"/>
    <ds:schemaRef ds:uri="http://purl.org/dc/terms/"/>
    <ds:schemaRef ds:uri="http://purl.org/dc/dcmityp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68BEB7AB-2FC4-4FAC-B11C-506E863B3CEC}"/>
</file>

<file path=docProps/app.xml><?xml version="1.0" encoding="utf-8"?>
<Properties xmlns="http://schemas.openxmlformats.org/officeDocument/2006/extended-properties" xmlns:vt="http://schemas.openxmlformats.org/officeDocument/2006/docPropsVTypes">
  <TotalTime>5954</TotalTime>
  <Words>4069</Words>
  <Application>Microsoft Office PowerPoint</Application>
  <PresentationFormat>Екран (4:3)</PresentationFormat>
  <Paragraphs>909</Paragraphs>
  <Slides>6</Slides>
  <Notes>4</Notes>
  <HiddenSlides>0</HiddenSlides>
  <MMClips>0</MMClips>
  <ScaleCrop>false</ScaleCrop>
  <HeadingPairs>
    <vt:vector size="8" baseType="variant">
      <vt:variant>
        <vt:lpstr>Використані шрифти</vt:lpstr>
      </vt:variant>
      <vt:variant>
        <vt:i4>6</vt:i4>
      </vt:variant>
      <vt:variant>
        <vt:lpstr>Тема</vt:lpstr>
      </vt:variant>
      <vt:variant>
        <vt:i4>4</vt:i4>
      </vt:variant>
      <vt:variant>
        <vt:lpstr>Вбудовані сервери OLE</vt:lpstr>
      </vt:variant>
      <vt:variant>
        <vt:i4>1</vt:i4>
      </vt:variant>
      <vt:variant>
        <vt:lpstr>Заголовки слайдів</vt:lpstr>
      </vt:variant>
      <vt:variant>
        <vt:i4>6</vt:i4>
      </vt:variant>
    </vt:vector>
  </HeadingPairs>
  <TitlesOfParts>
    <vt:vector size="17" baseType="lpstr">
      <vt:lpstr>MS PGothic</vt:lpstr>
      <vt:lpstr>Arial</vt:lpstr>
      <vt:lpstr>Calibri</vt:lpstr>
      <vt:lpstr>Century Gothic</vt:lpstr>
      <vt:lpstr>Times New Roman</vt:lpstr>
      <vt:lpstr>Wingdings</vt:lpstr>
      <vt:lpstr>Тема Office</vt:lpstr>
      <vt:lpstr>Struttura personalizzata</vt:lpstr>
      <vt:lpstr>Personalizza struttura</vt:lpstr>
      <vt:lpstr>1_Struttura personalizzata</vt:lpstr>
      <vt:lpstr>Acrobat Document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Petrova Olga Kostiantynivna</dc:creator>
  <cp:lastModifiedBy>Petrova Olha Kostiantynivna</cp:lastModifiedBy>
  <cp:revision>597</cp:revision>
  <cp:lastPrinted>2020-01-20T13:14:19Z</cp:lastPrinted>
  <dcterms:created xsi:type="dcterms:W3CDTF">2018-02-14T09:07:26Z</dcterms:created>
  <dcterms:modified xsi:type="dcterms:W3CDTF">2025-04-01T07:38:40Z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0x010100DC5C9B8ADBD070478C65D388DEC2860F</vt:lpwstr>
  </property>
  <property fmtid="{D5CDD505-2E9C-101B-9397-08002B2CF9AE}" pid="3" name="DocumentSetDescription">
    <vt:lpwstr>[{"itemId":"1","itemValue":"Наглядова Рада","itemCode":null,"itemDictionary":"Level1","itemIndex":0}]</vt:lpwstr>
  </property>
  <property fmtid="{D5CDD505-2E9C-101B-9397-08002B2CF9AE}" pid="4" name="_docset_NoMedatataSyncRequired">
    <vt:lpwstr>False</vt:lpwstr>
  </property>
</Properties>
</file>