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63" r:id="rId6"/>
    <p:sldMasterId id="2147483665" r:id="rId7"/>
  </p:sldMasterIdLst>
  <p:notesMasterIdLst>
    <p:notesMasterId r:id="rId11"/>
  </p:notesMasterIdLst>
  <p:sldIdLst>
    <p:sldId id="259" r:id="rId8"/>
    <p:sldId id="264" r:id="rId9"/>
    <p:sldId id="265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rislamova Iryna Sergiivna" initials="NIS" lastIdx="2" clrIdx="0">
    <p:extLst>
      <p:ext uri="{19B8F6BF-5375-455C-9EA6-DF929625EA0E}">
        <p15:presenceInfo xmlns:p15="http://schemas.microsoft.com/office/powerpoint/2012/main" userId="S-1-5-21-463165894-3900373238-2189711874-259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79"/>
    <a:srgbClr val="FFFFFF"/>
    <a:srgbClr val="8DC2DF"/>
    <a:srgbClr val="EC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5361" autoAdjust="0"/>
  </p:normalViewPr>
  <p:slideViewPr>
    <p:cSldViewPr>
      <p:cViewPr varScale="1">
        <p:scale>
          <a:sx n="78" d="100"/>
          <a:sy n="78" d="100"/>
        </p:scale>
        <p:origin x="12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44999-6D2D-48D2-B26D-A1D8C4A50B50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F040B-24D3-4E4D-8E29-5ECDBD02E88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58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F040B-24D3-4E4D-8E29-5ECDBD02E886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368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F040B-24D3-4E4D-8E29-5ECDBD02E886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468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1024" y="242358"/>
            <a:ext cx="7772400" cy="545042"/>
          </a:xfrm>
          <a:prstGeom prst="rect">
            <a:avLst/>
          </a:prstGeom>
        </p:spPr>
        <p:txBody>
          <a:bodyPr/>
          <a:lstStyle>
            <a:lvl1pPr algn="l">
              <a:defRPr sz="3000" b="1">
                <a:solidFill>
                  <a:srgbClr val="EC6400"/>
                </a:solidFill>
                <a:latin typeface="Arial"/>
                <a:cs typeface="Arial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2"/>
          </p:nvPr>
        </p:nvSpPr>
        <p:spPr>
          <a:xfrm>
            <a:off x="111125" y="787400"/>
            <a:ext cx="6645275" cy="749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>
                <a:latin typeface="Arial" pitchFamily="34" charset="0"/>
                <a:cs typeface="Arial" pitchFamily="34" charset="0"/>
              </a:defRPr>
            </a:lvl2pPr>
            <a:lvl3pPr>
              <a:buNone/>
              <a:defRPr>
                <a:latin typeface="Arial" pitchFamily="34" charset="0"/>
                <a:cs typeface="Arial" pitchFamily="34" charset="0"/>
              </a:defRPr>
            </a:lvl3pPr>
            <a:lvl4pPr>
              <a:buNone/>
              <a:defRPr>
                <a:latin typeface="Arial" pitchFamily="34" charset="0"/>
                <a:cs typeface="Arial" pitchFamily="34" charset="0"/>
              </a:defRPr>
            </a:lvl4pPr>
            <a:lvl5pPr>
              <a:buNone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DC8401F7-9B51-43F1-BDE8-22CD01BFAF5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59800" y="179388"/>
            <a:ext cx="414338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solidFill>
                  <a:srgbClr val="EC6400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2212563-05FA-41BD-A742-845245624306}" type="slidenum">
              <a:rPr lang="it-IT" altLang="it-IT">
                <a:latin typeface="Arial" charset="0"/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‹№›</a:t>
            </a:fld>
            <a:endParaRPr lang="it-IT" altLang="it-IT">
              <a:latin typeface="Arial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8283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224BA01C-FE8D-48FB-B392-528E3F7E75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59800" y="179388"/>
            <a:ext cx="414338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solidFill>
                  <a:srgbClr val="EC6400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61A1688C-EE41-4CEC-AA77-50B951084D6D}" type="slidenum">
              <a:rPr lang="it-IT" altLang="it-IT">
                <a:latin typeface="Arial" charset="0"/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‹№›</a:t>
            </a:fld>
            <a:endParaRPr lang="it-IT" altLang="it-IT">
              <a:latin typeface="Arial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272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8760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8463" y="366713"/>
            <a:ext cx="7772400" cy="54504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900" b="1">
                <a:solidFill>
                  <a:srgbClr val="EC6400"/>
                </a:solidFill>
                <a:latin typeface="Century Gothic" pitchFamily="34" charset="0"/>
                <a:cs typeface="Arial"/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2"/>
          </p:nvPr>
        </p:nvSpPr>
        <p:spPr>
          <a:xfrm>
            <a:off x="398464" y="860425"/>
            <a:ext cx="6645275" cy="7493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900" b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  <a:cs typeface="Arial" pitchFamily="34" charset="0"/>
              </a:defRPr>
            </a:lvl1pPr>
            <a:lvl2pPr>
              <a:buNone/>
              <a:defRPr>
                <a:latin typeface="Arial" pitchFamily="34" charset="0"/>
                <a:cs typeface="Arial" pitchFamily="34" charset="0"/>
              </a:defRPr>
            </a:lvl2pPr>
            <a:lvl3pPr>
              <a:buNone/>
              <a:defRPr>
                <a:latin typeface="Arial" pitchFamily="34" charset="0"/>
                <a:cs typeface="Arial" pitchFamily="34" charset="0"/>
              </a:defRPr>
            </a:lvl3pPr>
            <a:lvl4pPr>
              <a:buNone/>
              <a:defRPr>
                <a:latin typeface="Arial" pitchFamily="34" charset="0"/>
                <a:cs typeface="Arial" pitchFamily="34" charset="0"/>
              </a:defRPr>
            </a:lvl4pPr>
            <a:lvl5pPr>
              <a:buNone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E5ADD7AC-00B9-44FF-9CF7-373BB99F65C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179388"/>
            <a:ext cx="414338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 smtClean="0">
                <a:solidFill>
                  <a:srgbClr val="EC6400"/>
                </a:solidFill>
                <a:latin typeface="Century Gothic" panose="020B050202020202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B1A9CD8-5663-4230-B481-06F2C39511A3}" type="slidenum">
              <a:rPr lang="it-IT" altLang="it-IT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it-IT" altLang="it-IT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3858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746B6572-BC16-4287-BEFB-BA3B509CC3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34400" y="179388"/>
            <a:ext cx="414338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 smtClean="0">
                <a:solidFill>
                  <a:srgbClr val="EC6400"/>
                </a:solidFill>
                <a:latin typeface="Century Gothic" panose="020B050202020202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EA77CA-E480-4462-9C96-6F7F5FE7AFE7}" type="slidenum">
              <a:rPr lang="it-IT" altLang="it-IT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it-IT" altLang="it-IT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098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Immagin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288" y="6376988"/>
            <a:ext cx="19653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696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395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6">
            <a:extLst>
              <a:ext uri="{FF2B5EF4-FFF2-40B4-BE49-F238E27FC236}">
                <a16:creationId xmlns:a16="http://schemas.microsoft.com/office/drawing/2014/main" id="{CB41ED6A-FACB-4770-96B4-E0E7CCED5A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321550" y="6469063"/>
            <a:ext cx="1547813" cy="174625"/>
            <a:chOff x="4164" y="4023"/>
            <a:chExt cx="1297" cy="146"/>
          </a:xfrm>
        </p:grpSpPr>
        <p:sp>
          <p:nvSpPr>
            <p:cNvPr id="1028" name="Freeform 7">
              <a:extLst>
                <a:ext uri="{FF2B5EF4-FFF2-40B4-BE49-F238E27FC236}">
                  <a16:creationId xmlns:a16="http://schemas.microsoft.com/office/drawing/2014/main" id="{7FF98C9C-280B-4924-9903-E82468F59F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99" y="4043"/>
              <a:ext cx="102" cy="108"/>
            </a:xfrm>
            <a:custGeom>
              <a:avLst/>
              <a:gdLst>
                <a:gd name="T0" fmla="*/ 51 w 204"/>
                <a:gd name="T1" fmla="*/ 0 h 216"/>
                <a:gd name="T2" fmla="*/ 38 w 204"/>
                <a:gd name="T3" fmla="*/ 2 h 216"/>
                <a:gd name="T4" fmla="*/ 28 w 204"/>
                <a:gd name="T5" fmla="*/ 6 h 216"/>
                <a:gd name="T6" fmla="*/ 19 w 204"/>
                <a:gd name="T7" fmla="*/ 11 h 216"/>
                <a:gd name="T8" fmla="*/ 12 w 204"/>
                <a:gd name="T9" fmla="*/ 19 h 216"/>
                <a:gd name="T10" fmla="*/ 6 w 204"/>
                <a:gd name="T11" fmla="*/ 27 h 216"/>
                <a:gd name="T12" fmla="*/ 0 w 204"/>
                <a:gd name="T13" fmla="*/ 45 h 216"/>
                <a:gd name="T14" fmla="*/ 0 w 204"/>
                <a:gd name="T15" fmla="*/ 55 h 216"/>
                <a:gd name="T16" fmla="*/ 3 w 204"/>
                <a:gd name="T17" fmla="*/ 73 h 216"/>
                <a:gd name="T18" fmla="*/ 9 w 204"/>
                <a:gd name="T19" fmla="*/ 87 h 216"/>
                <a:gd name="T20" fmla="*/ 15 w 204"/>
                <a:gd name="T21" fmla="*/ 94 h 216"/>
                <a:gd name="T22" fmla="*/ 22 w 204"/>
                <a:gd name="T23" fmla="*/ 100 h 216"/>
                <a:gd name="T24" fmla="*/ 32 w 204"/>
                <a:gd name="T25" fmla="*/ 105 h 216"/>
                <a:gd name="T26" fmla="*/ 44 w 204"/>
                <a:gd name="T27" fmla="*/ 108 h 216"/>
                <a:gd name="T28" fmla="*/ 51 w 204"/>
                <a:gd name="T29" fmla="*/ 108 h 216"/>
                <a:gd name="T30" fmla="*/ 62 w 204"/>
                <a:gd name="T31" fmla="*/ 107 h 216"/>
                <a:gd name="T32" fmla="*/ 72 w 204"/>
                <a:gd name="T33" fmla="*/ 104 h 216"/>
                <a:gd name="T34" fmla="*/ 80 w 204"/>
                <a:gd name="T35" fmla="*/ 99 h 216"/>
                <a:gd name="T36" fmla="*/ 88 w 204"/>
                <a:gd name="T37" fmla="*/ 92 h 216"/>
                <a:gd name="T38" fmla="*/ 94 w 204"/>
                <a:gd name="T39" fmla="*/ 84 h 216"/>
                <a:gd name="T40" fmla="*/ 99 w 204"/>
                <a:gd name="T41" fmla="*/ 74 h 216"/>
                <a:gd name="T42" fmla="*/ 101 w 204"/>
                <a:gd name="T43" fmla="*/ 63 h 216"/>
                <a:gd name="T44" fmla="*/ 102 w 204"/>
                <a:gd name="T45" fmla="*/ 52 h 216"/>
                <a:gd name="T46" fmla="*/ 102 w 204"/>
                <a:gd name="T47" fmla="*/ 46 h 216"/>
                <a:gd name="T48" fmla="*/ 100 w 204"/>
                <a:gd name="T49" fmla="*/ 36 h 216"/>
                <a:gd name="T50" fmla="*/ 96 w 204"/>
                <a:gd name="T51" fmla="*/ 26 h 216"/>
                <a:gd name="T52" fmla="*/ 92 w 204"/>
                <a:gd name="T53" fmla="*/ 18 h 216"/>
                <a:gd name="T54" fmla="*/ 85 w 204"/>
                <a:gd name="T55" fmla="*/ 11 h 216"/>
                <a:gd name="T56" fmla="*/ 77 w 204"/>
                <a:gd name="T57" fmla="*/ 6 h 216"/>
                <a:gd name="T58" fmla="*/ 68 w 204"/>
                <a:gd name="T59" fmla="*/ 3 h 216"/>
                <a:gd name="T60" fmla="*/ 57 w 204"/>
                <a:gd name="T61" fmla="*/ 0 h 216"/>
                <a:gd name="T62" fmla="*/ 51 w 204"/>
                <a:gd name="T63" fmla="*/ 0 h 216"/>
                <a:gd name="T64" fmla="*/ 55 w 204"/>
                <a:gd name="T65" fmla="*/ 101 h 216"/>
                <a:gd name="T66" fmla="*/ 47 w 204"/>
                <a:gd name="T67" fmla="*/ 100 h 216"/>
                <a:gd name="T68" fmla="*/ 40 w 204"/>
                <a:gd name="T69" fmla="*/ 97 h 216"/>
                <a:gd name="T70" fmla="*/ 34 w 204"/>
                <a:gd name="T71" fmla="*/ 92 h 216"/>
                <a:gd name="T72" fmla="*/ 25 w 204"/>
                <a:gd name="T73" fmla="*/ 78 h 216"/>
                <a:gd name="T74" fmla="*/ 19 w 204"/>
                <a:gd name="T75" fmla="*/ 61 h 216"/>
                <a:gd name="T76" fmla="*/ 19 w 204"/>
                <a:gd name="T77" fmla="*/ 50 h 216"/>
                <a:gd name="T78" fmla="*/ 22 w 204"/>
                <a:gd name="T79" fmla="*/ 29 h 216"/>
                <a:gd name="T80" fmla="*/ 28 w 204"/>
                <a:gd name="T81" fmla="*/ 16 h 216"/>
                <a:gd name="T82" fmla="*/ 38 w 204"/>
                <a:gd name="T83" fmla="*/ 10 h 216"/>
                <a:gd name="T84" fmla="*/ 48 w 204"/>
                <a:gd name="T85" fmla="*/ 7 h 216"/>
                <a:gd name="T86" fmla="*/ 55 w 204"/>
                <a:gd name="T87" fmla="*/ 8 h 216"/>
                <a:gd name="T88" fmla="*/ 67 w 204"/>
                <a:gd name="T89" fmla="*/ 15 h 216"/>
                <a:gd name="T90" fmla="*/ 77 w 204"/>
                <a:gd name="T91" fmla="*/ 28 h 216"/>
                <a:gd name="T92" fmla="*/ 82 w 204"/>
                <a:gd name="T93" fmla="*/ 46 h 216"/>
                <a:gd name="T94" fmla="*/ 83 w 204"/>
                <a:gd name="T95" fmla="*/ 57 h 216"/>
                <a:gd name="T96" fmla="*/ 82 w 204"/>
                <a:gd name="T97" fmla="*/ 70 h 216"/>
                <a:gd name="T98" fmla="*/ 80 w 204"/>
                <a:gd name="T99" fmla="*/ 81 h 216"/>
                <a:gd name="T100" fmla="*/ 76 w 204"/>
                <a:gd name="T101" fmla="*/ 88 h 216"/>
                <a:gd name="T102" fmla="*/ 67 w 204"/>
                <a:gd name="T103" fmla="*/ 97 h 216"/>
                <a:gd name="T104" fmla="*/ 59 w 204"/>
                <a:gd name="T105" fmla="*/ 100 h 216"/>
                <a:gd name="T106" fmla="*/ 55 w 204"/>
                <a:gd name="T107" fmla="*/ 101 h 21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04" h="216">
                  <a:moveTo>
                    <a:pt x="102" y="0"/>
                  </a:moveTo>
                  <a:lnTo>
                    <a:pt x="102" y="0"/>
                  </a:lnTo>
                  <a:lnTo>
                    <a:pt x="88" y="2"/>
                  </a:lnTo>
                  <a:lnTo>
                    <a:pt x="76" y="3"/>
                  </a:lnTo>
                  <a:lnTo>
                    <a:pt x="66" y="6"/>
                  </a:lnTo>
                  <a:lnTo>
                    <a:pt x="55" y="11"/>
                  </a:lnTo>
                  <a:lnTo>
                    <a:pt x="46" y="16"/>
                  </a:lnTo>
                  <a:lnTo>
                    <a:pt x="37" y="22"/>
                  </a:lnTo>
                  <a:lnTo>
                    <a:pt x="29" y="29"/>
                  </a:lnTo>
                  <a:lnTo>
                    <a:pt x="23" y="37"/>
                  </a:lnTo>
                  <a:lnTo>
                    <a:pt x="17" y="45"/>
                  </a:lnTo>
                  <a:lnTo>
                    <a:pt x="12" y="54"/>
                  </a:lnTo>
                  <a:lnTo>
                    <a:pt x="5" y="72"/>
                  </a:lnTo>
                  <a:lnTo>
                    <a:pt x="0" y="90"/>
                  </a:lnTo>
                  <a:lnTo>
                    <a:pt x="0" y="109"/>
                  </a:lnTo>
                  <a:lnTo>
                    <a:pt x="0" y="127"/>
                  </a:lnTo>
                  <a:lnTo>
                    <a:pt x="5" y="145"/>
                  </a:lnTo>
                  <a:lnTo>
                    <a:pt x="12" y="164"/>
                  </a:lnTo>
                  <a:lnTo>
                    <a:pt x="17" y="173"/>
                  </a:lnTo>
                  <a:lnTo>
                    <a:pt x="23" y="181"/>
                  </a:lnTo>
                  <a:lnTo>
                    <a:pt x="29" y="188"/>
                  </a:lnTo>
                  <a:lnTo>
                    <a:pt x="37" y="194"/>
                  </a:lnTo>
                  <a:lnTo>
                    <a:pt x="44" y="200"/>
                  </a:lnTo>
                  <a:lnTo>
                    <a:pt x="53" y="207"/>
                  </a:lnTo>
                  <a:lnTo>
                    <a:pt x="64" y="210"/>
                  </a:lnTo>
                  <a:lnTo>
                    <a:pt x="75" y="213"/>
                  </a:lnTo>
                  <a:lnTo>
                    <a:pt x="87" y="216"/>
                  </a:lnTo>
                  <a:lnTo>
                    <a:pt x="101" y="216"/>
                  </a:lnTo>
                  <a:lnTo>
                    <a:pt x="111" y="216"/>
                  </a:lnTo>
                  <a:lnTo>
                    <a:pt x="123" y="214"/>
                  </a:lnTo>
                  <a:lnTo>
                    <a:pt x="133" y="211"/>
                  </a:lnTo>
                  <a:lnTo>
                    <a:pt x="143" y="207"/>
                  </a:lnTo>
                  <a:lnTo>
                    <a:pt x="152" y="202"/>
                  </a:lnTo>
                  <a:lnTo>
                    <a:pt x="160" y="197"/>
                  </a:lnTo>
                  <a:lnTo>
                    <a:pt x="169" y="190"/>
                  </a:lnTo>
                  <a:lnTo>
                    <a:pt x="175" y="184"/>
                  </a:lnTo>
                  <a:lnTo>
                    <a:pt x="181" y="176"/>
                  </a:lnTo>
                  <a:lnTo>
                    <a:pt x="188" y="167"/>
                  </a:lnTo>
                  <a:lnTo>
                    <a:pt x="192" y="158"/>
                  </a:lnTo>
                  <a:lnTo>
                    <a:pt x="197" y="147"/>
                  </a:lnTo>
                  <a:lnTo>
                    <a:pt x="200" y="138"/>
                  </a:lnTo>
                  <a:lnTo>
                    <a:pt x="201" y="126"/>
                  </a:lnTo>
                  <a:lnTo>
                    <a:pt x="203" y="115"/>
                  </a:lnTo>
                  <a:lnTo>
                    <a:pt x="204" y="103"/>
                  </a:lnTo>
                  <a:lnTo>
                    <a:pt x="203" y="92"/>
                  </a:lnTo>
                  <a:lnTo>
                    <a:pt x="201" y="81"/>
                  </a:lnTo>
                  <a:lnTo>
                    <a:pt x="200" y="71"/>
                  </a:lnTo>
                  <a:lnTo>
                    <a:pt x="197" y="61"/>
                  </a:lnTo>
                  <a:lnTo>
                    <a:pt x="192" y="52"/>
                  </a:lnTo>
                  <a:lnTo>
                    <a:pt x="188" y="43"/>
                  </a:lnTo>
                  <a:lnTo>
                    <a:pt x="183" y="35"/>
                  </a:lnTo>
                  <a:lnTo>
                    <a:pt x="177" y="28"/>
                  </a:lnTo>
                  <a:lnTo>
                    <a:pt x="169" y="22"/>
                  </a:lnTo>
                  <a:lnTo>
                    <a:pt x="162" y="17"/>
                  </a:lnTo>
                  <a:lnTo>
                    <a:pt x="154" y="11"/>
                  </a:lnTo>
                  <a:lnTo>
                    <a:pt x="145" y="8"/>
                  </a:lnTo>
                  <a:lnTo>
                    <a:pt x="136" y="5"/>
                  </a:lnTo>
                  <a:lnTo>
                    <a:pt x="125" y="2"/>
                  </a:lnTo>
                  <a:lnTo>
                    <a:pt x="114" y="0"/>
                  </a:lnTo>
                  <a:lnTo>
                    <a:pt x="102" y="0"/>
                  </a:lnTo>
                  <a:close/>
                  <a:moveTo>
                    <a:pt x="110" y="202"/>
                  </a:moveTo>
                  <a:lnTo>
                    <a:pt x="110" y="202"/>
                  </a:lnTo>
                  <a:lnTo>
                    <a:pt x="102" y="200"/>
                  </a:lnTo>
                  <a:lnTo>
                    <a:pt x="93" y="199"/>
                  </a:lnTo>
                  <a:lnTo>
                    <a:pt x="87" y="197"/>
                  </a:lnTo>
                  <a:lnTo>
                    <a:pt x="79" y="193"/>
                  </a:lnTo>
                  <a:lnTo>
                    <a:pt x="73" y="190"/>
                  </a:lnTo>
                  <a:lnTo>
                    <a:pt x="67" y="184"/>
                  </a:lnTo>
                  <a:lnTo>
                    <a:pt x="56" y="171"/>
                  </a:lnTo>
                  <a:lnTo>
                    <a:pt x="49" y="156"/>
                  </a:lnTo>
                  <a:lnTo>
                    <a:pt x="43" y="139"/>
                  </a:lnTo>
                  <a:lnTo>
                    <a:pt x="38" y="121"/>
                  </a:lnTo>
                  <a:lnTo>
                    <a:pt x="37" y="100"/>
                  </a:lnTo>
                  <a:lnTo>
                    <a:pt x="38" y="77"/>
                  </a:lnTo>
                  <a:lnTo>
                    <a:pt x="43" y="58"/>
                  </a:lnTo>
                  <a:lnTo>
                    <a:pt x="49" y="43"/>
                  </a:lnTo>
                  <a:lnTo>
                    <a:pt x="56" y="32"/>
                  </a:lnTo>
                  <a:lnTo>
                    <a:pt x="66" y="23"/>
                  </a:lnTo>
                  <a:lnTo>
                    <a:pt x="75" y="19"/>
                  </a:lnTo>
                  <a:lnTo>
                    <a:pt x="85" y="16"/>
                  </a:lnTo>
                  <a:lnTo>
                    <a:pt x="96" y="14"/>
                  </a:lnTo>
                  <a:lnTo>
                    <a:pt x="110" y="16"/>
                  </a:lnTo>
                  <a:lnTo>
                    <a:pt x="123" y="22"/>
                  </a:lnTo>
                  <a:lnTo>
                    <a:pt x="134" y="29"/>
                  </a:lnTo>
                  <a:lnTo>
                    <a:pt x="145" y="41"/>
                  </a:lnTo>
                  <a:lnTo>
                    <a:pt x="154" y="55"/>
                  </a:lnTo>
                  <a:lnTo>
                    <a:pt x="160" y="72"/>
                  </a:lnTo>
                  <a:lnTo>
                    <a:pt x="163" y="92"/>
                  </a:lnTo>
                  <a:lnTo>
                    <a:pt x="165" y="113"/>
                  </a:lnTo>
                  <a:lnTo>
                    <a:pt x="165" y="127"/>
                  </a:lnTo>
                  <a:lnTo>
                    <a:pt x="163" y="139"/>
                  </a:lnTo>
                  <a:lnTo>
                    <a:pt x="162" y="150"/>
                  </a:lnTo>
                  <a:lnTo>
                    <a:pt x="159" y="161"/>
                  </a:lnTo>
                  <a:lnTo>
                    <a:pt x="155" y="168"/>
                  </a:lnTo>
                  <a:lnTo>
                    <a:pt x="152" y="176"/>
                  </a:lnTo>
                  <a:lnTo>
                    <a:pt x="143" y="187"/>
                  </a:lnTo>
                  <a:lnTo>
                    <a:pt x="134" y="194"/>
                  </a:lnTo>
                  <a:lnTo>
                    <a:pt x="125" y="199"/>
                  </a:lnTo>
                  <a:lnTo>
                    <a:pt x="117" y="200"/>
                  </a:lnTo>
                  <a:lnTo>
                    <a:pt x="110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1029" name="Freeform 8">
              <a:extLst>
                <a:ext uri="{FF2B5EF4-FFF2-40B4-BE49-F238E27FC236}">
                  <a16:creationId xmlns:a16="http://schemas.microsoft.com/office/drawing/2014/main" id="{362FAF07-0DE1-466C-8BCC-81EA683C44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33" y="4043"/>
              <a:ext cx="67" cy="108"/>
            </a:xfrm>
            <a:custGeom>
              <a:avLst/>
              <a:gdLst>
                <a:gd name="T0" fmla="*/ 34 w 131"/>
                <a:gd name="T1" fmla="*/ 108 h 216"/>
                <a:gd name="T2" fmla="*/ 52 w 131"/>
                <a:gd name="T3" fmla="*/ 103 h 216"/>
                <a:gd name="T4" fmla="*/ 59 w 131"/>
                <a:gd name="T5" fmla="*/ 97 h 216"/>
                <a:gd name="T6" fmla="*/ 65 w 131"/>
                <a:gd name="T7" fmla="*/ 88 h 216"/>
                <a:gd name="T8" fmla="*/ 67 w 131"/>
                <a:gd name="T9" fmla="*/ 79 h 216"/>
                <a:gd name="T10" fmla="*/ 63 w 131"/>
                <a:gd name="T11" fmla="*/ 65 h 216"/>
                <a:gd name="T12" fmla="*/ 52 w 131"/>
                <a:gd name="T13" fmla="*/ 53 h 216"/>
                <a:gd name="T14" fmla="*/ 35 w 131"/>
                <a:gd name="T15" fmla="*/ 41 h 216"/>
                <a:gd name="T16" fmla="*/ 18 w 131"/>
                <a:gd name="T17" fmla="*/ 26 h 216"/>
                <a:gd name="T18" fmla="*/ 17 w 131"/>
                <a:gd name="T19" fmla="*/ 18 h 216"/>
                <a:gd name="T20" fmla="*/ 22 w 131"/>
                <a:gd name="T21" fmla="*/ 11 h 216"/>
                <a:gd name="T22" fmla="*/ 31 w 131"/>
                <a:gd name="T23" fmla="*/ 7 h 216"/>
                <a:gd name="T24" fmla="*/ 43 w 131"/>
                <a:gd name="T25" fmla="*/ 7 h 216"/>
                <a:gd name="T26" fmla="*/ 54 w 131"/>
                <a:gd name="T27" fmla="*/ 13 h 216"/>
                <a:gd name="T28" fmla="*/ 57 w 131"/>
                <a:gd name="T29" fmla="*/ 19 h 216"/>
                <a:gd name="T30" fmla="*/ 58 w 131"/>
                <a:gd name="T31" fmla="*/ 25 h 216"/>
                <a:gd name="T32" fmla="*/ 61 w 131"/>
                <a:gd name="T33" fmla="*/ 25 h 216"/>
                <a:gd name="T34" fmla="*/ 61 w 131"/>
                <a:gd name="T35" fmla="*/ 21 h 216"/>
                <a:gd name="T36" fmla="*/ 61 w 131"/>
                <a:gd name="T37" fmla="*/ 4 h 216"/>
                <a:gd name="T38" fmla="*/ 59 w 131"/>
                <a:gd name="T39" fmla="*/ 3 h 216"/>
                <a:gd name="T40" fmla="*/ 37 w 131"/>
                <a:gd name="T41" fmla="*/ 0 h 216"/>
                <a:gd name="T42" fmla="*/ 23 w 131"/>
                <a:gd name="T43" fmla="*/ 3 h 216"/>
                <a:gd name="T44" fmla="*/ 7 w 131"/>
                <a:gd name="T45" fmla="*/ 12 h 216"/>
                <a:gd name="T46" fmla="*/ 2 w 131"/>
                <a:gd name="T47" fmla="*/ 26 h 216"/>
                <a:gd name="T48" fmla="*/ 3 w 131"/>
                <a:gd name="T49" fmla="*/ 35 h 216"/>
                <a:gd name="T50" fmla="*/ 10 w 131"/>
                <a:gd name="T51" fmla="*/ 47 h 216"/>
                <a:gd name="T52" fmla="*/ 26 w 131"/>
                <a:gd name="T53" fmla="*/ 59 h 216"/>
                <a:gd name="T54" fmla="*/ 42 w 131"/>
                <a:gd name="T55" fmla="*/ 71 h 216"/>
                <a:gd name="T56" fmla="*/ 48 w 131"/>
                <a:gd name="T57" fmla="*/ 78 h 216"/>
                <a:gd name="T58" fmla="*/ 50 w 131"/>
                <a:gd name="T59" fmla="*/ 86 h 216"/>
                <a:gd name="T60" fmla="*/ 48 w 131"/>
                <a:gd name="T61" fmla="*/ 94 h 216"/>
                <a:gd name="T62" fmla="*/ 38 w 131"/>
                <a:gd name="T63" fmla="*/ 100 h 216"/>
                <a:gd name="T64" fmla="*/ 29 w 131"/>
                <a:gd name="T65" fmla="*/ 102 h 216"/>
                <a:gd name="T66" fmla="*/ 15 w 131"/>
                <a:gd name="T67" fmla="*/ 99 h 216"/>
                <a:gd name="T68" fmla="*/ 7 w 131"/>
                <a:gd name="T69" fmla="*/ 91 h 216"/>
                <a:gd name="T70" fmla="*/ 5 w 131"/>
                <a:gd name="T71" fmla="*/ 84 h 216"/>
                <a:gd name="T72" fmla="*/ 4 w 131"/>
                <a:gd name="T73" fmla="*/ 79 h 216"/>
                <a:gd name="T74" fmla="*/ 3 w 131"/>
                <a:gd name="T75" fmla="*/ 78 h 216"/>
                <a:gd name="T76" fmla="*/ 1 w 131"/>
                <a:gd name="T77" fmla="*/ 82 h 216"/>
                <a:gd name="T78" fmla="*/ 0 w 131"/>
                <a:gd name="T79" fmla="*/ 100 h 216"/>
                <a:gd name="T80" fmla="*/ 1 w 131"/>
                <a:gd name="T81" fmla="*/ 104 h 216"/>
                <a:gd name="T82" fmla="*/ 3 w 131"/>
                <a:gd name="T83" fmla="*/ 105 h 216"/>
                <a:gd name="T84" fmla="*/ 20 w 131"/>
                <a:gd name="T85" fmla="*/ 108 h 21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31" h="216">
                  <a:moveTo>
                    <a:pt x="53" y="216"/>
                  </a:moveTo>
                  <a:lnTo>
                    <a:pt x="53" y="216"/>
                  </a:lnTo>
                  <a:lnTo>
                    <a:pt x="66" y="216"/>
                  </a:lnTo>
                  <a:lnTo>
                    <a:pt x="78" y="214"/>
                  </a:lnTo>
                  <a:lnTo>
                    <a:pt x="90" y="211"/>
                  </a:lnTo>
                  <a:lnTo>
                    <a:pt x="102" y="205"/>
                  </a:lnTo>
                  <a:lnTo>
                    <a:pt x="110" y="200"/>
                  </a:lnTo>
                  <a:lnTo>
                    <a:pt x="116" y="194"/>
                  </a:lnTo>
                  <a:lnTo>
                    <a:pt x="122" y="188"/>
                  </a:lnTo>
                  <a:lnTo>
                    <a:pt x="125" y="182"/>
                  </a:lnTo>
                  <a:lnTo>
                    <a:pt x="128" y="176"/>
                  </a:lnTo>
                  <a:lnTo>
                    <a:pt x="130" y="170"/>
                  </a:lnTo>
                  <a:lnTo>
                    <a:pt x="131" y="158"/>
                  </a:lnTo>
                  <a:lnTo>
                    <a:pt x="130" y="149"/>
                  </a:lnTo>
                  <a:lnTo>
                    <a:pt x="127" y="139"/>
                  </a:lnTo>
                  <a:lnTo>
                    <a:pt x="123" y="130"/>
                  </a:lnTo>
                  <a:lnTo>
                    <a:pt x="117" y="123"/>
                  </a:lnTo>
                  <a:lnTo>
                    <a:pt x="111" y="113"/>
                  </a:lnTo>
                  <a:lnTo>
                    <a:pt x="102" y="106"/>
                  </a:lnTo>
                  <a:lnTo>
                    <a:pt x="76" y="87"/>
                  </a:lnTo>
                  <a:lnTo>
                    <a:pt x="69" y="81"/>
                  </a:lnTo>
                  <a:lnTo>
                    <a:pt x="52" y="69"/>
                  </a:lnTo>
                  <a:lnTo>
                    <a:pt x="41" y="60"/>
                  </a:lnTo>
                  <a:lnTo>
                    <a:pt x="35" y="51"/>
                  </a:lnTo>
                  <a:lnTo>
                    <a:pt x="33" y="41"/>
                  </a:lnTo>
                  <a:lnTo>
                    <a:pt x="33" y="35"/>
                  </a:lnTo>
                  <a:lnTo>
                    <a:pt x="35" y="31"/>
                  </a:lnTo>
                  <a:lnTo>
                    <a:pt x="38" y="25"/>
                  </a:lnTo>
                  <a:lnTo>
                    <a:pt x="43" y="22"/>
                  </a:lnTo>
                  <a:lnTo>
                    <a:pt x="47" y="19"/>
                  </a:lnTo>
                  <a:lnTo>
                    <a:pt x="55" y="16"/>
                  </a:lnTo>
                  <a:lnTo>
                    <a:pt x="61" y="14"/>
                  </a:lnTo>
                  <a:lnTo>
                    <a:pt x="70" y="14"/>
                  </a:lnTo>
                  <a:lnTo>
                    <a:pt x="84" y="14"/>
                  </a:lnTo>
                  <a:lnTo>
                    <a:pt x="93" y="19"/>
                  </a:lnTo>
                  <a:lnTo>
                    <a:pt x="101" y="23"/>
                  </a:lnTo>
                  <a:lnTo>
                    <a:pt x="105" y="26"/>
                  </a:lnTo>
                  <a:lnTo>
                    <a:pt x="108" y="32"/>
                  </a:lnTo>
                  <a:lnTo>
                    <a:pt x="111" y="37"/>
                  </a:lnTo>
                  <a:lnTo>
                    <a:pt x="113" y="45"/>
                  </a:lnTo>
                  <a:lnTo>
                    <a:pt x="114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20" y="41"/>
                  </a:lnTo>
                  <a:lnTo>
                    <a:pt x="120" y="19"/>
                  </a:lnTo>
                  <a:lnTo>
                    <a:pt x="120" y="8"/>
                  </a:lnTo>
                  <a:lnTo>
                    <a:pt x="119" y="6"/>
                  </a:lnTo>
                  <a:lnTo>
                    <a:pt x="116" y="5"/>
                  </a:lnTo>
                  <a:lnTo>
                    <a:pt x="99" y="2"/>
                  </a:lnTo>
                  <a:lnTo>
                    <a:pt x="88" y="2"/>
                  </a:lnTo>
                  <a:lnTo>
                    <a:pt x="73" y="0"/>
                  </a:lnTo>
                  <a:lnTo>
                    <a:pt x="58" y="2"/>
                  </a:lnTo>
                  <a:lnTo>
                    <a:pt x="44" y="5"/>
                  </a:lnTo>
                  <a:lnTo>
                    <a:pt x="32" y="9"/>
                  </a:lnTo>
                  <a:lnTo>
                    <a:pt x="21" y="16"/>
                  </a:lnTo>
                  <a:lnTo>
                    <a:pt x="14" y="23"/>
                  </a:lnTo>
                  <a:lnTo>
                    <a:pt x="8" y="32"/>
                  </a:lnTo>
                  <a:lnTo>
                    <a:pt x="3" y="41"/>
                  </a:lnTo>
                  <a:lnTo>
                    <a:pt x="3" y="52"/>
                  </a:lnTo>
                  <a:lnTo>
                    <a:pt x="3" y="61"/>
                  </a:lnTo>
                  <a:lnTo>
                    <a:pt x="6" y="69"/>
                  </a:lnTo>
                  <a:lnTo>
                    <a:pt x="9" y="77"/>
                  </a:lnTo>
                  <a:lnTo>
                    <a:pt x="14" y="84"/>
                  </a:lnTo>
                  <a:lnTo>
                    <a:pt x="20" y="93"/>
                  </a:lnTo>
                  <a:lnTo>
                    <a:pt x="29" y="101"/>
                  </a:lnTo>
                  <a:lnTo>
                    <a:pt x="38" y="109"/>
                  </a:lnTo>
                  <a:lnTo>
                    <a:pt x="50" y="118"/>
                  </a:lnTo>
                  <a:lnTo>
                    <a:pt x="66" y="127"/>
                  </a:lnTo>
                  <a:lnTo>
                    <a:pt x="82" y="141"/>
                  </a:lnTo>
                  <a:lnTo>
                    <a:pt x="87" y="145"/>
                  </a:lnTo>
                  <a:lnTo>
                    <a:pt x="91" y="152"/>
                  </a:lnTo>
                  <a:lnTo>
                    <a:pt x="94" y="156"/>
                  </a:lnTo>
                  <a:lnTo>
                    <a:pt x="96" y="162"/>
                  </a:lnTo>
                  <a:lnTo>
                    <a:pt x="98" y="171"/>
                  </a:lnTo>
                  <a:lnTo>
                    <a:pt x="98" y="178"/>
                  </a:lnTo>
                  <a:lnTo>
                    <a:pt x="96" y="184"/>
                  </a:lnTo>
                  <a:lnTo>
                    <a:pt x="93" y="188"/>
                  </a:lnTo>
                  <a:lnTo>
                    <a:pt x="88" y="193"/>
                  </a:lnTo>
                  <a:lnTo>
                    <a:pt x="82" y="197"/>
                  </a:lnTo>
                  <a:lnTo>
                    <a:pt x="75" y="200"/>
                  </a:lnTo>
                  <a:lnTo>
                    <a:pt x="67" y="202"/>
                  </a:lnTo>
                  <a:lnTo>
                    <a:pt x="56" y="204"/>
                  </a:lnTo>
                  <a:lnTo>
                    <a:pt x="43" y="202"/>
                  </a:lnTo>
                  <a:lnTo>
                    <a:pt x="35" y="200"/>
                  </a:lnTo>
                  <a:lnTo>
                    <a:pt x="29" y="197"/>
                  </a:lnTo>
                  <a:lnTo>
                    <a:pt x="23" y="193"/>
                  </a:lnTo>
                  <a:lnTo>
                    <a:pt x="18" y="188"/>
                  </a:lnTo>
                  <a:lnTo>
                    <a:pt x="14" y="182"/>
                  </a:lnTo>
                  <a:lnTo>
                    <a:pt x="11" y="176"/>
                  </a:lnTo>
                  <a:lnTo>
                    <a:pt x="9" y="168"/>
                  </a:lnTo>
                  <a:lnTo>
                    <a:pt x="8" y="161"/>
                  </a:lnTo>
                  <a:lnTo>
                    <a:pt x="8" y="158"/>
                  </a:lnTo>
                  <a:lnTo>
                    <a:pt x="6" y="158"/>
                  </a:lnTo>
                  <a:lnTo>
                    <a:pt x="5" y="156"/>
                  </a:lnTo>
                  <a:lnTo>
                    <a:pt x="3" y="158"/>
                  </a:lnTo>
                  <a:lnTo>
                    <a:pt x="1" y="159"/>
                  </a:lnTo>
                  <a:lnTo>
                    <a:pt x="1" y="164"/>
                  </a:lnTo>
                  <a:lnTo>
                    <a:pt x="0" y="178"/>
                  </a:lnTo>
                  <a:lnTo>
                    <a:pt x="0" y="200"/>
                  </a:lnTo>
                  <a:lnTo>
                    <a:pt x="0" y="204"/>
                  </a:lnTo>
                  <a:lnTo>
                    <a:pt x="1" y="207"/>
                  </a:lnTo>
                  <a:lnTo>
                    <a:pt x="3" y="208"/>
                  </a:lnTo>
                  <a:lnTo>
                    <a:pt x="6" y="210"/>
                  </a:lnTo>
                  <a:lnTo>
                    <a:pt x="17" y="213"/>
                  </a:lnTo>
                  <a:lnTo>
                    <a:pt x="27" y="214"/>
                  </a:lnTo>
                  <a:lnTo>
                    <a:pt x="40" y="216"/>
                  </a:lnTo>
                  <a:lnTo>
                    <a:pt x="53" y="2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1030" name="Freeform 9">
              <a:extLst>
                <a:ext uri="{FF2B5EF4-FFF2-40B4-BE49-F238E27FC236}">
                  <a16:creationId xmlns:a16="http://schemas.microsoft.com/office/drawing/2014/main" id="{060B6620-F22E-4299-B759-D0FFF5C890A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894" y="4043"/>
              <a:ext cx="311" cy="108"/>
            </a:xfrm>
            <a:custGeom>
              <a:avLst/>
              <a:gdLst>
                <a:gd name="T0" fmla="*/ 300 w 621"/>
                <a:gd name="T1" fmla="*/ 99 h 214"/>
                <a:gd name="T2" fmla="*/ 291 w 621"/>
                <a:gd name="T3" fmla="*/ 3 h 214"/>
                <a:gd name="T4" fmla="*/ 285 w 621"/>
                <a:gd name="T5" fmla="*/ 3 h 214"/>
                <a:gd name="T6" fmla="*/ 213 w 621"/>
                <a:gd name="T7" fmla="*/ 100 h 214"/>
                <a:gd name="T8" fmla="*/ 202 w 621"/>
                <a:gd name="T9" fmla="*/ 103 h 214"/>
                <a:gd name="T10" fmla="*/ 198 w 621"/>
                <a:gd name="T11" fmla="*/ 67 h 214"/>
                <a:gd name="T12" fmla="*/ 204 w 621"/>
                <a:gd name="T13" fmla="*/ 10 h 214"/>
                <a:gd name="T14" fmla="*/ 220 w 621"/>
                <a:gd name="T15" fmla="*/ 14 h 214"/>
                <a:gd name="T16" fmla="*/ 227 w 621"/>
                <a:gd name="T17" fmla="*/ 35 h 214"/>
                <a:gd name="T18" fmla="*/ 215 w 621"/>
                <a:gd name="T19" fmla="*/ 57 h 214"/>
                <a:gd name="T20" fmla="*/ 204 w 621"/>
                <a:gd name="T21" fmla="*/ 60 h 214"/>
                <a:gd name="T22" fmla="*/ 212 w 621"/>
                <a:gd name="T23" fmla="*/ 61 h 214"/>
                <a:gd name="T24" fmla="*/ 243 w 621"/>
                <a:gd name="T25" fmla="*/ 42 h 214"/>
                <a:gd name="T26" fmla="*/ 241 w 621"/>
                <a:gd name="T27" fmla="*/ 14 h 214"/>
                <a:gd name="T28" fmla="*/ 209 w 621"/>
                <a:gd name="T29" fmla="*/ 3 h 214"/>
                <a:gd name="T30" fmla="*/ 155 w 621"/>
                <a:gd name="T31" fmla="*/ 3 h 214"/>
                <a:gd name="T32" fmla="*/ 137 w 621"/>
                <a:gd name="T33" fmla="*/ 4 h 214"/>
                <a:gd name="T34" fmla="*/ 146 w 621"/>
                <a:gd name="T35" fmla="*/ 6 h 214"/>
                <a:gd name="T36" fmla="*/ 150 w 621"/>
                <a:gd name="T37" fmla="*/ 72 h 214"/>
                <a:gd name="T38" fmla="*/ 83 w 621"/>
                <a:gd name="T39" fmla="*/ 1 h 214"/>
                <a:gd name="T40" fmla="*/ 24 w 621"/>
                <a:gd name="T41" fmla="*/ 2 h 214"/>
                <a:gd name="T42" fmla="*/ 12 w 621"/>
                <a:gd name="T43" fmla="*/ 92 h 214"/>
                <a:gd name="T44" fmla="*/ 6 w 621"/>
                <a:gd name="T45" fmla="*/ 104 h 214"/>
                <a:gd name="T46" fmla="*/ 0 w 621"/>
                <a:gd name="T47" fmla="*/ 105 h 214"/>
                <a:gd name="T48" fmla="*/ 34 w 621"/>
                <a:gd name="T49" fmla="*/ 106 h 214"/>
                <a:gd name="T50" fmla="*/ 33 w 621"/>
                <a:gd name="T51" fmla="*/ 104 h 214"/>
                <a:gd name="T52" fmla="*/ 24 w 621"/>
                <a:gd name="T53" fmla="*/ 100 h 214"/>
                <a:gd name="T54" fmla="*/ 24 w 621"/>
                <a:gd name="T55" fmla="*/ 72 h 214"/>
                <a:gd name="T56" fmla="*/ 76 w 621"/>
                <a:gd name="T57" fmla="*/ 99 h 214"/>
                <a:gd name="T58" fmla="*/ 75 w 621"/>
                <a:gd name="T59" fmla="*/ 103 h 214"/>
                <a:gd name="T60" fmla="*/ 68 w 621"/>
                <a:gd name="T61" fmla="*/ 105 h 214"/>
                <a:gd name="T62" fmla="*/ 96 w 621"/>
                <a:gd name="T63" fmla="*/ 106 h 214"/>
                <a:gd name="T64" fmla="*/ 113 w 621"/>
                <a:gd name="T65" fmla="*/ 105 h 214"/>
                <a:gd name="T66" fmla="*/ 108 w 621"/>
                <a:gd name="T67" fmla="*/ 103 h 214"/>
                <a:gd name="T68" fmla="*/ 89 w 621"/>
                <a:gd name="T69" fmla="*/ 35 h 214"/>
                <a:gd name="T70" fmla="*/ 157 w 621"/>
                <a:gd name="T71" fmla="*/ 107 h 214"/>
                <a:gd name="T72" fmla="*/ 160 w 621"/>
                <a:gd name="T73" fmla="*/ 10 h 214"/>
                <a:gd name="T74" fmla="*/ 171 w 621"/>
                <a:gd name="T75" fmla="*/ 6 h 214"/>
                <a:gd name="T76" fmla="*/ 177 w 621"/>
                <a:gd name="T77" fmla="*/ 42 h 214"/>
                <a:gd name="T78" fmla="*/ 176 w 621"/>
                <a:gd name="T79" fmla="*/ 101 h 214"/>
                <a:gd name="T80" fmla="*/ 166 w 621"/>
                <a:gd name="T81" fmla="*/ 104 h 214"/>
                <a:gd name="T82" fmla="*/ 187 w 621"/>
                <a:gd name="T83" fmla="*/ 106 h 214"/>
                <a:gd name="T84" fmla="*/ 230 w 621"/>
                <a:gd name="T85" fmla="*/ 107 h 214"/>
                <a:gd name="T86" fmla="*/ 233 w 621"/>
                <a:gd name="T87" fmla="*/ 105 h 214"/>
                <a:gd name="T88" fmla="*/ 227 w 621"/>
                <a:gd name="T89" fmla="*/ 102 h 214"/>
                <a:gd name="T90" fmla="*/ 275 w 621"/>
                <a:gd name="T91" fmla="*/ 71 h 214"/>
                <a:gd name="T92" fmla="*/ 277 w 621"/>
                <a:gd name="T93" fmla="*/ 102 h 214"/>
                <a:gd name="T94" fmla="*/ 273 w 621"/>
                <a:gd name="T95" fmla="*/ 105 h 214"/>
                <a:gd name="T96" fmla="*/ 291 w 621"/>
                <a:gd name="T97" fmla="*/ 106 h 214"/>
                <a:gd name="T98" fmla="*/ 311 w 621"/>
                <a:gd name="T99" fmla="*/ 105 h 214"/>
                <a:gd name="T100" fmla="*/ 25 w 621"/>
                <a:gd name="T101" fmla="*/ 65 h 214"/>
                <a:gd name="T102" fmla="*/ 25 w 621"/>
                <a:gd name="T103" fmla="*/ 35 h 214"/>
                <a:gd name="T104" fmla="*/ 48 w 621"/>
                <a:gd name="T105" fmla="*/ 64 h 214"/>
                <a:gd name="T106" fmla="*/ 253 w 621"/>
                <a:gd name="T107" fmla="*/ 64 h 214"/>
                <a:gd name="T108" fmla="*/ 274 w 621"/>
                <a:gd name="T109" fmla="*/ 32 h 214"/>
                <a:gd name="T110" fmla="*/ 275 w 621"/>
                <a:gd name="T111" fmla="*/ 64 h 2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621" h="214">
                  <a:moveTo>
                    <a:pt x="618" y="205"/>
                  </a:moveTo>
                  <a:lnTo>
                    <a:pt x="618" y="205"/>
                  </a:lnTo>
                  <a:lnTo>
                    <a:pt x="605" y="204"/>
                  </a:lnTo>
                  <a:lnTo>
                    <a:pt x="602" y="202"/>
                  </a:lnTo>
                  <a:lnTo>
                    <a:pt x="599" y="197"/>
                  </a:lnTo>
                  <a:lnTo>
                    <a:pt x="596" y="188"/>
                  </a:lnTo>
                  <a:lnTo>
                    <a:pt x="593" y="173"/>
                  </a:lnTo>
                  <a:lnTo>
                    <a:pt x="587" y="80"/>
                  </a:lnTo>
                  <a:lnTo>
                    <a:pt x="581" y="5"/>
                  </a:lnTo>
                  <a:lnTo>
                    <a:pt x="579" y="2"/>
                  </a:lnTo>
                  <a:lnTo>
                    <a:pt x="578" y="0"/>
                  </a:lnTo>
                  <a:lnTo>
                    <a:pt x="575" y="0"/>
                  </a:lnTo>
                  <a:lnTo>
                    <a:pt x="572" y="2"/>
                  </a:lnTo>
                  <a:lnTo>
                    <a:pt x="569" y="6"/>
                  </a:lnTo>
                  <a:lnTo>
                    <a:pt x="564" y="12"/>
                  </a:lnTo>
                  <a:lnTo>
                    <a:pt x="439" y="182"/>
                  </a:lnTo>
                  <a:lnTo>
                    <a:pt x="433" y="191"/>
                  </a:lnTo>
                  <a:lnTo>
                    <a:pt x="425" y="199"/>
                  </a:lnTo>
                  <a:lnTo>
                    <a:pt x="422" y="202"/>
                  </a:lnTo>
                  <a:lnTo>
                    <a:pt x="418" y="204"/>
                  </a:lnTo>
                  <a:lnTo>
                    <a:pt x="413" y="205"/>
                  </a:lnTo>
                  <a:lnTo>
                    <a:pt x="407" y="205"/>
                  </a:lnTo>
                  <a:lnTo>
                    <a:pt x="403" y="205"/>
                  </a:lnTo>
                  <a:lnTo>
                    <a:pt x="399" y="200"/>
                  </a:lnTo>
                  <a:lnTo>
                    <a:pt x="398" y="196"/>
                  </a:lnTo>
                  <a:lnTo>
                    <a:pt x="396" y="191"/>
                  </a:lnTo>
                  <a:lnTo>
                    <a:pt x="395" y="167"/>
                  </a:lnTo>
                  <a:lnTo>
                    <a:pt x="395" y="133"/>
                  </a:lnTo>
                  <a:lnTo>
                    <a:pt x="395" y="25"/>
                  </a:lnTo>
                  <a:lnTo>
                    <a:pt x="395" y="22"/>
                  </a:lnTo>
                  <a:lnTo>
                    <a:pt x="396" y="20"/>
                  </a:lnTo>
                  <a:lnTo>
                    <a:pt x="407" y="19"/>
                  </a:lnTo>
                  <a:lnTo>
                    <a:pt x="413" y="19"/>
                  </a:lnTo>
                  <a:lnTo>
                    <a:pt x="422" y="20"/>
                  </a:lnTo>
                  <a:lnTo>
                    <a:pt x="432" y="23"/>
                  </a:lnTo>
                  <a:lnTo>
                    <a:pt x="439" y="28"/>
                  </a:lnTo>
                  <a:lnTo>
                    <a:pt x="444" y="34"/>
                  </a:lnTo>
                  <a:lnTo>
                    <a:pt x="448" y="38"/>
                  </a:lnTo>
                  <a:lnTo>
                    <a:pt x="453" y="51"/>
                  </a:lnTo>
                  <a:lnTo>
                    <a:pt x="454" y="61"/>
                  </a:lnTo>
                  <a:lnTo>
                    <a:pt x="454" y="69"/>
                  </a:lnTo>
                  <a:lnTo>
                    <a:pt x="453" y="78"/>
                  </a:lnTo>
                  <a:lnTo>
                    <a:pt x="451" y="87"/>
                  </a:lnTo>
                  <a:lnTo>
                    <a:pt x="447" y="95"/>
                  </a:lnTo>
                  <a:lnTo>
                    <a:pt x="442" y="103"/>
                  </a:lnTo>
                  <a:lnTo>
                    <a:pt x="436" y="107"/>
                  </a:lnTo>
                  <a:lnTo>
                    <a:pt x="430" y="112"/>
                  </a:lnTo>
                  <a:lnTo>
                    <a:pt x="424" y="113"/>
                  </a:lnTo>
                  <a:lnTo>
                    <a:pt x="418" y="115"/>
                  </a:lnTo>
                  <a:lnTo>
                    <a:pt x="410" y="115"/>
                  </a:lnTo>
                  <a:lnTo>
                    <a:pt x="407" y="116"/>
                  </a:lnTo>
                  <a:lnTo>
                    <a:pt x="407" y="118"/>
                  </a:lnTo>
                  <a:lnTo>
                    <a:pt x="409" y="119"/>
                  </a:lnTo>
                  <a:lnTo>
                    <a:pt x="410" y="119"/>
                  </a:lnTo>
                  <a:lnTo>
                    <a:pt x="424" y="121"/>
                  </a:lnTo>
                  <a:lnTo>
                    <a:pt x="438" y="119"/>
                  </a:lnTo>
                  <a:lnTo>
                    <a:pt x="451" y="116"/>
                  </a:lnTo>
                  <a:lnTo>
                    <a:pt x="462" y="110"/>
                  </a:lnTo>
                  <a:lnTo>
                    <a:pt x="471" y="104"/>
                  </a:lnTo>
                  <a:lnTo>
                    <a:pt x="480" y="95"/>
                  </a:lnTo>
                  <a:lnTo>
                    <a:pt x="485" y="83"/>
                  </a:lnTo>
                  <a:lnTo>
                    <a:pt x="489" y="71"/>
                  </a:lnTo>
                  <a:lnTo>
                    <a:pt x="491" y="55"/>
                  </a:lnTo>
                  <a:lnTo>
                    <a:pt x="489" y="45"/>
                  </a:lnTo>
                  <a:lnTo>
                    <a:pt x="486" y="35"/>
                  </a:lnTo>
                  <a:lnTo>
                    <a:pt x="482" y="28"/>
                  </a:lnTo>
                  <a:lnTo>
                    <a:pt x="477" y="23"/>
                  </a:lnTo>
                  <a:lnTo>
                    <a:pt x="470" y="17"/>
                  </a:lnTo>
                  <a:lnTo>
                    <a:pt x="457" y="12"/>
                  </a:lnTo>
                  <a:lnTo>
                    <a:pt x="441" y="8"/>
                  </a:lnTo>
                  <a:lnTo>
                    <a:pt x="418" y="6"/>
                  </a:lnTo>
                  <a:lnTo>
                    <a:pt x="380" y="8"/>
                  </a:lnTo>
                  <a:lnTo>
                    <a:pt x="334" y="6"/>
                  </a:lnTo>
                  <a:lnTo>
                    <a:pt x="310" y="6"/>
                  </a:lnTo>
                  <a:lnTo>
                    <a:pt x="281" y="6"/>
                  </a:lnTo>
                  <a:lnTo>
                    <a:pt x="276" y="6"/>
                  </a:lnTo>
                  <a:lnTo>
                    <a:pt x="274" y="6"/>
                  </a:lnTo>
                  <a:lnTo>
                    <a:pt x="274" y="8"/>
                  </a:lnTo>
                  <a:lnTo>
                    <a:pt x="274" y="9"/>
                  </a:lnTo>
                  <a:lnTo>
                    <a:pt x="277" y="11"/>
                  </a:lnTo>
                  <a:lnTo>
                    <a:pt x="284" y="11"/>
                  </a:lnTo>
                  <a:lnTo>
                    <a:pt x="291" y="12"/>
                  </a:lnTo>
                  <a:lnTo>
                    <a:pt x="294" y="16"/>
                  </a:lnTo>
                  <a:lnTo>
                    <a:pt x="297" y="20"/>
                  </a:lnTo>
                  <a:lnTo>
                    <a:pt x="299" y="26"/>
                  </a:lnTo>
                  <a:lnTo>
                    <a:pt x="299" y="37"/>
                  </a:lnTo>
                  <a:lnTo>
                    <a:pt x="300" y="142"/>
                  </a:lnTo>
                  <a:lnTo>
                    <a:pt x="236" y="72"/>
                  </a:lnTo>
                  <a:lnTo>
                    <a:pt x="172" y="2"/>
                  </a:lnTo>
                  <a:lnTo>
                    <a:pt x="169" y="0"/>
                  </a:lnTo>
                  <a:lnTo>
                    <a:pt x="166" y="2"/>
                  </a:lnTo>
                  <a:lnTo>
                    <a:pt x="163" y="3"/>
                  </a:lnTo>
                  <a:lnTo>
                    <a:pt x="163" y="6"/>
                  </a:lnTo>
                  <a:lnTo>
                    <a:pt x="159" y="142"/>
                  </a:lnTo>
                  <a:lnTo>
                    <a:pt x="47" y="3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8" y="2"/>
                  </a:lnTo>
                  <a:lnTo>
                    <a:pt x="37" y="6"/>
                  </a:lnTo>
                  <a:lnTo>
                    <a:pt x="24" y="182"/>
                  </a:lnTo>
                  <a:lnTo>
                    <a:pt x="24" y="191"/>
                  </a:lnTo>
                  <a:lnTo>
                    <a:pt x="21" y="199"/>
                  </a:lnTo>
                  <a:lnTo>
                    <a:pt x="18" y="204"/>
                  </a:lnTo>
                  <a:lnTo>
                    <a:pt x="15" y="205"/>
                  </a:lnTo>
                  <a:lnTo>
                    <a:pt x="11" y="207"/>
                  </a:lnTo>
                  <a:lnTo>
                    <a:pt x="1" y="207"/>
                  </a:lnTo>
                  <a:lnTo>
                    <a:pt x="0" y="207"/>
                  </a:lnTo>
                  <a:lnTo>
                    <a:pt x="0" y="208"/>
                  </a:lnTo>
                  <a:lnTo>
                    <a:pt x="1" y="211"/>
                  </a:lnTo>
                  <a:lnTo>
                    <a:pt x="6" y="211"/>
                  </a:lnTo>
                  <a:lnTo>
                    <a:pt x="38" y="211"/>
                  </a:lnTo>
                  <a:lnTo>
                    <a:pt x="67" y="211"/>
                  </a:lnTo>
                  <a:lnTo>
                    <a:pt x="70" y="211"/>
                  </a:lnTo>
                  <a:lnTo>
                    <a:pt x="72" y="208"/>
                  </a:lnTo>
                  <a:lnTo>
                    <a:pt x="70" y="207"/>
                  </a:lnTo>
                  <a:lnTo>
                    <a:pt x="66" y="207"/>
                  </a:lnTo>
                  <a:lnTo>
                    <a:pt x="62" y="207"/>
                  </a:lnTo>
                  <a:lnTo>
                    <a:pt x="56" y="207"/>
                  </a:lnTo>
                  <a:lnTo>
                    <a:pt x="52" y="204"/>
                  </a:lnTo>
                  <a:lnTo>
                    <a:pt x="50" y="202"/>
                  </a:lnTo>
                  <a:lnTo>
                    <a:pt x="47" y="199"/>
                  </a:lnTo>
                  <a:lnTo>
                    <a:pt x="46" y="191"/>
                  </a:lnTo>
                  <a:lnTo>
                    <a:pt x="46" y="182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47" y="141"/>
                  </a:lnTo>
                  <a:lnTo>
                    <a:pt x="107" y="141"/>
                  </a:lnTo>
                  <a:lnTo>
                    <a:pt x="108" y="142"/>
                  </a:lnTo>
                  <a:lnTo>
                    <a:pt x="110" y="144"/>
                  </a:lnTo>
                  <a:lnTo>
                    <a:pt x="152" y="196"/>
                  </a:lnTo>
                  <a:lnTo>
                    <a:pt x="154" y="199"/>
                  </a:lnTo>
                  <a:lnTo>
                    <a:pt x="152" y="202"/>
                  </a:lnTo>
                  <a:lnTo>
                    <a:pt x="149" y="204"/>
                  </a:lnTo>
                  <a:lnTo>
                    <a:pt x="143" y="205"/>
                  </a:lnTo>
                  <a:lnTo>
                    <a:pt x="137" y="205"/>
                  </a:lnTo>
                  <a:lnTo>
                    <a:pt x="136" y="207"/>
                  </a:lnTo>
                  <a:lnTo>
                    <a:pt x="136" y="208"/>
                  </a:lnTo>
                  <a:lnTo>
                    <a:pt x="136" y="210"/>
                  </a:lnTo>
                  <a:lnTo>
                    <a:pt x="137" y="211"/>
                  </a:lnTo>
                  <a:lnTo>
                    <a:pt x="140" y="211"/>
                  </a:lnTo>
                  <a:lnTo>
                    <a:pt x="166" y="211"/>
                  </a:lnTo>
                  <a:lnTo>
                    <a:pt x="192" y="211"/>
                  </a:lnTo>
                  <a:lnTo>
                    <a:pt x="213" y="211"/>
                  </a:lnTo>
                  <a:lnTo>
                    <a:pt x="224" y="211"/>
                  </a:lnTo>
                  <a:lnTo>
                    <a:pt x="226" y="210"/>
                  </a:lnTo>
                  <a:lnTo>
                    <a:pt x="226" y="208"/>
                  </a:lnTo>
                  <a:lnTo>
                    <a:pt x="226" y="207"/>
                  </a:lnTo>
                  <a:lnTo>
                    <a:pt x="224" y="205"/>
                  </a:lnTo>
                  <a:lnTo>
                    <a:pt x="215" y="205"/>
                  </a:lnTo>
                  <a:lnTo>
                    <a:pt x="210" y="204"/>
                  </a:lnTo>
                  <a:lnTo>
                    <a:pt x="204" y="197"/>
                  </a:lnTo>
                  <a:lnTo>
                    <a:pt x="181" y="171"/>
                  </a:lnTo>
                  <a:lnTo>
                    <a:pt x="178" y="167"/>
                  </a:lnTo>
                  <a:lnTo>
                    <a:pt x="177" y="69"/>
                  </a:lnTo>
                  <a:lnTo>
                    <a:pt x="305" y="208"/>
                  </a:lnTo>
                  <a:lnTo>
                    <a:pt x="308" y="213"/>
                  </a:lnTo>
                  <a:lnTo>
                    <a:pt x="313" y="214"/>
                  </a:lnTo>
                  <a:lnTo>
                    <a:pt x="314" y="213"/>
                  </a:lnTo>
                  <a:lnTo>
                    <a:pt x="316" y="211"/>
                  </a:lnTo>
                  <a:lnTo>
                    <a:pt x="316" y="205"/>
                  </a:lnTo>
                  <a:lnTo>
                    <a:pt x="319" y="34"/>
                  </a:lnTo>
                  <a:lnTo>
                    <a:pt x="319" y="25"/>
                  </a:lnTo>
                  <a:lnTo>
                    <a:pt x="320" y="19"/>
                  </a:lnTo>
                  <a:lnTo>
                    <a:pt x="323" y="14"/>
                  </a:lnTo>
                  <a:lnTo>
                    <a:pt x="328" y="11"/>
                  </a:lnTo>
                  <a:lnTo>
                    <a:pt x="334" y="11"/>
                  </a:lnTo>
                  <a:lnTo>
                    <a:pt x="342" y="12"/>
                  </a:lnTo>
                  <a:lnTo>
                    <a:pt x="348" y="14"/>
                  </a:lnTo>
                  <a:lnTo>
                    <a:pt x="351" y="17"/>
                  </a:lnTo>
                  <a:lnTo>
                    <a:pt x="354" y="22"/>
                  </a:lnTo>
                  <a:lnTo>
                    <a:pt x="354" y="28"/>
                  </a:lnTo>
                  <a:lnTo>
                    <a:pt x="354" y="84"/>
                  </a:lnTo>
                  <a:lnTo>
                    <a:pt x="354" y="133"/>
                  </a:lnTo>
                  <a:lnTo>
                    <a:pt x="354" y="167"/>
                  </a:lnTo>
                  <a:lnTo>
                    <a:pt x="354" y="190"/>
                  </a:lnTo>
                  <a:lnTo>
                    <a:pt x="351" y="200"/>
                  </a:lnTo>
                  <a:lnTo>
                    <a:pt x="349" y="204"/>
                  </a:lnTo>
                  <a:lnTo>
                    <a:pt x="345" y="205"/>
                  </a:lnTo>
                  <a:lnTo>
                    <a:pt x="335" y="207"/>
                  </a:lnTo>
                  <a:lnTo>
                    <a:pt x="332" y="207"/>
                  </a:lnTo>
                  <a:lnTo>
                    <a:pt x="331" y="208"/>
                  </a:lnTo>
                  <a:lnTo>
                    <a:pt x="332" y="211"/>
                  </a:lnTo>
                  <a:lnTo>
                    <a:pt x="337" y="211"/>
                  </a:lnTo>
                  <a:lnTo>
                    <a:pt x="374" y="210"/>
                  </a:lnTo>
                  <a:lnTo>
                    <a:pt x="407" y="211"/>
                  </a:lnTo>
                  <a:lnTo>
                    <a:pt x="432" y="211"/>
                  </a:lnTo>
                  <a:lnTo>
                    <a:pt x="448" y="211"/>
                  </a:lnTo>
                  <a:lnTo>
                    <a:pt x="460" y="213"/>
                  </a:lnTo>
                  <a:lnTo>
                    <a:pt x="464" y="211"/>
                  </a:lnTo>
                  <a:lnTo>
                    <a:pt x="465" y="211"/>
                  </a:lnTo>
                  <a:lnTo>
                    <a:pt x="465" y="210"/>
                  </a:lnTo>
                  <a:lnTo>
                    <a:pt x="465" y="208"/>
                  </a:lnTo>
                  <a:lnTo>
                    <a:pt x="462" y="207"/>
                  </a:lnTo>
                  <a:lnTo>
                    <a:pt x="459" y="207"/>
                  </a:lnTo>
                  <a:lnTo>
                    <a:pt x="454" y="207"/>
                  </a:lnTo>
                  <a:lnTo>
                    <a:pt x="451" y="205"/>
                  </a:lnTo>
                  <a:lnTo>
                    <a:pt x="453" y="202"/>
                  </a:lnTo>
                  <a:lnTo>
                    <a:pt x="454" y="199"/>
                  </a:lnTo>
                  <a:lnTo>
                    <a:pt x="493" y="144"/>
                  </a:lnTo>
                  <a:lnTo>
                    <a:pt x="494" y="141"/>
                  </a:lnTo>
                  <a:lnTo>
                    <a:pt x="496" y="141"/>
                  </a:lnTo>
                  <a:lnTo>
                    <a:pt x="550" y="141"/>
                  </a:lnTo>
                  <a:lnTo>
                    <a:pt x="552" y="141"/>
                  </a:lnTo>
                  <a:lnTo>
                    <a:pt x="552" y="142"/>
                  </a:lnTo>
                  <a:lnTo>
                    <a:pt x="554" y="199"/>
                  </a:lnTo>
                  <a:lnTo>
                    <a:pt x="554" y="202"/>
                  </a:lnTo>
                  <a:lnTo>
                    <a:pt x="554" y="204"/>
                  </a:lnTo>
                  <a:lnTo>
                    <a:pt x="550" y="205"/>
                  </a:lnTo>
                  <a:lnTo>
                    <a:pt x="546" y="207"/>
                  </a:lnTo>
                  <a:lnTo>
                    <a:pt x="546" y="208"/>
                  </a:lnTo>
                  <a:lnTo>
                    <a:pt x="546" y="210"/>
                  </a:lnTo>
                  <a:lnTo>
                    <a:pt x="547" y="211"/>
                  </a:lnTo>
                  <a:lnTo>
                    <a:pt x="552" y="211"/>
                  </a:lnTo>
                  <a:lnTo>
                    <a:pt x="581" y="211"/>
                  </a:lnTo>
                  <a:lnTo>
                    <a:pt x="607" y="211"/>
                  </a:lnTo>
                  <a:lnTo>
                    <a:pt x="616" y="211"/>
                  </a:lnTo>
                  <a:lnTo>
                    <a:pt x="619" y="210"/>
                  </a:lnTo>
                  <a:lnTo>
                    <a:pt x="621" y="208"/>
                  </a:lnTo>
                  <a:lnTo>
                    <a:pt x="619" y="207"/>
                  </a:lnTo>
                  <a:lnTo>
                    <a:pt x="618" y="205"/>
                  </a:lnTo>
                  <a:close/>
                  <a:moveTo>
                    <a:pt x="94" y="129"/>
                  </a:moveTo>
                  <a:lnTo>
                    <a:pt x="49" y="129"/>
                  </a:lnTo>
                  <a:lnTo>
                    <a:pt x="47" y="127"/>
                  </a:lnTo>
                  <a:lnTo>
                    <a:pt x="47" y="126"/>
                  </a:lnTo>
                  <a:lnTo>
                    <a:pt x="49" y="72"/>
                  </a:lnTo>
                  <a:lnTo>
                    <a:pt x="49" y="71"/>
                  </a:lnTo>
                  <a:lnTo>
                    <a:pt x="49" y="69"/>
                  </a:lnTo>
                  <a:lnTo>
                    <a:pt x="50" y="69"/>
                  </a:lnTo>
                  <a:lnTo>
                    <a:pt x="50" y="71"/>
                  </a:lnTo>
                  <a:lnTo>
                    <a:pt x="96" y="126"/>
                  </a:lnTo>
                  <a:lnTo>
                    <a:pt x="96" y="127"/>
                  </a:lnTo>
                  <a:lnTo>
                    <a:pt x="94" y="129"/>
                  </a:lnTo>
                  <a:close/>
                  <a:moveTo>
                    <a:pt x="549" y="127"/>
                  </a:moveTo>
                  <a:lnTo>
                    <a:pt x="505" y="127"/>
                  </a:lnTo>
                  <a:lnTo>
                    <a:pt x="505" y="126"/>
                  </a:lnTo>
                  <a:lnTo>
                    <a:pt x="546" y="66"/>
                  </a:lnTo>
                  <a:lnTo>
                    <a:pt x="547" y="64"/>
                  </a:lnTo>
                  <a:lnTo>
                    <a:pt x="547" y="66"/>
                  </a:lnTo>
                  <a:lnTo>
                    <a:pt x="550" y="126"/>
                  </a:lnTo>
                  <a:lnTo>
                    <a:pt x="550" y="127"/>
                  </a:lnTo>
                  <a:lnTo>
                    <a:pt x="549" y="1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1031" name="Freeform 10">
              <a:extLst>
                <a:ext uri="{FF2B5EF4-FFF2-40B4-BE49-F238E27FC236}">
                  <a16:creationId xmlns:a16="http://schemas.microsoft.com/office/drawing/2014/main" id="{7E34683F-F382-41F8-A295-0E982965CFD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97" y="4043"/>
              <a:ext cx="164" cy="108"/>
            </a:xfrm>
            <a:custGeom>
              <a:avLst/>
              <a:gdLst>
                <a:gd name="T0" fmla="*/ 107 w 328"/>
                <a:gd name="T1" fmla="*/ 1 h 216"/>
                <a:gd name="T2" fmla="*/ 90 w 328"/>
                <a:gd name="T3" fmla="*/ 6 h 216"/>
                <a:gd name="T4" fmla="*/ 77 w 328"/>
                <a:gd name="T5" fmla="*/ 15 h 216"/>
                <a:gd name="T6" fmla="*/ 69 w 328"/>
                <a:gd name="T7" fmla="*/ 27 h 216"/>
                <a:gd name="T8" fmla="*/ 62 w 328"/>
                <a:gd name="T9" fmla="*/ 55 h 216"/>
                <a:gd name="T10" fmla="*/ 64 w 328"/>
                <a:gd name="T11" fmla="*/ 72 h 216"/>
                <a:gd name="T12" fmla="*/ 73 w 328"/>
                <a:gd name="T13" fmla="*/ 88 h 216"/>
                <a:gd name="T14" fmla="*/ 69 w 328"/>
                <a:gd name="T15" fmla="*/ 95 h 216"/>
                <a:gd name="T16" fmla="*/ 61 w 328"/>
                <a:gd name="T17" fmla="*/ 98 h 216"/>
                <a:gd name="T18" fmla="*/ 50 w 328"/>
                <a:gd name="T19" fmla="*/ 99 h 216"/>
                <a:gd name="T20" fmla="*/ 38 w 328"/>
                <a:gd name="T21" fmla="*/ 97 h 216"/>
                <a:gd name="T22" fmla="*/ 35 w 328"/>
                <a:gd name="T23" fmla="*/ 94 h 216"/>
                <a:gd name="T24" fmla="*/ 34 w 328"/>
                <a:gd name="T25" fmla="*/ 67 h 216"/>
                <a:gd name="T26" fmla="*/ 34 w 328"/>
                <a:gd name="T27" fmla="*/ 14 h 216"/>
                <a:gd name="T28" fmla="*/ 35 w 328"/>
                <a:gd name="T29" fmla="*/ 9 h 216"/>
                <a:gd name="T30" fmla="*/ 39 w 328"/>
                <a:gd name="T31" fmla="*/ 6 h 216"/>
                <a:gd name="T32" fmla="*/ 46 w 328"/>
                <a:gd name="T33" fmla="*/ 6 h 216"/>
                <a:gd name="T34" fmla="*/ 46 w 328"/>
                <a:gd name="T35" fmla="*/ 3 h 216"/>
                <a:gd name="T36" fmla="*/ 22 w 328"/>
                <a:gd name="T37" fmla="*/ 4 h 216"/>
                <a:gd name="T38" fmla="*/ 3 w 328"/>
                <a:gd name="T39" fmla="*/ 3 h 216"/>
                <a:gd name="T40" fmla="*/ 0 w 328"/>
                <a:gd name="T41" fmla="*/ 5 h 216"/>
                <a:gd name="T42" fmla="*/ 3 w 328"/>
                <a:gd name="T43" fmla="*/ 6 h 216"/>
                <a:gd name="T44" fmla="*/ 10 w 328"/>
                <a:gd name="T45" fmla="*/ 7 h 216"/>
                <a:gd name="T46" fmla="*/ 13 w 328"/>
                <a:gd name="T47" fmla="*/ 14 h 216"/>
                <a:gd name="T48" fmla="*/ 13 w 328"/>
                <a:gd name="T49" fmla="*/ 67 h 216"/>
                <a:gd name="T50" fmla="*/ 13 w 328"/>
                <a:gd name="T51" fmla="*/ 96 h 216"/>
                <a:gd name="T52" fmla="*/ 10 w 328"/>
                <a:gd name="T53" fmla="*/ 102 h 216"/>
                <a:gd name="T54" fmla="*/ 4 w 328"/>
                <a:gd name="T55" fmla="*/ 104 h 216"/>
                <a:gd name="T56" fmla="*/ 2 w 328"/>
                <a:gd name="T57" fmla="*/ 104 h 216"/>
                <a:gd name="T58" fmla="*/ 5 w 328"/>
                <a:gd name="T59" fmla="*/ 106 h 216"/>
                <a:gd name="T60" fmla="*/ 22 w 328"/>
                <a:gd name="T61" fmla="*/ 106 h 216"/>
                <a:gd name="T62" fmla="*/ 64 w 328"/>
                <a:gd name="T63" fmla="*/ 107 h 216"/>
                <a:gd name="T64" fmla="*/ 73 w 328"/>
                <a:gd name="T65" fmla="*/ 104 h 216"/>
                <a:gd name="T66" fmla="*/ 75 w 328"/>
                <a:gd name="T67" fmla="*/ 91 h 216"/>
                <a:gd name="T68" fmla="*/ 82 w 328"/>
                <a:gd name="T69" fmla="*/ 98 h 216"/>
                <a:gd name="T70" fmla="*/ 96 w 328"/>
                <a:gd name="T71" fmla="*/ 106 h 216"/>
                <a:gd name="T72" fmla="*/ 112 w 328"/>
                <a:gd name="T73" fmla="*/ 108 h 216"/>
                <a:gd name="T74" fmla="*/ 124 w 328"/>
                <a:gd name="T75" fmla="*/ 107 h 216"/>
                <a:gd name="T76" fmla="*/ 138 w 328"/>
                <a:gd name="T77" fmla="*/ 101 h 216"/>
                <a:gd name="T78" fmla="*/ 151 w 328"/>
                <a:gd name="T79" fmla="*/ 92 h 216"/>
                <a:gd name="T80" fmla="*/ 159 w 328"/>
                <a:gd name="T81" fmla="*/ 79 h 216"/>
                <a:gd name="T82" fmla="*/ 163 w 328"/>
                <a:gd name="T83" fmla="*/ 63 h 216"/>
                <a:gd name="T84" fmla="*/ 164 w 328"/>
                <a:gd name="T85" fmla="*/ 52 h 216"/>
                <a:gd name="T86" fmla="*/ 163 w 328"/>
                <a:gd name="T87" fmla="*/ 36 h 216"/>
                <a:gd name="T88" fmla="*/ 157 w 328"/>
                <a:gd name="T89" fmla="*/ 22 h 216"/>
                <a:gd name="T90" fmla="*/ 147 w 328"/>
                <a:gd name="T91" fmla="*/ 11 h 216"/>
                <a:gd name="T92" fmla="*/ 135 w 328"/>
                <a:gd name="T93" fmla="*/ 4 h 216"/>
                <a:gd name="T94" fmla="*/ 119 w 328"/>
                <a:gd name="T95" fmla="*/ 0 h 216"/>
                <a:gd name="T96" fmla="*/ 118 w 328"/>
                <a:gd name="T97" fmla="*/ 101 h 216"/>
                <a:gd name="T98" fmla="*/ 109 w 328"/>
                <a:gd name="T99" fmla="*/ 100 h 216"/>
                <a:gd name="T100" fmla="*/ 99 w 328"/>
                <a:gd name="T101" fmla="*/ 95 h 216"/>
                <a:gd name="T102" fmla="*/ 86 w 328"/>
                <a:gd name="T103" fmla="*/ 78 h 216"/>
                <a:gd name="T104" fmla="*/ 81 w 328"/>
                <a:gd name="T105" fmla="*/ 50 h 216"/>
                <a:gd name="T106" fmla="*/ 83 w 328"/>
                <a:gd name="T107" fmla="*/ 29 h 216"/>
                <a:gd name="T108" fmla="*/ 95 w 328"/>
                <a:gd name="T109" fmla="*/ 12 h 216"/>
                <a:gd name="T110" fmla="*/ 110 w 328"/>
                <a:gd name="T111" fmla="*/ 7 h 216"/>
                <a:gd name="T112" fmla="*/ 124 w 328"/>
                <a:gd name="T113" fmla="*/ 11 h 216"/>
                <a:gd name="T114" fmla="*/ 139 w 328"/>
                <a:gd name="T115" fmla="*/ 28 h 216"/>
                <a:gd name="T116" fmla="*/ 145 w 328"/>
                <a:gd name="T117" fmla="*/ 57 h 216"/>
                <a:gd name="T118" fmla="*/ 144 w 328"/>
                <a:gd name="T119" fmla="*/ 70 h 216"/>
                <a:gd name="T120" fmla="*/ 141 w 328"/>
                <a:gd name="T121" fmla="*/ 84 h 216"/>
                <a:gd name="T122" fmla="*/ 130 w 328"/>
                <a:gd name="T123" fmla="*/ 97 h 216"/>
                <a:gd name="T124" fmla="*/ 118 w 328"/>
                <a:gd name="T125" fmla="*/ 101 h 2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28" h="216">
                  <a:moveTo>
                    <a:pt x="227" y="0"/>
                  </a:moveTo>
                  <a:lnTo>
                    <a:pt x="227" y="0"/>
                  </a:lnTo>
                  <a:lnTo>
                    <a:pt x="214" y="2"/>
                  </a:lnTo>
                  <a:lnTo>
                    <a:pt x="201" y="3"/>
                  </a:lnTo>
                  <a:lnTo>
                    <a:pt x="189" y="6"/>
                  </a:lnTo>
                  <a:lnTo>
                    <a:pt x="180" y="11"/>
                  </a:lnTo>
                  <a:lnTo>
                    <a:pt x="169" y="16"/>
                  </a:lnTo>
                  <a:lnTo>
                    <a:pt x="162" y="22"/>
                  </a:lnTo>
                  <a:lnTo>
                    <a:pt x="154" y="29"/>
                  </a:lnTo>
                  <a:lnTo>
                    <a:pt x="148" y="37"/>
                  </a:lnTo>
                  <a:lnTo>
                    <a:pt x="142" y="45"/>
                  </a:lnTo>
                  <a:lnTo>
                    <a:pt x="137" y="54"/>
                  </a:lnTo>
                  <a:lnTo>
                    <a:pt x="130" y="72"/>
                  </a:lnTo>
                  <a:lnTo>
                    <a:pt x="125" y="90"/>
                  </a:lnTo>
                  <a:lnTo>
                    <a:pt x="124" y="109"/>
                  </a:lnTo>
                  <a:lnTo>
                    <a:pt x="125" y="126"/>
                  </a:lnTo>
                  <a:lnTo>
                    <a:pt x="128" y="144"/>
                  </a:lnTo>
                  <a:lnTo>
                    <a:pt x="136" y="161"/>
                  </a:lnTo>
                  <a:lnTo>
                    <a:pt x="145" y="176"/>
                  </a:lnTo>
                  <a:lnTo>
                    <a:pt x="142" y="184"/>
                  </a:lnTo>
                  <a:lnTo>
                    <a:pt x="137" y="190"/>
                  </a:lnTo>
                  <a:lnTo>
                    <a:pt x="134" y="191"/>
                  </a:lnTo>
                  <a:lnTo>
                    <a:pt x="131" y="194"/>
                  </a:lnTo>
                  <a:lnTo>
                    <a:pt x="122" y="196"/>
                  </a:lnTo>
                  <a:lnTo>
                    <a:pt x="111" y="197"/>
                  </a:lnTo>
                  <a:lnTo>
                    <a:pt x="99" y="197"/>
                  </a:lnTo>
                  <a:lnTo>
                    <a:pt x="87" y="197"/>
                  </a:lnTo>
                  <a:lnTo>
                    <a:pt x="79" y="196"/>
                  </a:lnTo>
                  <a:lnTo>
                    <a:pt x="76" y="194"/>
                  </a:lnTo>
                  <a:lnTo>
                    <a:pt x="73" y="191"/>
                  </a:lnTo>
                  <a:lnTo>
                    <a:pt x="70" y="188"/>
                  </a:lnTo>
                  <a:lnTo>
                    <a:pt x="69" y="185"/>
                  </a:lnTo>
                  <a:lnTo>
                    <a:pt x="67" y="173"/>
                  </a:lnTo>
                  <a:lnTo>
                    <a:pt x="67" y="133"/>
                  </a:lnTo>
                  <a:lnTo>
                    <a:pt x="67" y="86"/>
                  </a:lnTo>
                  <a:lnTo>
                    <a:pt x="67" y="28"/>
                  </a:lnTo>
                  <a:lnTo>
                    <a:pt x="69" y="22"/>
                  </a:lnTo>
                  <a:lnTo>
                    <a:pt x="70" y="17"/>
                  </a:lnTo>
                  <a:lnTo>
                    <a:pt x="73" y="14"/>
                  </a:lnTo>
                  <a:lnTo>
                    <a:pt x="78" y="12"/>
                  </a:lnTo>
                  <a:lnTo>
                    <a:pt x="89" y="11"/>
                  </a:lnTo>
                  <a:lnTo>
                    <a:pt x="92" y="11"/>
                  </a:lnTo>
                  <a:lnTo>
                    <a:pt x="93" y="9"/>
                  </a:lnTo>
                  <a:lnTo>
                    <a:pt x="92" y="6"/>
                  </a:lnTo>
                  <a:lnTo>
                    <a:pt x="87" y="6"/>
                  </a:lnTo>
                  <a:lnTo>
                    <a:pt x="44" y="8"/>
                  </a:lnTo>
                  <a:lnTo>
                    <a:pt x="6" y="6"/>
                  </a:lnTo>
                  <a:lnTo>
                    <a:pt x="2" y="6"/>
                  </a:lnTo>
                  <a:lnTo>
                    <a:pt x="0" y="9"/>
                  </a:lnTo>
                  <a:lnTo>
                    <a:pt x="2" y="11"/>
                  </a:lnTo>
                  <a:lnTo>
                    <a:pt x="5" y="11"/>
                  </a:lnTo>
                  <a:lnTo>
                    <a:pt x="14" y="12"/>
                  </a:lnTo>
                  <a:lnTo>
                    <a:pt x="20" y="14"/>
                  </a:lnTo>
                  <a:lnTo>
                    <a:pt x="23" y="17"/>
                  </a:lnTo>
                  <a:lnTo>
                    <a:pt x="25" y="22"/>
                  </a:lnTo>
                  <a:lnTo>
                    <a:pt x="26" y="28"/>
                  </a:lnTo>
                  <a:lnTo>
                    <a:pt x="26" y="86"/>
                  </a:lnTo>
                  <a:lnTo>
                    <a:pt x="26" y="133"/>
                  </a:lnTo>
                  <a:lnTo>
                    <a:pt x="26" y="167"/>
                  </a:lnTo>
                  <a:lnTo>
                    <a:pt x="25" y="191"/>
                  </a:lnTo>
                  <a:lnTo>
                    <a:pt x="23" y="200"/>
                  </a:lnTo>
                  <a:lnTo>
                    <a:pt x="20" y="204"/>
                  </a:lnTo>
                  <a:lnTo>
                    <a:pt x="17" y="205"/>
                  </a:lnTo>
                  <a:lnTo>
                    <a:pt x="8" y="207"/>
                  </a:lnTo>
                  <a:lnTo>
                    <a:pt x="5" y="207"/>
                  </a:lnTo>
                  <a:lnTo>
                    <a:pt x="3" y="208"/>
                  </a:lnTo>
                  <a:lnTo>
                    <a:pt x="5" y="211"/>
                  </a:lnTo>
                  <a:lnTo>
                    <a:pt x="9" y="211"/>
                  </a:lnTo>
                  <a:lnTo>
                    <a:pt x="43" y="211"/>
                  </a:lnTo>
                  <a:lnTo>
                    <a:pt x="79" y="211"/>
                  </a:lnTo>
                  <a:lnTo>
                    <a:pt x="128" y="213"/>
                  </a:lnTo>
                  <a:lnTo>
                    <a:pt x="137" y="213"/>
                  </a:lnTo>
                  <a:lnTo>
                    <a:pt x="142" y="211"/>
                  </a:lnTo>
                  <a:lnTo>
                    <a:pt x="145" y="208"/>
                  </a:lnTo>
                  <a:lnTo>
                    <a:pt x="147" y="205"/>
                  </a:lnTo>
                  <a:lnTo>
                    <a:pt x="150" y="182"/>
                  </a:lnTo>
                  <a:lnTo>
                    <a:pt x="156" y="190"/>
                  </a:lnTo>
                  <a:lnTo>
                    <a:pt x="163" y="196"/>
                  </a:lnTo>
                  <a:lnTo>
                    <a:pt x="171" y="202"/>
                  </a:lnTo>
                  <a:lnTo>
                    <a:pt x="180" y="207"/>
                  </a:lnTo>
                  <a:lnTo>
                    <a:pt x="191" y="211"/>
                  </a:lnTo>
                  <a:lnTo>
                    <a:pt x="201" y="214"/>
                  </a:lnTo>
                  <a:lnTo>
                    <a:pt x="212" y="216"/>
                  </a:lnTo>
                  <a:lnTo>
                    <a:pt x="224" y="216"/>
                  </a:lnTo>
                  <a:lnTo>
                    <a:pt x="237" y="216"/>
                  </a:lnTo>
                  <a:lnTo>
                    <a:pt x="247" y="214"/>
                  </a:lnTo>
                  <a:lnTo>
                    <a:pt x="258" y="211"/>
                  </a:lnTo>
                  <a:lnTo>
                    <a:pt x="267" y="207"/>
                  </a:lnTo>
                  <a:lnTo>
                    <a:pt x="276" y="202"/>
                  </a:lnTo>
                  <a:lnTo>
                    <a:pt x="285" y="197"/>
                  </a:lnTo>
                  <a:lnTo>
                    <a:pt x="293" y="190"/>
                  </a:lnTo>
                  <a:lnTo>
                    <a:pt x="301" y="184"/>
                  </a:lnTo>
                  <a:lnTo>
                    <a:pt x="307" y="176"/>
                  </a:lnTo>
                  <a:lnTo>
                    <a:pt x="313" y="167"/>
                  </a:lnTo>
                  <a:lnTo>
                    <a:pt x="317" y="158"/>
                  </a:lnTo>
                  <a:lnTo>
                    <a:pt x="320" y="147"/>
                  </a:lnTo>
                  <a:lnTo>
                    <a:pt x="323" y="138"/>
                  </a:lnTo>
                  <a:lnTo>
                    <a:pt x="326" y="126"/>
                  </a:lnTo>
                  <a:lnTo>
                    <a:pt x="328" y="115"/>
                  </a:lnTo>
                  <a:lnTo>
                    <a:pt x="328" y="103"/>
                  </a:lnTo>
                  <a:lnTo>
                    <a:pt x="328" y="92"/>
                  </a:lnTo>
                  <a:lnTo>
                    <a:pt x="326" y="81"/>
                  </a:lnTo>
                  <a:lnTo>
                    <a:pt x="325" y="71"/>
                  </a:lnTo>
                  <a:lnTo>
                    <a:pt x="322" y="61"/>
                  </a:lnTo>
                  <a:lnTo>
                    <a:pt x="317" y="52"/>
                  </a:lnTo>
                  <a:lnTo>
                    <a:pt x="313" y="43"/>
                  </a:lnTo>
                  <a:lnTo>
                    <a:pt x="307" y="35"/>
                  </a:lnTo>
                  <a:lnTo>
                    <a:pt x="301" y="28"/>
                  </a:lnTo>
                  <a:lnTo>
                    <a:pt x="294" y="22"/>
                  </a:lnTo>
                  <a:lnTo>
                    <a:pt x="287" y="17"/>
                  </a:lnTo>
                  <a:lnTo>
                    <a:pt x="278" y="11"/>
                  </a:lnTo>
                  <a:lnTo>
                    <a:pt x="270" y="8"/>
                  </a:lnTo>
                  <a:lnTo>
                    <a:pt x="259" y="5"/>
                  </a:lnTo>
                  <a:lnTo>
                    <a:pt x="249" y="2"/>
                  </a:lnTo>
                  <a:lnTo>
                    <a:pt x="238" y="0"/>
                  </a:lnTo>
                  <a:lnTo>
                    <a:pt x="227" y="0"/>
                  </a:lnTo>
                  <a:close/>
                  <a:moveTo>
                    <a:pt x="235" y="202"/>
                  </a:moveTo>
                  <a:lnTo>
                    <a:pt x="235" y="202"/>
                  </a:lnTo>
                  <a:lnTo>
                    <a:pt x="226" y="200"/>
                  </a:lnTo>
                  <a:lnTo>
                    <a:pt x="218" y="199"/>
                  </a:lnTo>
                  <a:lnTo>
                    <a:pt x="211" y="197"/>
                  </a:lnTo>
                  <a:lnTo>
                    <a:pt x="204" y="193"/>
                  </a:lnTo>
                  <a:lnTo>
                    <a:pt x="197" y="190"/>
                  </a:lnTo>
                  <a:lnTo>
                    <a:pt x="191" y="184"/>
                  </a:lnTo>
                  <a:lnTo>
                    <a:pt x="182" y="171"/>
                  </a:lnTo>
                  <a:lnTo>
                    <a:pt x="172" y="156"/>
                  </a:lnTo>
                  <a:lnTo>
                    <a:pt x="166" y="139"/>
                  </a:lnTo>
                  <a:lnTo>
                    <a:pt x="163" y="121"/>
                  </a:lnTo>
                  <a:lnTo>
                    <a:pt x="162" y="100"/>
                  </a:lnTo>
                  <a:lnTo>
                    <a:pt x="163" y="77"/>
                  </a:lnTo>
                  <a:lnTo>
                    <a:pt x="166" y="58"/>
                  </a:lnTo>
                  <a:lnTo>
                    <a:pt x="172" y="43"/>
                  </a:lnTo>
                  <a:lnTo>
                    <a:pt x="180" y="32"/>
                  </a:lnTo>
                  <a:lnTo>
                    <a:pt x="189" y="23"/>
                  </a:lnTo>
                  <a:lnTo>
                    <a:pt x="200" y="19"/>
                  </a:lnTo>
                  <a:lnTo>
                    <a:pt x="209" y="16"/>
                  </a:lnTo>
                  <a:lnTo>
                    <a:pt x="220" y="14"/>
                  </a:lnTo>
                  <a:lnTo>
                    <a:pt x="235" y="16"/>
                  </a:lnTo>
                  <a:lnTo>
                    <a:pt x="247" y="22"/>
                  </a:lnTo>
                  <a:lnTo>
                    <a:pt x="259" y="29"/>
                  </a:lnTo>
                  <a:lnTo>
                    <a:pt x="270" y="41"/>
                  </a:lnTo>
                  <a:lnTo>
                    <a:pt x="278" y="55"/>
                  </a:lnTo>
                  <a:lnTo>
                    <a:pt x="284" y="72"/>
                  </a:lnTo>
                  <a:lnTo>
                    <a:pt x="288" y="92"/>
                  </a:lnTo>
                  <a:lnTo>
                    <a:pt x="290" y="113"/>
                  </a:lnTo>
                  <a:lnTo>
                    <a:pt x="290" y="127"/>
                  </a:lnTo>
                  <a:lnTo>
                    <a:pt x="288" y="139"/>
                  </a:lnTo>
                  <a:lnTo>
                    <a:pt x="285" y="150"/>
                  </a:lnTo>
                  <a:lnTo>
                    <a:pt x="284" y="161"/>
                  </a:lnTo>
                  <a:lnTo>
                    <a:pt x="281" y="168"/>
                  </a:lnTo>
                  <a:lnTo>
                    <a:pt x="276" y="176"/>
                  </a:lnTo>
                  <a:lnTo>
                    <a:pt x="269" y="187"/>
                  </a:lnTo>
                  <a:lnTo>
                    <a:pt x="259" y="194"/>
                  </a:lnTo>
                  <a:lnTo>
                    <a:pt x="250" y="199"/>
                  </a:lnTo>
                  <a:lnTo>
                    <a:pt x="241" y="200"/>
                  </a:lnTo>
                  <a:lnTo>
                    <a:pt x="235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1032" name="Freeform 11">
              <a:extLst>
                <a:ext uri="{FF2B5EF4-FFF2-40B4-BE49-F238E27FC236}">
                  <a16:creationId xmlns:a16="http://schemas.microsoft.com/office/drawing/2014/main" id="{B620F788-B5D4-4CCC-A565-36D3E9F080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164" y="4043"/>
              <a:ext cx="435" cy="108"/>
            </a:xfrm>
            <a:custGeom>
              <a:avLst/>
              <a:gdLst>
                <a:gd name="T0" fmla="*/ 421 w 869"/>
                <a:gd name="T1" fmla="*/ 88 h 216"/>
                <a:gd name="T2" fmla="*/ 409 w 869"/>
                <a:gd name="T3" fmla="*/ 5 h 216"/>
                <a:gd name="T4" fmla="*/ 344 w 869"/>
                <a:gd name="T5" fmla="*/ 51 h 216"/>
                <a:gd name="T6" fmla="*/ 312 w 869"/>
                <a:gd name="T7" fmla="*/ 18 h 216"/>
                <a:gd name="T8" fmla="*/ 337 w 869"/>
                <a:gd name="T9" fmla="*/ 7 h 216"/>
                <a:gd name="T10" fmla="*/ 352 w 869"/>
                <a:gd name="T11" fmla="*/ 24 h 216"/>
                <a:gd name="T12" fmla="*/ 355 w 869"/>
                <a:gd name="T13" fmla="*/ 4 h 216"/>
                <a:gd name="T14" fmla="*/ 317 w 869"/>
                <a:gd name="T15" fmla="*/ 3 h 216"/>
                <a:gd name="T16" fmla="*/ 298 w 869"/>
                <a:gd name="T17" fmla="*/ 35 h 216"/>
                <a:gd name="T18" fmla="*/ 336 w 869"/>
                <a:gd name="T19" fmla="*/ 70 h 216"/>
                <a:gd name="T20" fmla="*/ 341 w 869"/>
                <a:gd name="T21" fmla="*/ 94 h 216"/>
                <a:gd name="T22" fmla="*/ 310 w 869"/>
                <a:gd name="T23" fmla="*/ 99 h 216"/>
                <a:gd name="T24" fmla="*/ 298 w 869"/>
                <a:gd name="T25" fmla="*/ 79 h 216"/>
                <a:gd name="T26" fmla="*/ 295 w 869"/>
                <a:gd name="T27" fmla="*/ 88 h 216"/>
                <a:gd name="T28" fmla="*/ 276 w 869"/>
                <a:gd name="T29" fmla="*/ 99 h 216"/>
                <a:gd name="T30" fmla="*/ 251 w 869"/>
                <a:gd name="T31" fmla="*/ 67 h 216"/>
                <a:gd name="T32" fmla="*/ 283 w 869"/>
                <a:gd name="T33" fmla="*/ 57 h 216"/>
                <a:gd name="T34" fmla="*/ 288 w 869"/>
                <a:gd name="T35" fmla="*/ 66 h 216"/>
                <a:gd name="T36" fmla="*/ 289 w 869"/>
                <a:gd name="T37" fmla="*/ 44 h 216"/>
                <a:gd name="T38" fmla="*/ 252 w 869"/>
                <a:gd name="T39" fmla="*/ 48 h 216"/>
                <a:gd name="T40" fmla="*/ 278 w 869"/>
                <a:gd name="T41" fmla="*/ 10 h 216"/>
                <a:gd name="T42" fmla="*/ 288 w 869"/>
                <a:gd name="T43" fmla="*/ 20 h 216"/>
                <a:gd name="T44" fmla="*/ 292 w 869"/>
                <a:gd name="T45" fmla="*/ 5 h 216"/>
                <a:gd name="T46" fmla="*/ 283 w 869"/>
                <a:gd name="T47" fmla="*/ 3 h 216"/>
                <a:gd name="T48" fmla="*/ 224 w 869"/>
                <a:gd name="T49" fmla="*/ 2 h 216"/>
                <a:gd name="T50" fmla="*/ 146 w 869"/>
                <a:gd name="T51" fmla="*/ 1 h 216"/>
                <a:gd name="T52" fmla="*/ 131 w 869"/>
                <a:gd name="T53" fmla="*/ 3 h 216"/>
                <a:gd name="T54" fmla="*/ 115 w 869"/>
                <a:gd name="T55" fmla="*/ 6 h 216"/>
                <a:gd name="T56" fmla="*/ 126 w 869"/>
                <a:gd name="T57" fmla="*/ 71 h 216"/>
                <a:gd name="T58" fmla="*/ 55 w 869"/>
                <a:gd name="T59" fmla="*/ 86 h 216"/>
                <a:gd name="T60" fmla="*/ 44 w 869"/>
                <a:gd name="T61" fmla="*/ 104 h 216"/>
                <a:gd name="T62" fmla="*/ 29 w 869"/>
                <a:gd name="T63" fmla="*/ 84 h 216"/>
                <a:gd name="T64" fmla="*/ 34 w 869"/>
                <a:gd name="T65" fmla="*/ 6 h 216"/>
                <a:gd name="T66" fmla="*/ 38 w 869"/>
                <a:gd name="T67" fmla="*/ 3 h 216"/>
                <a:gd name="T68" fmla="*/ 3 w 869"/>
                <a:gd name="T69" fmla="*/ 6 h 216"/>
                <a:gd name="T70" fmla="*/ 12 w 869"/>
                <a:gd name="T71" fmla="*/ 42 h 216"/>
                <a:gd name="T72" fmla="*/ 8 w 869"/>
                <a:gd name="T73" fmla="*/ 103 h 216"/>
                <a:gd name="T74" fmla="*/ 3 w 869"/>
                <a:gd name="T75" fmla="*/ 106 h 216"/>
                <a:gd name="T76" fmla="*/ 79 w 869"/>
                <a:gd name="T77" fmla="*/ 106 h 216"/>
                <a:gd name="T78" fmla="*/ 70 w 869"/>
                <a:gd name="T79" fmla="*/ 103 h 216"/>
                <a:gd name="T80" fmla="*/ 128 w 869"/>
                <a:gd name="T81" fmla="*/ 104 h 216"/>
                <a:gd name="T82" fmla="*/ 136 w 869"/>
                <a:gd name="T83" fmla="*/ 14 h 216"/>
                <a:gd name="T84" fmla="*/ 144 w 869"/>
                <a:gd name="T85" fmla="*/ 6 h 216"/>
                <a:gd name="T86" fmla="*/ 147 w 869"/>
                <a:gd name="T87" fmla="*/ 17 h 216"/>
                <a:gd name="T88" fmla="*/ 176 w 869"/>
                <a:gd name="T89" fmla="*/ 66 h 216"/>
                <a:gd name="T90" fmla="*/ 163 w 869"/>
                <a:gd name="T91" fmla="*/ 104 h 216"/>
                <a:gd name="T92" fmla="*/ 184 w 869"/>
                <a:gd name="T93" fmla="*/ 105 h 216"/>
                <a:gd name="T94" fmla="*/ 198 w 869"/>
                <a:gd name="T95" fmla="*/ 103 h 216"/>
                <a:gd name="T96" fmla="*/ 192 w 869"/>
                <a:gd name="T97" fmla="*/ 10 h 216"/>
                <a:gd name="T98" fmla="*/ 223 w 869"/>
                <a:gd name="T99" fmla="*/ 22 h 216"/>
                <a:gd name="T100" fmla="*/ 228 w 869"/>
                <a:gd name="T101" fmla="*/ 6 h 216"/>
                <a:gd name="T102" fmla="*/ 234 w 869"/>
                <a:gd name="T103" fmla="*/ 84 h 216"/>
                <a:gd name="T104" fmla="*/ 223 w 869"/>
                <a:gd name="T105" fmla="*/ 104 h 216"/>
                <a:gd name="T106" fmla="*/ 242 w 869"/>
                <a:gd name="T107" fmla="*/ 106 h 216"/>
                <a:gd name="T108" fmla="*/ 295 w 869"/>
                <a:gd name="T109" fmla="*/ 103 h 216"/>
                <a:gd name="T110" fmla="*/ 321 w 869"/>
                <a:gd name="T111" fmla="*/ 108 h 216"/>
                <a:gd name="T112" fmla="*/ 357 w 869"/>
                <a:gd name="T113" fmla="*/ 107 h 216"/>
                <a:gd name="T114" fmla="*/ 350 w 869"/>
                <a:gd name="T115" fmla="*/ 103 h 216"/>
                <a:gd name="T116" fmla="*/ 401 w 869"/>
                <a:gd name="T117" fmla="*/ 74 h 216"/>
                <a:gd name="T118" fmla="*/ 397 w 869"/>
                <a:gd name="T119" fmla="*/ 107 h 216"/>
                <a:gd name="T120" fmla="*/ 433 w 869"/>
                <a:gd name="T121" fmla="*/ 107 h 216"/>
                <a:gd name="T122" fmla="*/ 377 w 869"/>
                <a:gd name="T123" fmla="*/ 66 h 216"/>
                <a:gd name="T124" fmla="*/ 400 w 869"/>
                <a:gd name="T125" fmla="*/ 65 h 2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869" h="216">
                  <a:moveTo>
                    <a:pt x="866" y="210"/>
                  </a:moveTo>
                  <a:lnTo>
                    <a:pt x="866" y="210"/>
                  </a:lnTo>
                  <a:lnTo>
                    <a:pt x="854" y="208"/>
                  </a:lnTo>
                  <a:lnTo>
                    <a:pt x="851" y="205"/>
                  </a:lnTo>
                  <a:lnTo>
                    <a:pt x="848" y="200"/>
                  </a:lnTo>
                  <a:lnTo>
                    <a:pt x="845" y="191"/>
                  </a:lnTo>
                  <a:lnTo>
                    <a:pt x="842" y="176"/>
                  </a:lnTo>
                  <a:lnTo>
                    <a:pt x="834" y="83"/>
                  </a:lnTo>
                  <a:lnTo>
                    <a:pt x="830" y="9"/>
                  </a:lnTo>
                  <a:lnTo>
                    <a:pt x="828" y="6"/>
                  </a:lnTo>
                  <a:lnTo>
                    <a:pt x="827" y="5"/>
                  </a:lnTo>
                  <a:lnTo>
                    <a:pt x="823" y="5"/>
                  </a:lnTo>
                  <a:lnTo>
                    <a:pt x="820" y="5"/>
                  </a:lnTo>
                  <a:lnTo>
                    <a:pt x="817" y="9"/>
                  </a:lnTo>
                  <a:lnTo>
                    <a:pt x="813" y="17"/>
                  </a:lnTo>
                  <a:lnTo>
                    <a:pt x="718" y="144"/>
                  </a:lnTo>
                  <a:lnTo>
                    <a:pt x="715" y="136"/>
                  </a:lnTo>
                  <a:lnTo>
                    <a:pt x="712" y="130"/>
                  </a:lnTo>
                  <a:lnTo>
                    <a:pt x="708" y="123"/>
                  </a:lnTo>
                  <a:lnTo>
                    <a:pt x="703" y="116"/>
                  </a:lnTo>
                  <a:lnTo>
                    <a:pt x="688" y="101"/>
                  </a:lnTo>
                  <a:lnTo>
                    <a:pt x="666" y="87"/>
                  </a:lnTo>
                  <a:lnTo>
                    <a:pt x="657" y="81"/>
                  </a:lnTo>
                  <a:lnTo>
                    <a:pt x="640" y="69"/>
                  </a:lnTo>
                  <a:lnTo>
                    <a:pt x="630" y="60"/>
                  </a:lnTo>
                  <a:lnTo>
                    <a:pt x="625" y="51"/>
                  </a:lnTo>
                  <a:lnTo>
                    <a:pt x="622" y="41"/>
                  </a:lnTo>
                  <a:lnTo>
                    <a:pt x="624" y="35"/>
                  </a:lnTo>
                  <a:lnTo>
                    <a:pt x="625" y="29"/>
                  </a:lnTo>
                  <a:lnTo>
                    <a:pt x="628" y="25"/>
                  </a:lnTo>
                  <a:lnTo>
                    <a:pt x="633" y="22"/>
                  </a:lnTo>
                  <a:lnTo>
                    <a:pt x="637" y="17"/>
                  </a:lnTo>
                  <a:lnTo>
                    <a:pt x="644" y="16"/>
                  </a:lnTo>
                  <a:lnTo>
                    <a:pt x="651" y="14"/>
                  </a:lnTo>
                  <a:lnTo>
                    <a:pt x="659" y="12"/>
                  </a:lnTo>
                  <a:lnTo>
                    <a:pt x="673" y="14"/>
                  </a:lnTo>
                  <a:lnTo>
                    <a:pt x="683" y="17"/>
                  </a:lnTo>
                  <a:lnTo>
                    <a:pt x="689" y="22"/>
                  </a:lnTo>
                  <a:lnTo>
                    <a:pt x="694" y="26"/>
                  </a:lnTo>
                  <a:lnTo>
                    <a:pt x="698" y="32"/>
                  </a:lnTo>
                  <a:lnTo>
                    <a:pt x="701" y="37"/>
                  </a:lnTo>
                  <a:lnTo>
                    <a:pt x="703" y="45"/>
                  </a:lnTo>
                  <a:lnTo>
                    <a:pt x="703" y="48"/>
                  </a:lnTo>
                  <a:lnTo>
                    <a:pt x="706" y="49"/>
                  </a:lnTo>
                  <a:lnTo>
                    <a:pt x="708" y="49"/>
                  </a:lnTo>
                  <a:lnTo>
                    <a:pt x="709" y="48"/>
                  </a:lnTo>
                  <a:lnTo>
                    <a:pt x="709" y="41"/>
                  </a:lnTo>
                  <a:lnTo>
                    <a:pt x="709" y="19"/>
                  </a:lnTo>
                  <a:lnTo>
                    <a:pt x="709" y="8"/>
                  </a:lnTo>
                  <a:lnTo>
                    <a:pt x="709" y="6"/>
                  </a:lnTo>
                  <a:lnTo>
                    <a:pt x="705" y="5"/>
                  </a:lnTo>
                  <a:lnTo>
                    <a:pt x="689" y="2"/>
                  </a:lnTo>
                  <a:lnTo>
                    <a:pt x="677" y="0"/>
                  </a:lnTo>
                  <a:lnTo>
                    <a:pt x="663" y="0"/>
                  </a:lnTo>
                  <a:lnTo>
                    <a:pt x="648" y="2"/>
                  </a:lnTo>
                  <a:lnTo>
                    <a:pt x="633" y="5"/>
                  </a:lnTo>
                  <a:lnTo>
                    <a:pt x="621" y="9"/>
                  </a:lnTo>
                  <a:lnTo>
                    <a:pt x="612" y="16"/>
                  </a:lnTo>
                  <a:lnTo>
                    <a:pt x="602" y="23"/>
                  </a:lnTo>
                  <a:lnTo>
                    <a:pt x="596" y="31"/>
                  </a:lnTo>
                  <a:lnTo>
                    <a:pt x="593" y="41"/>
                  </a:lnTo>
                  <a:lnTo>
                    <a:pt x="592" y="52"/>
                  </a:lnTo>
                  <a:lnTo>
                    <a:pt x="593" y="60"/>
                  </a:lnTo>
                  <a:lnTo>
                    <a:pt x="595" y="69"/>
                  </a:lnTo>
                  <a:lnTo>
                    <a:pt x="598" y="77"/>
                  </a:lnTo>
                  <a:lnTo>
                    <a:pt x="604" y="84"/>
                  </a:lnTo>
                  <a:lnTo>
                    <a:pt x="610" y="92"/>
                  </a:lnTo>
                  <a:lnTo>
                    <a:pt x="618" y="101"/>
                  </a:lnTo>
                  <a:lnTo>
                    <a:pt x="628" y="109"/>
                  </a:lnTo>
                  <a:lnTo>
                    <a:pt x="640" y="118"/>
                  </a:lnTo>
                  <a:lnTo>
                    <a:pt x="656" y="127"/>
                  </a:lnTo>
                  <a:lnTo>
                    <a:pt x="671" y="139"/>
                  </a:lnTo>
                  <a:lnTo>
                    <a:pt x="677" y="145"/>
                  </a:lnTo>
                  <a:lnTo>
                    <a:pt x="682" y="152"/>
                  </a:lnTo>
                  <a:lnTo>
                    <a:pt x="685" y="156"/>
                  </a:lnTo>
                  <a:lnTo>
                    <a:pt x="686" y="161"/>
                  </a:lnTo>
                  <a:lnTo>
                    <a:pt x="688" y="171"/>
                  </a:lnTo>
                  <a:lnTo>
                    <a:pt x="686" y="178"/>
                  </a:lnTo>
                  <a:lnTo>
                    <a:pt x="685" y="182"/>
                  </a:lnTo>
                  <a:lnTo>
                    <a:pt x="682" y="188"/>
                  </a:lnTo>
                  <a:lnTo>
                    <a:pt x="677" y="193"/>
                  </a:lnTo>
                  <a:lnTo>
                    <a:pt x="673" y="197"/>
                  </a:lnTo>
                  <a:lnTo>
                    <a:pt x="665" y="200"/>
                  </a:lnTo>
                  <a:lnTo>
                    <a:pt x="656" y="202"/>
                  </a:lnTo>
                  <a:lnTo>
                    <a:pt x="647" y="204"/>
                  </a:lnTo>
                  <a:lnTo>
                    <a:pt x="631" y="202"/>
                  </a:lnTo>
                  <a:lnTo>
                    <a:pt x="625" y="199"/>
                  </a:lnTo>
                  <a:lnTo>
                    <a:pt x="619" y="197"/>
                  </a:lnTo>
                  <a:lnTo>
                    <a:pt x="613" y="193"/>
                  </a:lnTo>
                  <a:lnTo>
                    <a:pt x="608" y="188"/>
                  </a:lnTo>
                  <a:lnTo>
                    <a:pt x="604" y="182"/>
                  </a:lnTo>
                  <a:lnTo>
                    <a:pt x="601" y="175"/>
                  </a:lnTo>
                  <a:lnTo>
                    <a:pt x="598" y="168"/>
                  </a:lnTo>
                  <a:lnTo>
                    <a:pt x="598" y="161"/>
                  </a:lnTo>
                  <a:lnTo>
                    <a:pt x="596" y="158"/>
                  </a:lnTo>
                  <a:lnTo>
                    <a:pt x="595" y="156"/>
                  </a:lnTo>
                  <a:lnTo>
                    <a:pt x="593" y="156"/>
                  </a:lnTo>
                  <a:lnTo>
                    <a:pt x="592" y="158"/>
                  </a:lnTo>
                  <a:lnTo>
                    <a:pt x="592" y="159"/>
                  </a:lnTo>
                  <a:lnTo>
                    <a:pt x="590" y="164"/>
                  </a:lnTo>
                  <a:lnTo>
                    <a:pt x="589" y="175"/>
                  </a:lnTo>
                  <a:lnTo>
                    <a:pt x="587" y="182"/>
                  </a:lnTo>
                  <a:lnTo>
                    <a:pt x="584" y="188"/>
                  </a:lnTo>
                  <a:lnTo>
                    <a:pt x="581" y="191"/>
                  </a:lnTo>
                  <a:lnTo>
                    <a:pt x="576" y="194"/>
                  </a:lnTo>
                  <a:lnTo>
                    <a:pt x="570" y="196"/>
                  </a:lnTo>
                  <a:lnTo>
                    <a:pt x="564" y="197"/>
                  </a:lnTo>
                  <a:lnTo>
                    <a:pt x="551" y="197"/>
                  </a:lnTo>
                  <a:lnTo>
                    <a:pt x="531" y="197"/>
                  </a:lnTo>
                  <a:lnTo>
                    <a:pt x="523" y="196"/>
                  </a:lnTo>
                  <a:lnTo>
                    <a:pt x="515" y="194"/>
                  </a:lnTo>
                  <a:lnTo>
                    <a:pt x="511" y="191"/>
                  </a:lnTo>
                  <a:lnTo>
                    <a:pt x="506" y="187"/>
                  </a:lnTo>
                  <a:lnTo>
                    <a:pt x="503" y="182"/>
                  </a:lnTo>
                  <a:lnTo>
                    <a:pt x="502" y="175"/>
                  </a:lnTo>
                  <a:lnTo>
                    <a:pt x="502" y="133"/>
                  </a:lnTo>
                  <a:lnTo>
                    <a:pt x="502" y="110"/>
                  </a:lnTo>
                  <a:lnTo>
                    <a:pt x="502" y="109"/>
                  </a:lnTo>
                  <a:lnTo>
                    <a:pt x="503" y="109"/>
                  </a:lnTo>
                  <a:lnTo>
                    <a:pt x="554" y="109"/>
                  </a:lnTo>
                  <a:lnTo>
                    <a:pt x="561" y="110"/>
                  </a:lnTo>
                  <a:lnTo>
                    <a:pt x="566" y="113"/>
                  </a:lnTo>
                  <a:lnTo>
                    <a:pt x="567" y="116"/>
                  </a:lnTo>
                  <a:lnTo>
                    <a:pt x="570" y="119"/>
                  </a:lnTo>
                  <a:lnTo>
                    <a:pt x="570" y="130"/>
                  </a:lnTo>
                  <a:lnTo>
                    <a:pt x="572" y="132"/>
                  </a:lnTo>
                  <a:lnTo>
                    <a:pt x="573" y="132"/>
                  </a:lnTo>
                  <a:lnTo>
                    <a:pt x="575" y="132"/>
                  </a:lnTo>
                  <a:lnTo>
                    <a:pt x="575" y="130"/>
                  </a:lnTo>
                  <a:lnTo>
                    <a:pt x="575" y="127"/>
                  </a:lnTo>
                  <a:lnTo>
                    <a:pt x="576" y="109"/>
                  </a:lnTo>
                  <a:lnTo>
                    <a:pt x="578" y="93"/>
                  </a:lnTo>
                  <a:lnTo>
                    <a:pt x="579" y="89"/>
                  </a:lnTo>
                  <a:lnTo>
                    <a:pt x="578" y="87"/>
                  </a:lnTo>
                  <a:lnTo>
                    <a:pt x="576" y="86"/>
                  </a:lnTo>
                  <a:lnTo>
                    <a:pt x="575" y="87"/>
                  </a:lnTo>
                  <a:lnTo>
                    <a:pt x="572" y="90"/>
                  </a:lnTo>
                  <a:lnTo>
                    <a:pt x="567" y="92"/>
                  </a:lnTo>
                  <a:lnTo>
                    <a:pt x="560" y="93"/>
                  </a:lnTo>
                  <a:lnTo>
                    <a:pt x="503" y="95"/>
                  </a:lnTo>
                  <a:lnTo>
                    <a:pt x="502" y="93"/>
                  </a:lnTo>
                  <a:lnTo>
                    <a:pt x="502" y="92"/>
                  </a:lnTo>
                  <a:lnTo>
                    <a:pt x="502" y="22"/>
                  </a:lnTo>
                  <a:lnTo>
                    <a:pt x="502" y="20"/>
                  </a:lnTo>
                  <a:lnTo>
                    <a:pt x="503" y="20"/>
                  </a:lnTo>
                  <a:lnTo>
                    <a:pt x="555" y="20"/>
                  </a:lnTo>
                  <a:lnTo>
                    <a:pt x="563" y="22"/>
                  </a:lnTo>
                  <a:lnTo>
                    <a:pt x="569" y="25"/>
                  </a:lnTo>
                  <a:lnTo>
                    <a:pt x="572" y="26"/>
                  </a:lnTo>
                  <a:lnTo>
                    <a:pt x="573" y="31"/>
                  </a:lnTo>
                  <a:lnTo>
                    <a:pt x="575" y="35"/>
                  </a:lnTo>
                  <a:lnTo>
                    <a:pt x="575" y="40"/>
                  </a:lnTo>
                  <a:lnTo>
                    <a:pt x="575" y="43"/>
                  </a:lnTo>
                  <a:lnTo>
                    <a:pt x="576" y="45"/>
                  </a:lnTo>
                  <a:lnTo>
                    <a:pt x="579" y="43"/>
                  </a:lnTo>
                  <a:lnTo>
                    <a:pt x="579" y="41"/>
                  </a:lnTo>
                  <a:lnTo>
                    <a:pt x="581" y="23"/>
                  </a:lnTo>
                  <a:lnTo>
                    <a:pt x="583" y="9"/>
                  </a:lnTo>
                  <a:lnTo>
                    <a:pt x="583" y="5"/>
                  </a:lnTo>
                  <a:lnTo>
                    <a:pt x="583" y="3"/>
                  </a:lnTo>
                  <a:lnTo>
                    <a:pt x="581" y="3"/>
                  </a:lnTo>
                  <a:lnTo>
                    <a:pt x="578" y="3"/>
                  </a:lnTo>
                  <a:lnTo>
                    <a:pt x="566" y="5"/>
                  </a:lnTo>
                  <a:lnTo>
                    <a:pt x="485" y="6"/>
                  </a:lnTo>
                  <a:lnTo>
                    <a:pt x="468" y="5"/>
                  </a:lnTo>
                  <a:lnTo>
                    <a:pt x="450" y="5"/>
                  </a:lnTo>
                  <a:lnTo>
                    <a:pt x="450" y="3"/>
                  </a:lnTo>
                  <a:lnTo>
                    <a:pt x="448" y="3"/>
                  </a:lnTo>
                  <a:lnTo>
                    <a:pt x="441" y="5"/>
                  </a:lnTo>
                  <a:lnTo>
                    <a:pt x="433" y="5"/>
                  </a:lnTo>
                  <a:lnTo>
                    <a:pt x="422" y="6"/>
                  </a:lnTo>
                  <a:lnTo>
                    <a:pt x="329" y="6"/>
                  </a:lnTo>
                  <a:lnTo>
                    <a:pt x="303" y="5"/>
                  </a:lnTo>
                  <a:lnTo>
                    <a:pt x="296" y="3"/>
                  </a:lnTo>
                  <a:lnTo>
                    <a:pt x="291" y="2"/>
                  </a:lnTo>
                  <a:lnTo>
                    <a:pt x="290" y="3"/>
                  </a:lnTo>
                  <a:lnTo>
                    <a:pt x="288" y="5"/>
                  </a:lnTo>
                  <a:lnTo>
                    <a:pt x="285" y="5"/>
                  </a:lnTo>
                  <a:lnTo>
                    <a:pt x="274" y="6"/>
                  </a:lnTo>
                  <a:lnTo>
                    <a:pt x="261" y="6"/>
                  </a:lnTo>
                  <a:lnTo>
                    <a:pt x="233" y="5"/>
                  </a:lnTo>
                  <a:lnTo>
                    <a:pt x="229" y="6"/>
                  </a:lnTo>
                  <a:lnTo>
                    <a:pt x="227" y="6"/>
                  </a:lnTo>
                  <a:lnTo>
                    <a:pt x="226" y="8"/>
                  </a:lnTo>
                  <a:lnTo>
                    <a:pt x="227" y="9"/>
                  </a:lnTo>
                  <a:lnTo>
                    <a:pt x="230" y="11"/>
                  </a:lnTo>
                  <a:lnTo>
                    <a:pt x="236" y="11"/>
                  </a:lnTo>
                  <a:lnTo>
                    <a:pt x="242" y="12"/>
                  </a:lnTo>
                  <a:lnTo>
                    <a:pt x="247" y="14"/>
                  </a:lnTo>
                  <a:lnTo>
                    <a:pt x="249" y="19"/>
                  </a:lnTo>
                  <a:lnTo>
                    <a:pt x="250" y="23"/>
                  </a:lnTo>
                  <a:lnTo>
                    <a:pt x="252" y="32"/>
                  </a:lnTo>
                  <a:lnTo>
                    <a:pt x="252" y="142"/>
                  </a:lnTo>
                  <a:lnTo>
                    <a:pt x="188" y="71"/>
                  </a:lnTo>
                  <a:lnTo>
                    <a:pt x="125" y="2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7" y="3"/>
                  </a:lnTo>
                  <a:lnTo>
                    <a:pt x="116" y="6"/>
                  </a:lnTo>
                  <a:lnTo>
                    <a:pt x="113" y="77"/>
                  </a:lnTo>
                  <a:lnTo>
                    <a:pt x="110" y="171"/>
                  </a:lnTo>
                  <a:lnTo>
                    <a:pt x="110" y="185"/>
                  </a:lnTo>
                  <a:lnTo>
                    <a:pt x="107" y="194"/>
                  </a:lnTo>
                  <a:lnTo>
                    <a:pt x="104" y="200"/>
                  </a:lnTo>
                  <a:lnTo>
                    <a:pt x="99" y="204"/>
                  </a:lnTo>
                  <a:lnTo>
                    <a:pt x="93" y="205"/>
                  </a:lnTo>
                  <a:lnTo>
                    <a:pt x="88" y="207"/>
                  </a:lnTo>
                  <a:lnTo>
                    <a:pt x="81" y="207"/>
                  </a:lnTo>
                  <a:lnTo>
                    <a:pt x="70" y="205"/>
                  </a:lnTo>
                  <a:lnTo>
                    <a:pt x="66" y="204"/>
                  </a:lnTo>
                  <a:lnTo>
                    <a:pt x="63" y="200"/>
                  </a:lnTo>
                  <a:lnTo>
                    <a:pt x="59" y="196"/>
                  </a:lnTo>
                  <a:lnTo>
                    <a:pt x="58" y="191"/>
                  </a:lnTo>
                  <a:lnTo>
                    <a:pt x="58" y="167"/>
                  </a:lnTo>
                  <a:lnTo>
                    <a:pt x="56" y="132"/>
                  </a:lnTo>
                  <a:lnTo>
                    <a:pt x="56" y="84"/>
                  </a:lnTo>
                  <a:lnTo>
                    <a:pt x="58" y="26"/>
                  </a:lnTo>
                  <a:lnTo>
                    <a:pt x="58" y="20"/>
                  </a:lnTo>
                  <a:lnTo>
                    <a:pt x="59" y="16"/>
                  </a:lnTo>
                  <a:lnTo>
                    <a:pt x="63" y="12"/>
                  </a:lnTo>
                  <a:lnTo>
                    <a:pt x="67" y="11"/>
                  </a:lnTo>
                  <a:lnTo>
                    <a:pt x="76" y="11"/>
                  </a:lnTo>
                  <a:lnTo>
                    <a:pt x="79" y="9"/>
                  </a:lnTo>
                  <a:lnTo>
                    <a:pt x="81" y="8"/>
                  </a:lnTo>
                  <a:lnTo>
                    <a:pt x="79" y="6"/>
                  </a:lnTo>
                  <a:lnTo>
                    <a:pt x="75" y="5"/>
                  </a:lnTo>
                  <a:lnTo>
                    <a:pt x="41" y="6"/>
                  </a:lnTo>
                  <a:lnTo>
                    <a:pt x="6" y="5"/>
                  </a:lnTo>
                  <a:lnTo>
                    <a:pt x="2" y="6"/>
                  </a:lnTo>
                  <a:lnTo>
                    <a:pt x="0" y="8"/>
                  </a:lnTo>
                  <a:lnTo>
                    <a:pt x="2" y="9"/>
                  </a:lnTo>
                  <a:lnTo>
                    <a:pt x="5" y="11"/>
                  </a:lnTo>
                  <a:lnTo>
                    <a:pt x="14" y="11"/>
                  </a:lnTo>
                  <a:lnTo>
                    <a:pt x="18" y="12"/>
                  </a:lnTo>
                  <a:lnTo>
                    <a:pt x="21" y="16"/>
                  </a:lnTo>
                  <a:lnTo>
                    <a:pt x="23" y="20"/>
                  </a:lnTo>
                  <a:lnTo>
                    <a:pt x="23" y="26"/>
                  </a:lnTo>
                  <a:lnTo>
                    <a:pt x="24" y="84"/>
                  </a:lnTo>
                  <a:lnTo>
                    <a:pt x="24" y="132"/>
                  </a:lnTo>
                  <a:lnTo>
                    <a:pt x="23" y="167"/>
                  </a:lnTo>
                  <a:lnTo>
                    <a:pt x="23" y="191"/>
                  </a:lnTo>
                  <a:lnTo>
                    <a:pt x="21" y="196"/>
                  </a:lnTo>
                  <a:lnTo>
                    <a:pt x="20" y="200"/>
                  </a:lnTo>
                  <a:lnTo>
                    <a:pt x="18" y="204"/>
                  </a:lnTo>
                  <a:lnTo>
                    <a:pt x="15" y="205"/>
                  </a:lnTo>
                  <a:lnTo>
                    <a:pt x="5" y="207"/>
                  </a:lnTo>
                  <a:lnTo>
                    <a:pt x="2" y="207"/>
                  </a:lnTo>
                  <a:lnTo>
                    <a:pt x="0" y="208"/>
                  </a:lnTo>
                  <a:lnTo>
                    <a:pt x="2" y="210"/>
                  </a:lnTo>
                  <a:lnTo>
                    <a:pt x="6" y="211"/>
                  </a:lnTo>
                  <a:lnTo>
                    <a:pt x="40" y="210"/>
                  </a:lnTo>
                  <a:lnTo>
                    <a:pt x="88" y="211"/>
                  </a:lnTo>
                  <a:lnTo>
                    <a:pt x="119" y="211"/>
                  </a:lnTo>
                  <a:lnTo>
                    <a:pt x="152" y="211"/>
                  </a:lnTo>
                  <a:lnTo>
                    <a:pt x="157" y="211"/>
                  </a:lnTo>
                  <a:lnTo>
                    <a:pt x="159" y="210"/>
                  </a:lnTo>
                  <a:lnTo>
                    <a:pt x="159" y="208"/>
                  </a:lnTo>
                  <a:lnTo>
                    <a:pt x="159" y="207"/>
                  </a:lnTo>
                  <a:lnTo>
                    <a:pt x="154" y="207"/>
                  </a:lnTo>
                  <a:lnTo>
                    <a:pt x="148" y="207"/>
                  </a:lnTo>
                  <a:lnTo>
                    <a:pt x="140" y="205"/>
                  </a:lnTo>
                  <a:lnTo>
                    <a:pt x="137" y="202"/>
                  </a:lnTo>
                  <a:lnTo>
                    <a:pt x="134" y="197"/>
                  </a:lnTo>
                  <a:lnTo>
                    <a:pt x="133" y="188"/>
                  </a:lnTo>
                  <a:lnTo>
                    <a:pt x="131" y="175"/>
                  </a:lnTo>
                  <a:lnTo>
                    <a:pt x="130" y="121"/>
                  </a:lnTo>
                  <a:lnTo>
                    <a:pt x="130" y="67"/>
                  </a:lnTo>
                  <a:lnTo>
                    <a:pt x="256" y="208"/>
                  </a:lnTo>
                  <a:lnTo>
                    <a:pt x="261" y="211"/>
                  </a:lnTo>
                  <a:lnTo>
                    <a:pt x="265" y="214"/>
                  </a:lnTo>
                  <a:lnTo>
                    <a:pt x="267" y="213"/>
                  </a:lnTo>
                  <a:lnTo>
                    <a:pt x="267" y="211"/>
                  </a:lnTo>
                  <a:lnTo>
                    <a:pt x="268" y="205"/>
                  </a:lnTo>
                  <a:lnTo>
                    <a:pt x="270" y="34"/>
                  </a:lnTo>
                  <a:lnTo>
                    <a:pt x="271" y="28"/>
                  </a:lnTo>
                  <a:lnTo>
                    <a:pt x="271" y="22"/>
                  </a:lnTo>
                  <a:lnTo>
                    <a:pt x="273" y="17"/>
                  </a:lnTo>
                  <a:lnTo>
                    <a:pt x="276" y="14"/>
                  </a:lnTo>
                  <a:lnTo>
                    <a:pt x="279" y="12"/>
                  </a:lnTo>
                  <a:lnTo>
                    <a:pt x="284" y="11"/>
                  </a:lnTo>
                  <a:lnTo>
                    <a:pt x="288" y="11"/>
                  </a:lnTo>
                  <a:lnTo>
                    <a:pt x="288" y="37"/>
                  </a:lnTo>
                  <a:lnTo>
                    <a:pt x="288" y="41"/>
                  </a:lnTo>
                  <a:lnTo>
                    <a:pt x="290" y="41"/>
                  </a:lnTo>
                  <a:lnTo>
                    <a:pt x="293" y="41"/>
                  </a:lnTo>
                  <a:lnTo>
                    <a:pt x="293" y="38"/>
                  </a:lnTo>
                  <a:lnTo>
                    <a:pt x="294" y="34"/>
                  </a:lnTo>
                  <a:lnTo>
                    <a:pt x="297" y="29"/>
                  </a:lnTo>
                  <a:lnTo>
                    <a:pt x="302" y="25"/>
                  </a:lnTo>
                  <a:lnTo>
                    <a:pt x="307" y="23"/>
                  </a:lnTo>
                  <a:lnTo>
                    <a:pt x="314" y="22"/>
                  </a:lnTo>
                  <a:lnTo>
                    <a:pt x="323" y="22"/>
                  </a:lnTo>
                  <a:lnTo>
                    <a:pt x="351" y="20"/>
                  </a:lnTo>
                  <a:lnTo>
                    <a:pt x="351" y="132"/>
                  </a:lnTo>
                  <a:lnTo>
                    <a:pt x="351" y="167"/>
                  </a:lnTo>
                  <a:lnTo>
                    <a:pt x="349" y="190"/>
                  </a:lnTo>
                  <a:lnTo>
                    <a:pt x="349" y="196"/>
                  </a:lnTo>
                  <a:lnTo>
                    <a:pt x="346" y="200"/>
                  </a:lnTo>
                  <a:lnTo>
                    <a:pt x="345" y="204"/>
                  </a:lnTo>
                  <a:lnTo>
                    <a:pt x="340" y="205"/>
                  </a:lnTo>
                  <a:lnTo>
                    <a:pt x="325" y="207"/>
                  </a:lnTo>
                  <a:lnTo>
                    <a:pt x="322" y="207"/>
                  </a:lnTo>
                  <a:lnTo>
                    <a:pt x="320" y="208"/>
                  </a:lnTo>
                  <a:lnTo>
                    <a:pt x="322" y="211"/>
                  </a:lnTo>
                  <a:lnTo>
                    <a:pt x="326" y="211"/>
                  </a:lnTo>
                  <a:lnTo>
                    <a:pt x="368" y="210"/>
                  </a:lnTo>
                  <a:lnTo>
                    <a:pt x="410" y="211"/>
                  </a:lnTo>
                  <a:lnTo>
                    <a:pt x="413" y="211"/>
                  </a:lnTo>
                  <a:lnTo>
                    <a:pt x="415" y="208"/>
                  </a:lnTo>
                  <a:lnTo>
                    <a:pt x="415" y="207"/>
                  </a:lnTo>
                  <a:lnTo>
                    <a:pt x="410" y="207"/>
                  </a:lnTo>
                  <a:lnTo>
                    <a:pt x="396" y="205"/>
                  </a:lnTo>
                  <a:lnTo>
                    <a:pt x="392" y="204"/>
                  </a:lnTo>
                  <a:lnTo>
                    <a:pt x="389" y="200"/>
                  </a:lnTo>
                  <a:lnTo>
                    <a:pt x="387" y="196"/>
                  </a:lnTo>
                  <a:lnTo>
                    <a:pt x="386" y="190"/>
                  </a:lnTo>
                  <a:lnTo>
                    <a:pt x="386" y="167"/>
                  </a:lnTo>
                  <a:lnTo>
                    <a:pt x="384" y="132"/>
                  </a:lnTo>
                  <a:lnTo>
                    <a:pt x="384" y="20"/>
                  </a:lnTo>
                  <a:lnTo>
                    <a:pt x="412" y="22"/>
                  </a:lnTo>
                  <a:lnTo>
                    <a:pt x="427" y="23"/>
                  </a:lnTo>
                  <a:lnTo>
                    <a:pt x="438" y="26"/>
                  </a:lnTo>
                  <a:lnTo>
                    <a:pt x="442" y="31"/>
                  </a:lnTo>
                  <a:lnTo>
                    <a:pt x="445" y="37"/>
                  </a:lnTo>
                  <a:lnTo>
                    <a:pt x="445" y="40"/>
                  </a:lnTo>
                  <a:lnTo>
                    <a:pt x="445" y="43"/>
                  </a:lnTo>
                  <a:lnTo>
                    <a:pt x="448" y="45"/>
                  </a:lnTo>
                  <a:lnTo>
                    <a:pt x="450" y="43"/>
                  </a:lnTo>
                  <a:lnTo>
                    <a:pt x="450" y="40"/>
                  </a:lnTo>
                  <a:lnTo>
                    <a:pt x="450" y="9"/>
                  </a:lnTo>
                  <a:lnTo>
                    <a:pt x="456" y="11"/>
                  </a:lnTo>
                  <a:lnTo>
                    <a:pt x="461" y="12"/>
                  </a:lnTo>
                  <a:lnTo>
                    <a:pt x="464" y="16"/>
                  </a:lnTo>
                  <a:lnTo>
                    <a:pt x="467" y="20"/>
                  </a:lnTo>
                  <a:lnTo>
                    <a:pt x="467" y="26"/>
                  </a:lnTo>
                  <a:lnTo>
                    <a:pt x="468" y="84"/>
                  </a:lnTo>
                  <a:lnTo>
                    <a:pt x="468" y="133"/>
                  </a:lnTo>
                  <a:lnTo>
                    <a:pt x="467" y="167"/>
                  </a:lnTo>
                  <a:lnTo>
                    <a:pt x="467" y="191"/>
                  </a:lnTo>
                  <a:lnTo>
                    <a:pt x="464" y="200"/>
                  </a:lnTo>
                  <a:lnTo>
                    <a:pt x="462" y="204"/>
                  </a:lnTo>
                  <a:lnTo>
                    <a:pt x="459" y="207"/>
                  </a:lnTo>
                  <a:lnTo>
                    <a:pt x="448" y="207"/>
                  </a:lnTo>
                  <a:lnTo>
                    <a:pt x="445" y="208"/>
                  </a:lnTo>
                  <a:lnTo>
                    <a:pt x="444" y="210"/>
                  </a:lnTo>
                  <a:lnTo>
                    <a:pt x="445" y="211"/>
                  </a:lnTo>
                  <a:lnTo>
                    <a:pt x="450" y="213"/>
                  </a:lnTo>
                  <a:lnTo>
                    <a:pt x="468" y="211"/>
                  </a:lnTo>
                  <a:lnTo>
                    <a:pt x="483" y="211"/>
                  </a:lnTo>
                  <a:lnTo>
                    <a:pt x="512" y="213"/>
                  </a:lnTo>
                  <a:lnTo>
                    <a:pt x="575" y="213"/>
                  </a:lnTo>
                  <a:lnTo>
                    <a:pt x="583" y="213"/>
                  </a:lnTo>
                  <a:lnTo>
                    <a:pt x="586" y="211"/>
                  </a:lnTo>
                  <a:lnTo>
                    <a:pt x="589" y="210"/>
                  </a:lnTo>
                  <a:lnTo>
                    <a:pt x="590" y="205"/>
                  </a:lnTo>
                  <a:lnTo>
                    <a:pt x="592" y="207"/>
                  </a:lnTo>
                  <a:lnTo>
                    <a:pt x="596" y="210"/>
                  </a:lnTo>
                  <a:lnTo>
                    <a:pt x="607" y="213"/>
                  </a:lnTo>
                  <a:lnTo>
                    <a:pt x="618" y="214"/>
                  </a:lnTo>
                  <a:lnTo>
                    <a:pt x="630" y="216"/>
                  </a:lnTo>
                  <a:lnTo>
                    <a:pt x="642" y="216"/>
                  </a:lnTo>
                  <a:lnTo>
                    <a:pt x="660" y="216"/>
                  </a:lnTo>
                  <a:lnTo>
                    <a:pt x="680" y="214"/>
                  </a:lnTo>
                  <a:lnTo>
                    <a:pt x="709" y="214"/>
                  </a:lnTo>
                  <a:lnTo>
                    <a:pt x="712" y="214"/>
                  </a:lnTo>
                  <a:lnTo>
                    <a:pt x="714" y="214"/>
                  </a:lnTo>
                  <a:lnTo>
                    <a:pt x="714" y="213"/>
                  </a:lnTo>
                  <a:lnTo>
                    <a:pt x="714" y="211"/>
                  </a:lnTo>
                  <a:lnTo>
                    <a:pt x="711" y="211"/>
                  </a:lnTo>
                  <a:lnTo>
                    <a:pt x="706" y="211"/>
                  </a:lnTo>
                  <a:lnTo>
                    <a:pt x="701" y="210"/>
                  </a:lnTo>
                  <a:lnTo>
                    <a:pt x="700" y="208"/>
                  </a:lnTo>
                  <a:lnTo>
                    <a:pt x="700" y="205"/>
                  </a:lnTo>
                  <a:lnTo>
                    <a:pt x="703" y="202"/>
                  </a:lnTo>
                  <a:lnTo>
                    <a:pt x="741" y="147"/>
                  </a:lnTo>
                  <a:lnTo>
                    <a:pt x="743" y="145"/>
                  </a:lnTo>
                  <a:lnTo>
                    <a:pt x="744" y="145"/>
                  </a:lnTo>
                  <a:lnTo>
                    <a:pt x="799" y="144"/>
                  </a:lnTo>
                  <a:lnTo>
                    <a:pt x="801" y="145"/>
                  </a:lnTo>
                  <a:lnTo>
                    <a:pt x="801" y="147"/>
                  </a:lnTo>
                  <a:lnTo>
                    <a:pt x="802" y="204"/>
                  </a:lnTo>
                  <a:lnTo>
                    <a:pt x="802" y="205"/>
                  </a:lnTo>
                  <a:lnTo>
                    <a:pt x="801" y="207"/>
                  </a:lnTo>
                  <a:lnTo>
                    <a:pt x="798" y="210"/>
                  </a:lnTo>
                  <a:lnTo>
                    <a:pt x="795" y="210"/>
                  </a:lnTo>
                  <a:lnTo>
                    <a:pt x="793" y="213"/>
                  </a:lnTo>
                  <a:lnTo>
                    <a:pt x="795" y="214"/>
                  </a:lnTo>
                  <a:lnTo>
                    <a:pt x="796" y="214"/>
                  </a:lnTo>
                  <a:lnTo>
                    <a:pt x="801" y="214"/>
                  </a:lnTo>
                  <a:lnTo>
                    <a:pt x="830" y="214"/>
                  </a:lnTo>
                  <a:lnTo>
                    <a:pt x="854" y="216"/>
                  </a:lnTo>
                  <a:lnTo>
                    <a:pt x="865" y="214"/>
                  </a:lnTo>
                  <a:lnTo>
                    <a:pt x="868" y="213"/>
                  </a:lnTo>
                  <a:lnTo>
                    <a:pt x="869" y="211"/>
                  </a:lnTo>
                  <a:lnTo>
                    <a:pt x="868" y="210"/>
                  </a:lnTo>
                  <a:lnTo>
                    <a:pt x="866" y="210"/>
                  </a:lnTo>
                  <a:close/>
                  <a:moveTo>
                    <a:pt x="798" y="132"/>
                  </a:moveTo>
                  <a:lnTo>
                    <a:pt x="753" y="132"/>
                  </a:lnTo>
                  <a:lnTo>
                    <a:pt x="753" y="130"/>
                  </a:lnTo>
                  <a:lnTo>
                    <a:pt x="753" y="129"/>
                  </a:lnTo>
                  <a:lnTo>
                    <a:pt x="795" y="69"/>
                  </a:lnTo>
                  <a:lnTo>
                    <a:pt x="796" y="69"/>
                  </a:lnTo>
                  <a:lnTo>
                    <a:pt x="799" y="130"/>
                  </a:lnTo>
                  <a:lnTo>
                    <a:pt x="799" y="132"/>
                  </a:lnTo>
                  <a:lnTo>
                    <a:pt x="798" y="1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1033" name="Freeform 12">
              <a:extLst>
                <a:ext uri="{FF2B5EF4-FFF2-40B4-BE49-F238E27FC236}">
                  <a16:creationId xmlns:a16="http://schemas.microsoft.com/office/drawing/2014/main" id="{46159415-77A2-4CD1-AE84-8088FC92CC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60" y="4063"/>
              <a:ext cx="114" cy="5"/>
            </a:xfrm>
            <a:custGeom>
              <a:avLst/>
              <a:gdLst>
                <a:gd name="T0" fmla="*/ 114 w 232"/>
                <a:gd name="T1" fmla="*/ 2 h 11"/>
                <a:gd name="T2" fmla="*/ 114 w 232"/>
                <a:gd name="T3" fmla="*/ 2 h 11"/>
                <a:gd name="T4" fmla="*/ 112 w 232"/>
                <a:gd name="T5" fmla="*/ 1 h 11"/>
                <a:gd name="T6" fmla="*/ 110 w 232"/>
                <a:gd name="T7" fmla="*/ 1 h 11"/>
                <a:gd name="T8" fmla="*/ 93 w 232"/>
                <a:gd name="T9" fmla="*/ 1 h 11"/>
                <a:gd name="T10" fmla="*/ 93 w 232"/>
                <a:gd name="T11" fmla="*/ 1 h 11"/>
                <a:gd name="T12" fmla="*/ 85 w 232"/>
                <a:gd name="T13" fmla="*/ 1 h 11"/>
                <a:gd name="T14" fmla="*/ 60 w 232"/>
                <a:gd name="T15" fmla="*/ 0 h 11"/>
                <a:gd name="T16" fmla="*/ 43 w 232"/>
                <a:gd name="T17" fmla="*/ 0 h 11"/>
                <a:gd name="T18" fmla="*/ 29 w 232"/>
                <a:gd name="T19" fmla="*/ 1 h 11"/>
                <a:gd name="T20" fmla="*/ 7 w 232"/>
                <a:gd name="T21" fmla="*/ 1 h 11"/>
                <a:gd name="T22" fmla="*/ 1 w 232"/>
                <a:gd name="T23" fmla="*/ 1 h 11"/>
                <a:gd name="T24" fmla="*/ 0 w 232"/>
                <a:gd name="T25" fmla="*/ 2 h 11"/>
                <a:gd name="T26" fmla="*/ 0 w 232"/>
                <a:gd name="T27" fmla="*/ 3 h 11"/>
                <a:gd name="T28" fmla="*/ 1 w 232"/>
                <a:gd name="T29" fmla="*/ 4 h 11"/>
                <a:gd name="T30" fmla="*/ 13 w 232"/>
                <a:gd name="T31" fmla="*/ 4 h 11"/>
                <a:gd name="T32" fmla="*/ 20 w 232"/>
                <a:gd name="T33" fmla="*/ 4 h 11"/>
                <a:gd name="T34" fmla="*/ 24 w 232"/>
                <a:gd name="T35" fmla="*/ 4 h 11"/>
                <a:gd name="T36" fmla="*/ 31 w 232"/>
                <a:gd name="T37" fmla="*/ 4 h 11"/>
                <a:gd name="T38" fmla="*/ 40 w 232"/>
                <a:gd name="T39" fmla="*/ 3 h 11"/>
                <a:gd name="T40" fmla="*/ 40 w 232"/>
                <a:gd name="T41" fmla="*/ 3 h 11"/>
                <a:gd name="T42" fmla="*/ 51 w 232"/>
                <a:gd name="T43" fmla="*/ 3 h 11"/>
                <a:gd name="T44" fmla="*/ 53 w 232"/>
                <a:gd name="T45" fmla="*/ 3 h 11"/>
                <a:gd name="T46" fmla="*/ 53 w 232"/>
                <a:gd name="T47" fmla="*/ 3 h 11"/>
                <a:gd name="T48" fmla="*/ 54 w 232"/>
                <a:gd name="T49" fmla="*/ 3 h 11"/>
                <a:gd name="T50" fmla="*/ 57 w 232"/>
                <a:gd name="T51" fmla="*/ 3 h 11"/>
                <a:gd name="T52" fmla="*/ 59 w 232"/>
                <a:gd name="T53" fmla="*/ 3 h 11"/>
                <a:gd name="T54" fmla="*/ 60 w 232"/>
                <a:gd name="T55" fmla="*/ 3 h 11"/>
                <a:gd name="T56" fmla="*/ 62 w 232"/>
                <a:gd name="T57" fmla="*/ 3 h 11"/>
                <a:gd name="T58" fmla="*/ 62 w 232"/>
                <a:gd name="T59" fmla="*/ 3 h 11"/>
                <a:gd name="T60" fmla="*/ 63 w 232"/>
                <a:gd name="T61" fmla="*/ 4 h 11"/>
                <a:gd name="T62" fmla="*/ 74 w 232"/>
                <a:gd name="T63" fmla="*/ 4 h 11"/>
                <a:gd name="T64" fmla="*/ 87 w 232"/>
                <a:gd name="T65" fmla="*/ 5 h 11"/>
                <a:gd name="T66" fmla="*/ 91 w 232"/>
                <a:gd name="T67" fmla="*/ 5 h 11"/>
                <a:gd name="T68" fmla="*/ 91 w 232"/>
                <a:gd name="T69" fmla="*/ 5 h 11"/>
                <a:gd name="T70" fmla="*/ 91 w 232"/>
                <a:gd name="T71" fmla="*/ 5 h 11"/>
                <a:gd name="T72" fmla="*/ 103 w 232"/>
                <a:gd name="T73" fmla="*/ 5 h 11"/>
                <a:gd name="T74" fmla="*/ 103 w 232"/>
                <a:gd name="T75" fmla="*/ 5 h 11"/>
                <a:gd name="T76" fmla="*/ 112 w 232"/>
                <a:gd name="T77" fmla="*/ 5 h 11"/>
                <a:gd name="T78" fmla="*/ 112 w 232"/>
                <a:gd name="T79" fmla="*/ 5 h 11"/>
                <a:gd name="T80" fmla="*/ 114 w 232"/>
                <a:gd name="T81" fmla="*/ 4 h 11"/>
                <a:gd name="T82" fmla="*/ 114 w 232"/>
                <a:gd name="T83" fmla="*/ 4 h 11"/>
                <a:gd name="T84" fmla="*/ 114 w 232"/>
                <a:gd name="T85" fmla="*/ 4 h 11"/>
                <a:gd name="T86" fmla="*/ 114 w 232"/>
                <a:gd name="T87" fmla="*/ 2 h 1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32" h="11">
                  <a:moveTo>
                    <a:pt x="232" y="4"/>
                  </a:moveTo>
                  <a:lnTo>
                    <a:pt x="232" y="4"/>
                  </a:lnTo>
                  <a:lnTo>
                    <a:pt x="227" y="2"/>
                  </a:lnTo>
                  <a:lnTo>
                    <a:pt x="224" y="2"/>
                  </a:lnTo>
                  <a:lnTo>
                    <a:pt x="207" y="2"/>
                  </a:lnTo>
                  <a:lnTo>
                    <a:pt x="190" y="2"/>
                  </a:lnTo>
                  <a:lnTo>
                    <a:pt x="172" y="2"/>
                  </a:lnTo>
                  <a:lnTo>
                    <a:pt x="123" y="0"/>
                  </a:lnTo>
                  <a:lnTo>
                    <a:pt x="87" y="0"/>
                  </a:lnTo>
                  <a:lnTo>
                    <a:pt x="59" y="2"/>
                  </a:lnTo>
                  <a:lnTo>
                    <a:pt x="15" y="2"/>
                  </a:lnTo>
                  <a:lnTo>
                    <a:pt x="3" y="2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8"/>
                  </a:lnTo>
                  <a:lnTo>
                    <a:pt x="3" y="8"/>
                  </a:lnTo>
                  <a:lnTo>
                    <a:pt x="26" y="8"/>
                  </a:lnTo>
                  <a:lnTo>
                    <a:pt x="41" y="8"/>
                  </a:lnTo>
                  <a:lnTo>
                    <a:pt x="49" y="8"/>
                  </a:lnTo>
                  <a:lnTo>
                    <a:pt x="64" y="8"/>
                  </a:lnTo>
                  <a:lnTo>
                    <a:pt x="81" y="7"/>
                  </a:lnTo>
                  <a:lnTo>
                    <a:pt x="82" y="7"/>
                  </a:lnTo>
                  <a:lnTo>
                    <a:pt x="103" y="7"/>
                  </a:lnTo>
                  <a:lnTo>
                    <a:pt x="108" y="7"/>
                  </a:lnTo>
                  <a:lnTo>
                    <a:pt x="110" y="7"/>
                  </a:lnTo>
                  <a:lnTo>
                    <a:pt x="116" y="7"/>
                  </a:lnTo>
                  <a:lnTo>
                    <a:pt x="120" y="7"/>
                  </a:lnTo>
                  <a:lnTo>
                    <a:pt x="122" y="7"/>
                  </a:lnTo>
                  <a:lnTo>
                    <a:pt x="126" y="7"/>
                  </a:lnTo>
                  <a:lnTo>
                    <a:pt x="128" y="8"/>
                  </a:lnTo>
                  <a:lnTo>
                    <a:pt x="151" y="8"/>
                  </a:lnTo>
                  <a:lnTo>
                    <a:pt x="177" y="10"/>
                  </a:lnTo>
                  <a:lnTo>
                    <a:pt x="186" y="10"/>
                  </a:lnTo>
                  <a:lnTo>
                    <a:pt x="198" y="10"/>
                  </a:lnTo>
                  <a:lnTo>
                    <a:pt x="210" y="11"/>
                  </a:lnTo>
                  <a:lnTo>
                    <a:pt x="228" y="11"/>
                  </a:lnTo>
                  <a:lnTo>
                    <a:pt x="232" y="8"/>
                  </a:lnTo>
                  <a:lnTo>
                    <a:pt x="232" y="7"/>
                  </a:lnTo>
                  <a:lnTo>
                    <a:pt x="232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1034" name="Freeform 13">
              <a:extLst>
                <a:ext uri="{FF2B5EF4-FFF2-40B4-BE49-F238E27FC236}">
                  <a16:creationId xmlns:a16="http://schemas.microsoft.com/office/drawing/2014/main" id="{8A46DFC3-3C95-4140-AD5E-B86262F520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00" y="4077"/>
              <a:ext cx="33" cy="53"/>
            </a:xfrm>
            <a:custGeom>
              <a:avLst/>
              <a:gdLst>
                <a:gd name="T0" fmla="*/ 32 w 67"/>
                <a:gd name="T1" fmla="*/ 25 h 107"/>
                <a:gd name="T2" fmla="*/ 31 w 67"/>
                <a:gd name="T3" fmla="*/ 10 h 107"/>
                <a:gd name="T4" fmla="*/ 26 w 67"/>
                <a:gd name="T5" fmla="*/ 3 h 107"/>
                <a:gd name="T6" fmla="*/ 23 w 67"/>
                <a:gd name="T7" fmla="*/ 1 h 107"/>
                <a:gd name="T8" fmla="*/ 19 w 67"/>
                <a:gd name="T9" fmla="*/ 1 h 107"/>
                <a:gd name="T10" fmla="*/ 16 w 67"/>
                <a:gd name="T11" fmla="*/ 0 h 107"/>
                <a:gd name="T12" fmla="*/ 13 w 67"/>
                <a:gd name="T13" fmla="*/ 1 h 107"/>
                <a:gd name="T14" fmla="*/ 10 w 67"/>
                <a:gd name="T15" fmla="*/ 2 h 107"/>
                <a:gd name="T16" fmla="*/ 8 w 67"/>
                <a:gd name="T17" fmla="*/ 3 h 107"/>
                <a:gd name="T18" fmla="*/ 6 w 67"/>
                <a:gd name="T19" fmla="*/ 4 h 107"/>
                <a:gd name="T20" fmla="*/ 3 w 67"/>
                <a:gd name="T21" fmla="*/ 9 h 107"/>
                <a:gd name="T22" fmla="*/ 1 w 67"/>
                <a:gd name="T23" fmla="*/ 11 h 107"/>
                <a:gd name="T24" fmla="*/ 1 w 67"/>
                <a:gd name="T25" fmla="*/ 14 h 107"/>
                <a:gd name="T26" fmla="*/ 0 w 67"/>
                <a:gd name="T27" fmla="*/ 19 h 107"/>
                <a:gd name="T28" fmla="*/ 0 w 67"/>
                <a:gd name="T29" fmla="*/ 23 h 107"/>
                <a:gd name="T30" fmla="*/ 0 w 67"/>
                <a:gd name="T31" fmla="*/ 24 h 107"/>
                <a:gd name="T32" fmla="*/ 0 w 67"/>
                <a:gd name="T33" fmla="*/ 27 h 107"/>
                <a:gd name="T34" fmla="*/ 0 w 67"/>
                <a:gd name="T35" fmla="*/ 29 h 107"/>
                <a:gd name="T36" fmla="*/ 0 w 67"/>
                <a:gd name="T37" fmla="*/ 32 h 107"/>
                <a:gd name="T38" fmla="*/ 0 w 67"/>
                <a:gd name="T39" fmla="*/ 36 h 107"/>
                <a:gd name="T40" fmla="*/ 0 w 67"/>
                <a:gd name="T41" fmla="*/ 36 h 107"/>
                <a:gd name="T42" fmla="*/ 0 w 67"/>
                <a:gd name="T43" fmla="*/ 40 h 107"/>
                <a:gd name="T44" fmla="*/ 0 w 67"/>
                <a:gd name="T45" fmla="*/ 43 h 107"/>
                <a:gd name="T46" fmla="*/ 0 w 67"/>
                <a:gd name="T47" fmla="*/ 46 h 107"/>
                <a:gd name="T48" fmla="*/ 2 w 67"/>
                <a:gd name="T49" fmla="*/ 53 h 107"/>
                <a:gd name="T50" fmla="*/ 3 w 67"/>
                <a:gd name="T51" fmla="*/ 51 h 107"/>
                <a:gd name="T52" fmla="*/ 3 w 67"/>
                <a:gd name="T53" fmla="*/ 46 h 107"/>
                <a:gd name="T54" fmla="*/ 3 w 67"/>
                <a:gd name="T55" fmla="*/ 33 h 107"/>
                <a:gd name="T56" fmla="*/ 3 w 67"/>
                <a:gd name="T57" fmla="*/ 23 h 107"/>
                <a:gd name="T58" fmla="*/ 3 w 67"/>
                <a:gd name="T59" fmla="*/ 20 h 107"/>
                <a:gd name="T60" fmla="*/ 3 w 67"/>
                <a:gd name="T61" fmla="*/ 17 h 107"/>
                <a:gd name="T62" fmla="*/ 4 w 67"/>
                <a:gd name="T63" fmla="*/ 12 h 107"/>
                <a:gd name="T64" fmla="*/ 6 w 67"/>
                <a:gd name="T65" fmla="*/ 9 h 107"/>
                <a:gd name="T66" fmla="*/ 8 w 67"/>
                <a:gd name="T67" fmla="*/ 7 h 107"/>
                <a:gd name="T68" fmla="*/ 12 w 67"/>
                <a:gd name="T69" fmla="*/ 4 h 107"/>
                <a:gd name="T70" fmla="*/ 13 w 67"/>
                <a:gd name="T71" fmla="*/ 4 h 107"/>
                <a:gd name="T72" fmla="*/ 16 w 67"/>
                <a:gd name="T73" fmla="*/ 3 h 107"/>
                <a:gd name="T74" fmla="*/ 21 w 67"/>
                <a:gd name="T75" fmla="*/ 4 h 107"/>
                <a:gd name="T76" fmla="*/ 23 w 67"/>
                <a:gd name="T77" fmla="*/ 4 h 107"/>
                <a:gd name="T78" fmla="*/ 26 w 67"/>
                <a:gd name="T79" fmla="*/ 9 h 107"/>
                <a:gd name="T80" fmla="*/ 27 w 67"/>
                <a:gd name="T81" fmla="*/ 12 h 107"/>
                <a:gd name="T82" fmla="*/ 28 w 67"/>
                <a:gd name="T83" fmla="*/ 14 h 107"/>
                <a:gd name="T84" fmla="*/ 29 w 67"/>
                <a:gd name="T85" fmla="*/ 17 h 107"/>
                <a:gd name="T86" fmla="*/ 29 w 67"/>
                <a:gd name="T87" fmla="*/ 18 h 107"/>
                <a:gd name="T88" fmla="*/ 29 w 67"/>
                <a:gd name="T89" fmla="*/ 20 h 107"/>
                <a:gd name="T90" fmla="*/ 29 w 67"/>
                <a:gd name="T91" fmla="*/ 23 h 107"/>
                <a:gd name="T92" fmla="*/ 29 w 67"/>
                <a:gd name="T93" fmla="*/ 25 h 107"/>
                <a:gd name="T94" fmla="*/ 29 w 67"/>
                <a:gd name="T95" fmla="*/ 28 h 107"/>
                <a:gd name="T96" fmla="*/ 29 w 67"/>
                <a:gd name="T97" fmla="*/ 30 h 107"/>
                <a:gd name="T98" fmla="*/ 29 w 67"/>
                <a:gd name="T99" fmla="*/ 31 h 107"/>
                <a:gd name="T100" fmla="*/ 30 w 67"/>
                <a:gd name="T101" fmla="*/ 34 h 107"/>
                <a:gd name="T102" fmla="*/ 29 w 67"/>
                <a:gd name="T103" fmla="*/ 36 h 107"/>
                <a:gd name="T104" fmla="*/ 29 w 67"/>
                <a:gd name="T105" fmla="*/ 38 h 107"/>
                <a:gd name="T106" fmla="*/ 29 w 67"/>
                <a:gd name="T107" fmla="*/ 39 h 107"/>
                <a:gd name="T108" fmla="*/ 29 w 67"/>
                <a:gd name="T109" fmla="*/ 40 h 107"/>
                <a:gd name="T110" fmla="*/ 29 w 67"/>
                <a:gd name="T111" fmla="*/ 43 h 107"/>
                <a:gd name="T112" fmla="*/ 29 w 67"/>
                <a:gd name="T113" fmla="*/ 45 h 107"/>
                <a:gd name="T114" fmla="*/ 29 w 67"/>
                <a:gd name="T115" fmla="*/ 46 h 107"/>
                <a:gd name="T116" fmla="*/ 29 w 67"/>
                <a:gd name="T117" fmla="*/ 48 h 107"/>
                <a:gd name="T118" fmla="*/ 29 w 67"/>
                <a:gd name="T119" fmla="*/ 50 h 107"/>
                <a:gd name="T120" fmla="*/ 30 w 67"/>
                <a:gd name="T121" fmla="*/ 53 h 107"/>
                <a:gd name="T122" fmla="*/ 33 w 67"/>
                <a:gd name="T123" fmla="*/ 46 h 1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7" h="107">
                  <a:moveTo>
                    <a:pt x="67" y="80"/>
                  </a:moveTo>
                  <a:lnTo>
                    <a:pt x="67" y="80"/>
                  </a:lnTo>
                  <a:lnTo>
                    <a:pt x="67" y="78"/>
                  </a:lnTo>
                  <a:lnTo>
                    <a:pt x="67" y="60"/>
                  </a:lnTo>
                  <a:lnTo>
                    <a:pt x="65" y="50"/>
                  </a:lnTo>
                  <a:lnTo>
                    <a:pt x="65" y="38"/>
                  </a:lnTo>
                  <a:lnTo>
                    <a:pt x="64" y="23"/>
                  </a:lnTo>
                  <a:lnTo>
                    <a:pt x="62" y="20"/>
                  </a:lnTo>
                  <a:lnTo>
                    <a:pt x="61" y="17"/>
                  </a:lnTo>
                  <a:lnTo>
                    <a:pt x="59" y="14"/>
                  </a:lnTo>
                  <a:lnTo>
                    <a:pt x="54" y="8"/>
                  </a:lnTo>
                  <a:lnTo>
                    <a:pt x="53" y="6"/>
                  </a:lnTo>
                  <a:lnTo>
                    <a:pt x="51" y="5"/>
                  </a:lnTo>
                  <a:lnTo>
                    <a:pt x="47" y="3"/>
                  </a:lnTo>
                  <a:lnTo>
                    <a:pt x="44" y="2"/>
                  </a:lnTo>
                  <a:lnTo>
                    <a:pt x="39" y="0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0" y="2"/>
                  </a:lnTo>
                  <a:lnTo>
                    <a:pt x="29" y="2"/>
                  </a:lnTo>
                  <a:lnTo>
                    <a:pt x="26" y="2"/>
                  </a:lnTo>
                  <a:lnTo>
                    <a:pt x="24" y="2"/>
                  </a:lnTo>
                  <a:lnTo>
                    <a:pt x="22" y="3"/>
                  </a:lnTo>
                  <a:lnTo>
                    <a:pt x="21" y="5"/>
                  </a:lnTo>
                  <a:lnTo>
                    <a:pt x="19" y="5"/>
                  </a:lnTo>
                  <a:lnTo>
                    <a:pt x="18" y="6"/>
                  </a:lnTo>
                  <a:lnTo>
                    <a:pt x="16" y="6"/>
                  </a:lnTo>
                  <a:lnTo>
                    <a:pt x="16" y="8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3" y="9"/>
                  </a:lnTo>
                  <a:lnTo>
                    <a:pt x="10" y="12"/>
                  </a:lnTo>
                  <a:lnTo>
                    <a:pt x="6" y="17"/>
                  </a:lnTo>
                  <a:lnTo>
                    <a:pt x="6" y="18"/>
                  </a:lnTo>
                  <a:lnTo>
                    <a:pt x="4" y="18"/>
                  </a:lnTo>
                  <a:lnTo>
                    <a:pt x="4" y="21"/>
                  </a:lnTo>
                  <a:lnTo>
                    <a:pt x="3" y="23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8"/>
                  </a:lnTo>
                  <a:lnTo>
                    <a:pt x="1" y="28"/>
                  </a:lnTo>
                  <a:lnTo>
                    <a:pt x="3" y="28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6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1" y="50"/>
                  </a:lnTo>
                  <a:lnTo>
                    <a:pt x="1" y="52"/>
                  </a:lnTo>
                  <a:lnTo>
                    <a:pt x="0" y="54"/>
                  </a:lnTo>
                  <a:lnTo>
                    <a:pt x="1" y="55"/>
                  </a:lnTo>
                  <a:lnTo>
                    <a:pt x="1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1" y="63"/>
                  </a:lnTo>
                  <a:lnTo>
                    <a:pt x="1" y="64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1" y="69"/>
                  </a:lnTo>
                  <a:lnTo>
                    <a:pt x="0" y="69"/>
                  </a:lnTo>
                  <a:lnTo>
                    <a:pt x="1" y="70"/>
                  </a:lnTo>
                  <a:lnTo>
                    <a:pt x="1" y="72"/>
                  </a:lnTo>
                  <a:lnTo>
                    <a:pt x="1" y="73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1" y="86"/>
                  </a:lnTo>
                  <a:lnTo>
                    <a:pt x="1" y="87"/>
                  </a:lnTo>
                  <a:lnTo>
                    <a:pt x="1" y="89"/>
                  </a:lnTo>
                  <a:lnTo>
                    <a:pt x="1" y="93"/>
                  </a:lnTo>
                  <a:lnTo>
                    <a:pt x="1" y="95"/>
                  </a:lnTo>
                  <a:lnTo>
                    <a:pt x="1" y="96"/>
                  </a:lnTo>
                  <a:lnTo>
                    <a:pt x="1" y="99"/>
                  </a:lnTo>
                  <a:lnTo>
                    <a:pt x="3" y="102"/>
                  </a:lnTo>
                  <a:lnTo>
                    <a:pt x="4" y="106"/>
                  </a:lnTo>
                  <a:lnTo>
                    <a:pt x="4" y="107"/>
                  </a:lnTo>
                  <a:lnTo>
                    <a:pt x="6" y="106"/>
                  </a:lnTo>
                  <a:lnTo>
                    <a:pt x="7" y="104"/>
                  </a:lnTo>
                  <a:lnTo>
                    <a:pt x="7" y="102"/>
                  </a:lnTo>
                  <a:lnTo>
                    <a:pt x="6" y="95"/>
                  </a:lnTo>
                  <a:lnTo>
                    <a:pt x="7" y="93"/>
                  </a:lnTo>
                  <a:lnTo>
                    <a:pt x="6" y="90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29"/>
                  </a:lnTo>
                  <a:lnTo>
                    <a:pt x="9" y="28"/>
                  </a:lnTo>
                  <a:lnTo>
                    <a:pt x="7" y="28"/>
                  </a:lnTo>
                  <a:lnTo>
                    <a:pt x="9" y="24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5" y="14"/>
                  </a:lnTo>
                  <a:lnTo>
                    <a:pt x="16" y="14"/>
                  </a:lnTo>
                  <a:lnTo>
                    <a:pt x="18" y="12"/>
                  </a:lnTo>
                  <a:lnTo>
                    <a:pt x="19" y="11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6" y="8"/>
                  </a:lnTo>
                  <a:lnTo>
                    <a:pt x="27" y="8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8"/>
                  </a:lnTo>
                  <a:lnTo>
                    <a:pt x="42" y="8"/>
                  </a:lnTo>
                  <a:lnTo>
                    <a:pt x="44" y="8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7" y="11"/>
                  </a:lnTo>
                  <a:lnTo>
                    <a:pt x="48" y="11"/>
                  </a:lnTo>
                  <a:lnTo>
                    <a:pt x="53" y="17"/>
                  </a:lnTo>
                  <a:lnTo>
                    <a:pt x="53" y="18"/>
                  </a:lnTo>
                  <a:lnTo>
                    <a:pt x="56" y="21"/>
                  </a:lnTo>
                  <a:lnTo>
                    <a:pt x="56" y="24"/>
                  </a:lnTo>
                  <a:lnTo>
                    <a:pt x="54" y="24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6" y="29"/>
                  </a:lnTo>
                  <a:lnTo>
                    <a:pt x="56" y="31"/>
                  </a:lnTo>
                  <a:lnTo>
                    <a:pt x="58" y="32"/>
                  </a:lnTo>
                  <a:lnTo>
                    <a:pt x="58" y="34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40"/>
                  </a:lnTo>
                  <a:lnTo>
                    <a:pt x="58" y="43"/>
                  </a:lnTo>
                  <a:lnTo>
                    <a:pt x="59" y="46"/>
                  </a:lnTo>
                  <a:lnTo>
                    <a:pt x="59" y="47"/>
                  </a:lnTo>
                  <a:lnTo>
                    <a:pt x="58" y="49"/>
                  </a:lnTo>
                  <a:lnTo>
                    <a:pt x="59" y="49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4"/>
                  </a:lnTo>
                  <a:lnTo>
                    <a:pt x="59" y="57"/>
                  </a:lnTo>
                  <a:lnTo>
                    <a:pt x="59" y="58"/>
                  </a:lnTo>
                  <a:lnTo>
                    <a:pt x="59" y="60"/>
                  </a:lnTo>
                  <a:lnTo>
                    <a:pt x="59" y="61"/>
                  </a:lnTo>
                  <a:lnTo>
                    <a:pt x="59" y="63"/>
                  </a:lnTo>
                  <a:lnTo>
                    <a:pt x="58" y="64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61" y="69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2"/>
                  </a:lnTo>
                  <a:lnTo>
                    <a:pt x="59" y="73"/>
                  </a:lnTo>
                  <a:lnTo>
                    <a:pt x="59" y="75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61" y="80"/>
                  </a:lnTo>
                  <a:lnTo>
                    <a:pt x="59" y="80"/>
                  </a:lnTo>
                  <a:lnTo>
                    <a:pt x="59" y="81"/>
                  </a:lnTo>
                  <a:lnTo>
                    <a:pt x="59" y="83"/>
                  </a:lnTo>
                  <a:lnTo>
                    <a:pt x="59" y="84"/>
                  </a:lnTo>
                  <a:lnTo>
                    <a:pt x="59" y="86"/>
                  </a:lnTo>
                  <a:lnTo>
                    <a:pt x="59" y="87"/>
                  </a:lnTo>
                  <a:lnTo>
                    <a:pt x="59" y="89"/>
                  </a:lnTo>
                  <a:lnTo>
                    <a:pt x="58" y="89"/>
                  </a:lnTo>
                  <a:lnTo>
                    <a:pt x="59" y="90"/>
                  </a:lnTo>
                  <a:lnTo>
                    <a:pt x="59" y="92"/>
                  </a:lnTo>
                  <a:lnTo>
                    <a:pt x="58" y="92"/>
                  </a:lnTo>
                  <a:lnTo>
                    <a:pt x="59" y="93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8"/>
                  </a:lnTo>
                  <a:lnTo>
                    <a:pt x="59" y="99"/>
                  </a:lnTo>
                  <a:lnTo>
                    <a:pt x="58" y="99"/>
                  </a:lnTo>
                  <a:lnTo>
                    <a:pt x="58" y="101"/>
                  </a:lnTo>
                  <a:lnTo>
                    <a:pt x="58" y="104"/>
                  </a:lnTo>
                  <a:lnTo>
                    <a:pt x="59" y="104"/>
                  </a:lnTo>
                  <a:lnTo>
                    <a:pt x="61" y="106"/>
                  </a:lnTo>
                  <a:lnTo>
                    <a:pt x="62" y="106"/>
                  </a:lnTo>
                  <a:lnTo>
                    <a:pt x="65" y="106"/>
                  </a:lnTo>
                  <a:lnTo>
                    <a:pt x="65" y="104"/>
                  </a:lnTo>
                  <a:lnTo>
                    <a:pt x="67" y="92"/>
                  </a:lnTo>
                  <a:lnTo>
                    <a:pt x="67" y="81"/>
                  </a:lnTo>
                  <a:lnTo>
                    <a:pt x="67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1035" name="Freeform 14">
              <a:extLst>
                <a:ext uri="{FF2B5EF4-FFF2-40B4-BE49-F238E27FC236}">
                  <a16:creationId xmlns:a16="http://schemas.microsoft.com/office/drawing/2014/main" id="{B26A5208-F6FE-460F-B07C-63748B371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60" y="4077"/>
              <a:ext cx="33" cy="53"/>
            </a:xfrm>
            <a:custGeom>
              <a:avLst/>
              <a:gdLst>
                <a:gd name="T0" fmla="*/ 32 w 67"/>
                <a:gd name="T1" fmla="*/ 25 h 107"/>
                <a:gd name="T2" fmla="*/ 31 w 67"/>
                <a:gd name="T3" fmla="*/ 10 h 107"/>
                <a:gd name="T4" fmla="*/ 26 w 67"/>
                <a:gd name="T5" fmla="*/ 3 h 107"/>
                <a:gd name="T6" fmla="*/ 23 w 67"/>
                <a:gd name="T7" fmla="*/ 1 h 107"/>
                <a:gd name="T8" fmla="*/ 19 w 67"/>
                <a:gd name="T9" fmla="*/ 1 h 107"/>
                <a:gd name="T10" fmla="*/ 16 w 67"/>
                <a:gd name="T11" fmla="*/ 0 h 107"/>
                <a:gd name="T12" fmla="*/ 13 w 67"/>
                <a:gd name="T13" fmla="*/ 1 h 107"/>
                <a:gd name="T14" fmla="*/ 10 w 67"/>
                <a:gd name="T15" fmla="*/ 2 h 107"/>
                <a:gd name="T16" fmla="*/ 8 w 67"/>
                <a:gd name="T17" fmla="*/ 3 h 107"/>
                <a:gd name="T18" fmla="*/ 6 w 67"/>
                <a:gd name="T19" fmla="*/ 4 h 107"/>
                <a:gd name="T20" fmla="*/ 3 w 67"/>
                <a:gd name="T21" fmla="*/ 9 h 107"/>
                <a:gd name="T22" fmla="*/ 1 w 67"/>
                <a:gd name="T23" fmla="*/ 11 h 107"/>
                <a:gd name="T24" fmla="*/ 1 w 67"/>
                <a:gd name="T25" fmla="*/ 14 h 107"/>
                <a:gd name="T26" fmla="*/ 0 w 67"/>
                <a:gd name="T27" fmla="*/ 19 h 107"/>
                <a:gd name="T28" fmla="*/ 0 w 67"/>
                <a:gd name="T29" fmla="*/ 23 h 107"/>
                <a:gd name="T30" fmla="*/ 0 w 67"/>
                <a:gd name="T31" fmla="*/ 24 h 107"/>
                <a:gd name="T32" fmla="*/ 0 w 67"/>
                <a:gd name="T33" fmla="*/ 27 h 107"/>
                <a:gd name="T34" fmla="*/ 0 w 67"/>
                <a:gd name="T35" fmla="*/ 29 h 107"/>
                <a:gd name="T36" fmla="*/ 0 w 67"/>
                <a:gd name="T37" fmla="*/ 32 h 107"/>
                <a:gd name="T38" fmla="*/ 0 w 67"/>
                <a:gd name="T39" fmla="*/ 36 h 107"/>
                <a:gd name="T40" fmla="*/ 0 w 67"/>
                <a:gd name="T41" fmla="*/ 36 h 107"/>
                <a:gd name="T42" fmla="*/ 0 w 67"/>
                <a:gd name="T43" fmla="*/ 40 h 107"/>
                <a:gd name="T44" fmla="*/ 0 w 67"/>
                <a:gd name="T45" fmla="*/ 43 h 107"/>
                <a:gd name="T46" fmla="*/ 0 w 67"/>
                <a:gd name="T47" fmla="*/ 46 h 107"/>
                <a:gd name="T48" fmla="*/ 2 w 67"/>
                <a:gd name="T49" fmla="*/ 53 h 107"/>
                <a:gd name="T50" fmla="*/ 3 w 67"/>
                <a:gd name="T51" fmla="*/ 51 h 107"/>
                <a:gd name="T52" fmla="*/ 3 w 67"/>
                <a:gd name="T53" fmla="*/ 46 h 107"/>
                <a:gd name="T54" fmla="*/ 3 w 67"/>
                <a:gd name="T55" fmla="*/ 33 h 107"/>
                <a:gd name="T56" fmla="*/ 3 w 67"/>
                <a:gd name="T57" fmla="*/ 23 h 107"/>
                <a:gd name="T58" fmla="*/ 3 w 67"/>
                <a:gd name="T59" fmla="*/ 20 h 107"/>
                <a:gd name="T60" fmla="*/ 3 w 67"/>
                <a:gd name="T61" fmla="*/ 17 h 107"/>
                <a:gd name="T62" fmla="*/ 4 w 67"/>
                <a:gd name="T63" fmla="*/ 12 h 107"/>
                <a:gd name="T64" fmla="*/ 6 w 67"/>
                <a:gd name="T65" fmla="*/ 9 h 107"/>
                <a:gd name="T66" fmla="*/ 8 w 67"/>
                <a:gd name="T67" fmla="*/ 7 h 107"/>
                <a:gd name="T68" fmla="*/ 12 w 67"/>
                <a:gd name="T69" fmla="*/ 4 h 107"/>
                <a:gd name="T70" fmla="*/ 13 w 67"/>
                <a:gd name="T71" fmla="*/ 4 h 107"/>
                <a:gd name="T72" fmla="*/ 16 w 67"/>
                <a:gd name="T73" fmla="*/ 3 h 107"/>
                <a:gd name="T74" fmla="*/ 21 w 67"/>
                <a:gd name="T75" fmla="*/ 4 h 107"/>
                <a:gd name="T76" fmla="*/ 23 w 67"/>
                <a:gd name="T77" fmla="*/ 4 h 107"/>
                <a:gd name="T78" fmla="*/ 26 w 67"/>
                <a:gd name="T79" fmla="*/ 9 h 107"/>
                <a:gd name="T80" fmla="*/ 27 w 67"/>
                <a:gd name="T81" fmla="*/ 12 h 107"/>
                <a:gd name="T82" fmla="*/ 28 w 67"/>
                <a:gd name="T83" fmla="*/ 14 h 107"/>
                <a:gd name="T84" fmla="*/ 29 w 67"/>
                <a:gd name="T85" fmla="*/ 17 h 107"/>
                <a:gd name="T86" fmla="*/ 29 w 67"/>
                <a:gd name="T87" fmla="*/ 18 h 107"/>
                <a:gd name="T88" fmla="*/ 29 w 67"/>
                <a:gd name="T89" fmla="*/ 20 h 107"/>
                <a:gd name="T90" fmla="*/ 29 w 67"/>
                <a:gd name="T91" fmla="*/ 23 h 107"/>
                <a:gd name="T92" fmla="*/ 29 w 67"/>
                <a:gd name="T93" fmla="*/ 25 h 107"/>
                <a:gd name="T94" fmla="*/ 29 w 67"/>
                <a:gd name="T95" fmla="*/ 28 h 107"/>
                <a:gd name="T96" fmla="*/ 29 w 67"/>
                <a:gd name="T97" fmla="*/ 30 h 107"/>
                <a:gd name="T98" fmla="*/ 29 w 67"/>
                <a:gd name="T99" fmla="*/ 31 h 107"/>
                <a:gd name="T100" fmla="*/ 29 w 67"/>
                <a:gd name="T101" fmla="*/ 34 h 107"/>
                <a:gd name="T102" fmla="*/ 29 w 67"/>
                <a:gd name="T103" fmla="*/ 36 h 107"/>
                <a:gd name="T104" fmla="*/ 29 w 67"/>
                <a:gd name="T105" fmla="*/ 38 h 107"/>
                <a:gd name="T106" fmla="*/ 29 w 67"/>
                <a:gd name="T107" fmla="*/ 39 h 107"/>
                <a:gd name="T108" fmla="*/ 29 w 67"/>
                <a:gd name="T109" fmla="*/ 40 h 107"/>
                <a:gd name="T110" fmla="*/ 29 w 67"/>
                <a:gd name="T111" fmla="*/ 43 h 107"/>
                <a:gd name="T112" fmla="*/ 29 w 67"/>
                <a:gd name="T113" fmla="*/ 45 h 107"/>
                <a:gd name="T114" fmla="*/ 29 w 67"/>
                <a:gd name="T115" fmla="*/ 46 h 107"/>
                <a:gd name="T116" fmla="*/ 29 w 67"/>
                <a:gd name="T117" fmla="*/ 48 h 107"/>
                <a:gd name="T118" fmla="*/ 29 w 67"/>
                <a:gd name="T119" fmla="*/ 49 h 107"/>
                <a:gd name="T120" fmla="*/ 30 w 67"/>
                <a:gd name="T121" fmla="*/ 53 h 107"/>
                <a:gd name="T122" fmla="*/ 33 w 67"/>
                <a:gd name="T123" fmla="*/ 46 h 1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7" h="107">
                  <a:moveTo>
                    <a:pt x="67" y="80"/>
                  </a:moveTo>
                  <a:lnTo>
                    <a:pt x="67" y="80"/>
                  </a:lnTo>
                  <a:lnTo>
                    <a:pt x="67" y="78"/>
                  </a:lnTo>
                  <a:lnTo>
                    <a:pt x="67" y="60"/>
                  </a:lnTo>
                  <a:lnTo>
                    <a:pt x="65" y="50"/>
                  </a:lnTo>
                  <a:lnTo>
                    <a:pt x="65" y="38"/>
                  </a:lnTo>
                  <a:lnTo>
                    <a:pt x="64" y="23"/>
                  </a:lnTo>
                  <a:lnTo>
                    <a:pt x="62" y="20"/>
                  </a:lnTo>
                  <a:lnTo>
                    <a:pt x="61" y="17"/>
                  </a:lnTo>
                  <a:lnTo>
                    <a:pt x="59" y="14"/>
                  </a:lnTo>
                  <a:lnTo>
                    <a:pt x="55" y="8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7" y="3"/>
                  </a:lnTo>
                  <a:lnTo>
                    <a:pt x="44" y="2"/>
                  </a:lnTo>
                  <a:lnTo>
                    <a:pt x="39" y="0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0" y="2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24" y="2"/>
                  </a:lnTo>
                  <a:lnTo>
                    <a:pt x="23" y="3"/>
                  </a:lnTo>
                  <a:lnTo>
                    <a:pt x="21" y="5"/>
                  </a:lnTo>
                  <a:lnTo>
                    <a:pt x="20" y="5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3" y="9"/>
                  </a:lnTo>
                  <a:lnTo>
                    <a:pt x="10" y="12"/>
                  </a:lnTo>
                  <a:lnTo>
                    <a:pt x="6" y="17"/>
                  </a:lnTo>
                  <a:lnTo>
                    <a:pt x="6" y="18"/>
                  </a:lnTo>
                  <a:lnTo>
                    <a:pt x="4" y="18"/>
                  </a:lnTo>
                  <a:lnTo>
                    <a:pt x="4" y="21"/>
                  </a:lnTo>
                  <a:lnTo>
                    <a:pt x="3" y="23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8"/>
                  </a:lnTo>
                  <a:lnTo>
                    <a:pt x="1" y="28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6"/>
                  </a:lnTo>
                  <a:lnTo>
                    <a:pt x="0" y="46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1" y="50"/>
                  </a:lnTo>
                  <a:lnTo>
                    <a:pt x="1" y="52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1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1" y="63"/>
                  </a:lnTo>
                  <a:lnTo>
                    <a:pt x="1" y="64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0" y="69"/>
                  </a:lnTo>
                  <a:lnTo>
                    <a:pt x="0" y="70"/>
                  </a:lnTo>
                  <a:lnTo>
                    <a:pt x="1" y="72"/>
                  </a:lnTo>
                  <a:lnTo>
                    <a:pt x="1" y="73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1" y="86"/>
                  </a:lnTo>
                  <a:lnTo>
                    <a:pt x="1" y="87"/>
                  </a:lnTo>
                  <a:lnTo>
                    <a:pt x="1" y="89"/>
                  </a:lnTo>
                  <a:lnTo>
                    <a:pt x="1" y="93"/>
                  </a:lnTo>
                  <a:lnTo>
                    <a:pt x="1" y="95"/>
                  </a:lnTo>
                  <a:lnTo>
                    <a:pt x="1" y="96"/>
                  </a:lnTo>
                  <a:lnTo>
                    <a:pt x="1" y="99"/>
                  </a:lnTo>
                  <a:lnTo>
                    <a:pt x="3" y="102"/>
                  </a:lnTo>
                  <a:lnTo>
                    <a:pt x="4" y="106"/>
                  </a:lnTo>
                  <a:lnTo>
                    <a:pt x="4" y="107"/>
                  </a:lnTo>
                  <a:lnTo>
                    <a:pt x="6" y="106"/>
                  </a:lnTo>
                  <a:lnTo>
                    <a:pt x="6" y="104"/>
                  </a:lnTo>
                  <a:lnTo>
                    <a:pt x="7" y="104"/>
                  </a:lnTo>
                  <a:lnTo>
                    <a:pt x="7" y="102"/>
                  </a:lnTo>
                  <a:lnTo>
                    <a:pt x="6" y="102"/>
                  </a:lnTo>
                  <a:lnTo>
                    <a:pt x="6" y="95"/>
                  </a:lnTo>
                  <a:lnTo>
                    <a:pt x="7" y="93"/>
                  </a:lnTo>
                  <a:lnTo>
                    <a:pt x="6" y="93"/>
                  </a:lnTo>
                  <a:lnTo>
                    <a:pt x="6" y="90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29"/>
                  </a:lnTo>
                  <a:lnTo>
                    <a:pt x="9" y="28"/>
                  </a:lnTo>
                  <a:lnTo>
                    <a:pt x="7" y="28"/>
                  </a:lnTo>
                  <a:lnTo>
                    <a:pt x="9" y="24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5" y="14"/>
                  </a:lnTo>
                  <a:lnTo>
                    <a:pt x="17" y="14"/>
                  </a:lnTo>
                  <a:lnTo>
                    <a:pt x="18" y="12"/>
                  </a:lnTo>
                  <a:lnTo>
                    <a:pt x="20" y="11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6" y="8"/>
                  </a:lnTo>
                  <a:lnTo>
                    <a:pt x="27" y="8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8"/>
                  </a:lnTo>
                  <a:lnTo>
                    <a:pt x="42" y="8"/>
                  </a:lnTo>
                  <a:lnTo>
                    <a:pt x="46" y="9"/>
                  </a:lnTo>
                  <a:lnTo>
                    <a:pt x="47" y="9"/>
                  </a:lnTo>
                  <a:lnTo>
                    <a:pt x="47" y="11"/>
                  </a:lnTo>
                  <a:lnTo>
                    <a:pt x="49" y="11"/>
                  </a:lnTo>
                  <a:lnTo>
                    <a:pt x="53" y="17"/>
                  </a:lnTo>
                  <a:lnTo>
                    <a:pt x="53" y="18"/>
                  </a:lnTo>
                  <a:lnTo>
                    <a:pt x="55" y="21"/>
                  </a:lnTo>
                  <a:lnTo>
                    <a:pt x="55" y="24"/>
                  </a:lnTo>
                  <a:lnTo>
                    <a:pt x="56" y="24"/>
                  </a:lnTo>
                  <a:lnTo>
                    <a:pt x="55" y="24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6" y="29"/>
                  </a:lnTo>
                  <a:lnTo>
                    <a:pt x="56" y="31"/>
                  </a:lnTo>
                  <a:lnTo>
                    <a:pt x="58" y="32"/>
                  </a:lnTo>
                  <a:lnTo>
                    <a:pt x="58" y="34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40"/>
                  </a:lnTo>
                  <a:lnTo>
                    <a:pt x="58" y="43"/>
                  </a:lnTo>
                  <a:lnTo>
                    <a:pt x="59" y="46"/>
                  </a:lnTo>
                  <a:lnTo>
                    <a:pt x="58" y="47"/>
                  </a:lnTo>
                  <a:lnTo>
                    <a:pt x="59" y="47"/>
                  </a:lnTo>
                  <a:lnTo>
                    <a:pt x="58" y="49"/>
                  </a:lnTo>
                  <a:lnTo>
                    <a:pt x="59" y="49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4"/>
                  </a:lnTo>
                  <a:lnTo>
                    <a:pt x="59" y="57"/>
                  </a:lnTo>
                  <a:lnTo>
                    <a:pt x="59" y="58"/>
                  </a:lnTo>
                  <a:lnTo>
                    <a:pt x="59" y="60"/>
                  </a:lnTo>
                  <a:lnTo>
                    <a:pt x="59" y="61"/>
                  </a:lnTo>
                  <a:lnTo>
                    <a:pt x="59" y="63"/>
                  </a:lnTo>
                  <a:lnTo>
                    <a:pt x="58" y="64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59" y="69"/>
                  </a:lnTo>
                  <a:lnTo>
                    <a:pt x="61" y="69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2"/>
                  </a:lnTo>
                  <a:lnTo>
                    <a:pt x="59" y="73"/>
                  </a:lnTo>
                  <a:lnTo>
                    <a:pt x="59" y="75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61" y="80"/>
                  </a:lnTo>
                  <a:lnTo>
                    <a:pt x="59" y="80"/>
                  </a:lnTo>
                  <a:lnTo>
                    <a:pt x="59" y="81"/>
                  </a:lnTo>
                  <a:lnTo>
                    <a:pt x="59" y="83"/>
                  </a:lnTo>
                  <a:lnTo>
                    <a:pt x="59" y="84"/>
                  </a:lnTo>
                  <a:lnTo>
                    <a:pt x="59" y="86"/>
                  </a:lnTo>
                  <a:lnTo>
                    <a:pt x="59" y="87"/>
                  </a:lnTo>
                  <a:lnTo>
                    <a:pt x="59" y="89"/>
                  </a:lnTo>
                  <a:lnTo>
                    <a:pt x="58" y="89"/>
                  </a:lnTo>
                  <a:lnTo>
                    <a:pt x="59" y="90"/>
                  </a:lnTo>
                  <a:lnTo>
                    <a:pt x="59" y="92"/>
                  </a:lnTo>
                  <a:lnTo>
                    <a:pt x="58" y="92"/>
                  </a:lnTo>
                  <a:lnTo>
                    <a:pt x="59" y="93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8"/>
                  </a:lnTo>
                  <a:lnTo>
                    <a:pt x="58" y="99"/>
                  </a:lnTo>
                  <a:lnTo>
                    <a:pt x="58" y="101"/>
                  </a:lnTo>
                  <a:lnTo>
                    <a:pt x="58" y="104"/>
                  </a:lnTo>
                  <a:lnTo>
                    <a:pt x="59" y="104"/>
                  </a:lnTo>
                  <a:lnTo>
                    <a:pt x="61" y="106"/>
                  </a:lnTo>
                  <a:lnTo>
                    <a:pt x="62" y="106"/>
                  </a:lnTo>
                  <a:lnTo>
                    <a:pt x="65" y="106"/>
                  </a:lnTo>
                  <a:lnTo>
                    <a:pt x="65" y="104"/>
                  </a:lnTo>
                  <a:lnTo>
                    <a:pt x="67" y="92"/>
                  </a:lnTo>
                  <a:lnTo>
                    <a:pt x="67" y="81"/>
                  </a:lnTo>
                  <a:lnTo>
                    <a:pt x="67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1036" name="Freeform 15">
              <a:extLst>
                <a:ext uri="{FF2B5EF4-FFF2-40B4-BE49-F238E27FC236}">
                  <a16:creationId xmlns:a16="http://schemas.microsoft.com/office/drawing/2014/main" id="{3C38D119-B5CB-412B-913E-37CDC5DB72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0" y="4077"/>
              <a:ext cx="35" cy="53"/>
            </a:xfrm>
            <a:custGeom>
              <a:avLst/>
              <a:gdLst>
                <a:gd name="T0" fmla="*/ 35 w 67"/>
                <a:gd name="T1" fmla="*/ 25 h 107"/>
                <a:gd name="T2" fmla="*/ 32 w 67"/>
                <a:gd name="T3" fmla="*/ 9 h 107"/>
                <a:gd name="T4" fmla="*/ 28 w 67"/>
                <a:gd name="T5" fmla="*/ 3 h 107"/>
                <a:gd name="T6" fmla="*/ 25 w 67"/>
                <a:gd name="T7" fmla="*/ 1 h 107"/>
                <a:gd name="T8" fmla="*/ 20 w 67"/>
                <a:gd name="T9" fmla="*/ 0 h 107"/>
                <a:gd name="T10" fmla="*/ 17 w 67"/>
                <a:gd name="T11" fmla="*/ 0 h 107"/>
                <a:gd name="T12" fmla="*/ 14 w 67"/>
                <a:gd name="T13" fmla="*/ 0 h 107"/>
                <a:gd name="T14" fmla="*/ 11 w 67"/>
                <a:gd name="T15" fmla="*/ 2 h 107"/>
                <a:gd name="T16" fmla="*/ 9 w 67"/>
                <a:gd name="T17" fmla="*/ 3 h 107"/>
                <a:gd name="T18" fmla="*/ 8 w 67"/>
                <a:gd name="T19" fmla="*/ 3 h 107"/>
                <a:gd name="T20" fmla="*/ 3 w 67"/>
                <a:gd name="T21" fmla="*/ 8 h 107"/>
                <a:gd name="T22" fmla="*/ 2 w 67"/>
                <a:gd name="T23" fmla="*/ 10 h 107"/>
                <a:gd name="T24" fmla="*/ 2 w 67"/>
                <a:gd name="T25" fmla="*/ 13 h 107"/>
                <a:gd name="T26" fmla="*/ 1 w 67"/>
                <a:gd name="T27" fmla="*/ 17 h 107"/>
                <a:gd name="T28" fmla="*/ 1 w 67"/>
                <a:gd name="T29" fmla="*/ 21 h 107"/>
                <a:gd name="T30" fmla="*/ 0 w 67"/>
                <a:gd name="T31" fmla="*/ 24 h 107"/>
                <a:gd name="T32" fmla="*/ 1 w 67"/>
                <a:gd name="T33" fmla="*/ 27 h 107"/>
                <a:gd name="T34" fmla="*/ 1 w 67"/>
                <a:gd name="T35" fmla="*/ 29 h 107"/>
                <a:gd name="T36" fmla="*/ 1 w 67"/>
                <a:gd name="T37" fmla="*/ 32 h 107"/>
                <a:gd name="T38" fmla="*/ 1 w 67"/>
                <a:gd name="T39" fmla="*/ 35 h 107"/>
                <a:gd name="T40" fmla="*/ 1 w 67"/>
                <a:gd name="T41" fmla="*/ 36 h 107"/>
                <a:gd name="T42" fmla="*/ 1 w 67"/>
                <a:gd name="T43" fmla="*/ 39 h 107"/>
                <a:gd name="T44" fmla="*/ 1 w 67"/>
                <a:gd name="T45" fmla="*/ 42 h 107"/>
                <a:gd name="T46" fmla="*/ 1 w 67"/>
                <a:gd name="T47" fmla="*/ 46 h 107"/>
                <a:gd name="T48" fmla="*/ 2 w 67"/>
                <a:gd name="T49" fmla="*/ 51 h 107"/>
                <a:gd name="T50" fmla="*/ 4 w 67"/>
                <a:gd name="T51" fmla="*/ 51 h 107"/>
                <a:gd name="T52" fmla="*/ 4 w 67"/>
                <a:gd name="T53" fmla="*/ 46 h 107"/>
                <a:gd name="T54" fmla="*/ 3 w 67"/>
                <a:gd name="T55" fmla="*/ 33 h 107"/>
                <a:gd name="T56" fmla="*/ 3 w 67"/>
                <a:gd name="T57" fmla="*/ 23 h 107"/>
                <a:gd name="T58" fmla="*/ 4 w 67"/>
                <a:gd name="T59" fmla="*/ 20 h 107"/>
                <a:gd name="T60" fmla="*/ 4 w 67"/>
                <a:gd name="T61" fmla="*/ 17 h 107"/>
                <a:gd name="T62" fmla="*/ 5 w 67"/>
                <a:gd name="T63" fmla="*/ 12 h 107"/>
                <a:gd name="T64" fmla="*/ 6 w 67"/>
                <a:gd name="T65" fmla="*/ 9 h 107"/>
                <a:gd name="T66" fmla="*/ 9 w 67"/>
                <a:gd name="T67" fmla="*/ 6 h 107"/>
                <a:gd name="T68" fmla="*/ 13 w 67"/>
                <a:gd name="T69" fmla="*/ 4 h 107"/>
                <a:gd name="T70" fmla="*/ 15 w 67"/>
                <a:gd name="T71" fmla="*/ 3 h 107"/>
                <a:gd name="T72" fmla="*/ 16 w 67"/>
                <a:gd name="T73" fmla="*/ 3 h 107"/>
                <a:gd name="T74" fmla="*/ 22 w 67"/>
                <a:gd name="T75" fmla="*/ 3 h 107"/>
                <a:gd name="T76" fmla="*/ 25 w 67"/>
                <a:gd name="T77" fmla="*/ 4 h 107"/>
                <a:gd name="T78" fmla="*/ 28 w 67"/>
                <a:gd name="T79" fmla="*/ 9 h 107"/>
                <a:gd name="T80" fmla="*/ 29 w 67"/>
                <a:gd name="T81" fmla="*/ 12 h 107"/>
                <a:gd name="T82" fmla="*/ 30 w 67"/>
                <a:gd name="T83" fmla="*/ 14 h 107"/>
                <a:gd name="T84" fmla="*/ 30 w 67"/>
                <a:gd name="T85" fmla="*/ 17 h 107"/>
                <a:gd name="T86" fmla="*/ 30 w 67"/>
                <a:gd name="T87" fmla="*/ 19 h 107"/>
                <a:gd name="T88" fmla="*/ 31 w 67"/>
                <a:gd name="T89" fmla="*/ 21 h 107"/>
                <a:gd name="T90" fmla="*/ 31 w 67"/>
                <a:gd name="T91" fmla="*/ 24 h 107"/>
                <a:gd name="T92" fmla="*/ 31 w 67"/>
                <a:gd name="T93" fmla="*/ 26 h 107"/>
                <a:gd name="T94" fmla="*/ 31 w 67"/>
                <a:gd name="T95" fmla="*/ 28 h 107"/>
                <a:gd name="T96" fmla="*/ 31 w 67"/>
                <a:gd name="T97" fmla="*/ 29 h 107"/>
                <a:gd name="T98" fmla="*/ 31 w 67"/>
                <a:gd name="T99" fmla="*/ 31 h 107"/>
                <a:gd name="T100" fmla="*/ 32 w 67"/>
                <a:gd name="T101" fmla="*/ 34 h 107"/>
                <a:gd name="T102" fmla="*/ 31 w 67"/>
                <a:gd name="T103" fmla="*/ 35 h 107"/>
                <a:gd name="T104" fmla="*/ 32 w 67"/>
                <a:gd name="T105" fmla="*/ 38 h 107"/>
                <a:gd name="T106" fmla="*/ 32 w 67"/>
                <a:gd name="T107" fmla="*/ 39 h 107"/>
                <a:gd name="T108" fmla="*/ 31 w 67"/>
                <a:gd name="T109" fmla="*/ 40 h 107"/>
                <a:gd name="T110" fmla="*/ 31 w 67"/>
                <a:gd name="T111" fmla="*/ 42 h 107"/>
                <a:gd name="T112" fmla="*/ 31 w 67"/>
                <a:gd name="T113" fmla="*/ 45 h 107"/>
                <a:gd name="T114" fmla="*/ 32 w 67"/>
                <a:gd name="T115" fmla="*/ 46 h 107"/>
                <a:gd name="T116" fmla="*/ 31 w 67"/>
                <a:gd name="T117" fmla="*/ 48 h 107"/>
                <a:gd name="T118" fmla="*/ 31 w 67"/>
                <a:gd name="T119" fmla="*/ 52 h 107"/>
                <a:gd name="T120" fmla="*/ 32 w 67"/>
                <a:gd name="T121" fmla="*/ 52 h 107"/>
                <a:gd name="T122" fmla="*/ 35 w 67"/>
                <a:gd name="T123" fmla="*/ 40 h 1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7" h="107">
                  <a:moveTo>
                    <a:pt x="67" y="79"/>
                  </a:moveTo>
                  <a:lnTo>
                    <a:pt x="67" y="79"/>
                  </a:lnTo>
                  <a:lnTo>
                    <a:pt x="67" y="78"/>
                  </a:lnTo>
                  <a:lnTo>
                    <a:pt x="67" y="59"/>
                  </a:lnTo>
                  <a:lnTo>
                    <a:pt x="67" y="50"/>
                  </a:lnTo>
                  <a:lnTo>
                    <a:pt x="65" y="38"/>
                  </a:lnTo>
                  <a:lnTo>
                    <a:pt x="64" y="22"/>
                  </a:lnTo>
                  <a:lnTo>
                    <a:pt x="62" y="19"/>
                  </a:lnTo>
                  <a:lnTo>
                    <a:pt x="61" y="16"/>
                  </a:lnTo>
                  <a:lnTo>
                    <a:pt x="61" y="13"/>
                  </a:lnTo>
                  <a:lnTo>
                    <a:pt x="55" y="7"/>
                  </a:lnTo>
                  <a:lnTo>
                    <a:pt x="53" y="6"/>
                  </a:lnTo>
                  <a:lnTo>
                    <a:pt x="52" y="4"/>
                  </a:lnTo>
                  <a:lnTo>
                    <a:pt x="47" y="3"/>
                  </a:lnTo>
                  <a:lnTo>
                    <a:pt x="46" y="1"/>
                  </a:lnTo>
                  <a:lnTo>
                    <a:pt x="44" y="1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2" y="1"/>
                  </a:lnTo>
                  <a:lnTo>
                    <a:pt x="30" y="1"/>
                  </a:lnTo>
                  <a:lnTo>
                    <a:pt x="29" y="1"/>
                  </a:lnTo>
                  <a:lnTo>
                    <a:pt x="26" y="1"/>
                  </a:lnTo>
                  <a:lnTo>
                    <a:pt x="24" y="1"/>
                  </a:lnTo>
                  <a:lnTo>
                    <a:pt x="24" y="3"/>
                  </a:lnTo>
                  <a:lnTo>
                    <a:pt x="23" y="3"/>
                  </a:lnTo>
                  <a:lnTo>
                    <a:pt x="21" y="4"/>
                  </a:lnTo>
                  <a:lnTo>
                    <a:pt x="20" y="4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7" y="7"/>
                  </a:lnTo>
                  <a:lnTo>
                    <a:pt x="15" y="7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6" y="16"/>
                  </a:lnTo>
                  <a:lnTo>
                    <a:pt x="6" y="18"/>
                  </a:lnTo>
                  <a:lnTo>
                    <a:pt x="4" y="21"/>
                  </a:lnTo>
                  <a:lnTo>
                    <a:pt x="4" y="22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39"/>
                  </a:lnTo>
                  <a:lnTo>
                    <a:pt x="1" y="42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0" y="48"/>
                  </a:lnTo>
                  <a:lnTo>
                    <a:pt x="1" y="48"/>
                  </a:lnTo>
                  <a:lnTo>
                    <a:pt x="1" y="52"/>
                  </a:lnTo>
                  <a:lnTo>
                    <a:pt x="0" y="53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0" y="56"/>
                  </a:lnTo>
                  <a:lnTo>
                    <a:pt x="1" y="58"/>
                  </a:lnTo>
                  <a:lnTo>
                    <a:pt x="1" y="61"/>
                  </a:lnTo>
                  <a:lnTo>
                    <a:pt x="1" y="62"/>
                  </a:lnTo>
                  <a:lnTo>
                    <a:pt x="1" y="64"/>
                  </a:lnTo>
                  <a:lnTo>
                    <a:pt x="1" y="65"/>
                  </a:lnTo>
                  <a:lnTo>
                    <a:pt x="1" y="67"/>
                  </a:lnTo>
                  <a:lnTo>
                    <a:pt x="1" y="68"/>
                  </a:lnTo>
                  <a:lnTo>
                    <a:pt x="0" y="68"/>
                  </a:lnTo>
                  <a:lnTo>
                    <a:pt x="1" y="70"/>
                  </a:lnTo>
                  <a:lnTo>
                    <a:pt x="1" y="71"/>
                  </a:lnTo>
                  <a:lnTo>
                    <a:pt x="1" y="73"/>
                  </a:lnTo>
                  <a:lnTo>
                    <a:pt x="1" y="74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79"/>
                  </a:lnTo>
                  <a:lnTo>
                    <a:pt x="1" y="84"/>
                  </a:lnTo>
                  <a:lnTo>
                    <a:pt x="1" y="85"/>
                  </a:lnTo>
                  <a:lnTo>
                    <a:pt x="1" y="87"/>
                  </a:lnTo>
                  <a:lnTo>
                    <a:pt x="1" y="88"/>
                  </a:lnTo>
                  <a:lnTo>
                    <a:pt x="1" y="93"/>
                  </a:lnTo>
                  <a:lnTo>
                    <a:pt x="1" y="94"/>
                  </a:lnTo>
                  <a:lnTo>
                    <a:pt x="1" y="96"/>
                  </a:lnTo>
                  <a:lnTo>
                    <a:pt x="3" y="99"/>
                  </a:lnTo>
                  <a:lnTo>
                    <a:pt x="3" y="102"/>
                  </a:lnTo>
                  <a:lnTo>
                    <a:pt x="4" y="105"/>
                  </a:lnTo>
                  <a:lnTo>
                    <a:pt x="4" y="107"/>
                  </a:lnTo>
                  <a:lnTo>
                    <a:pt x="6" y="107"/>
                  </a:lnTo>
                  <a:lnTo>
                    <a:pt x="8" y="105"/>
                  </a:lnTo>
                  <a:lnTo>
                    <a:pt x="8" y="104"/>
                  </a:lnTo>
                  <a:lnTo>
                    <a:pt x="8" y="102"/>
                  </a:lnTo>
                  <a:lnTo>
                    <a:pt x="8" y="94"/>
                  </a:lnTo>
                  <a:lnTo>
                    <a:pt x="8" y="93"/>
                  </a:lnTo>
                  <a:lnTo>
                    <a:pt x="8" y="90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8" y="42"/>
                  </a:lnTo>
                  <a:lnTo>
                    <a:pt x="8" y="41"/>
                  </a:lnTo>
                  <a:lnTo>
                    <a:pt x="8" y="39"/>
                  </a:lnTo>
                  <a:lnTo>
                    <a:pt x="8" y="38"/>
                  </a:lnTo>
                  <a:lnTo>
                    <a:pt x="8" y="36"/>
                  </a:lnTo>
                  <a:lnTo>
                    <a:pt x="8" y="35"/>
                  </a:lnTo>
                  <a:lnTo>
                    <a:pt x="9" y="29"/>
                  </a:lnTo>
                  <a:lnTo>
                    <a:pt x="9" y="27"/>
                  </a:lnTo>
                  <a:lnTo>
                    <a:pt x="9" y="24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2" y="18"/>
                  </a:lnTo>
                  <a:lnTo>
                    <a:pt x="14" y="16"/>
                  </a:lnTo>
                  <a:lnTo>
                    <a:pt x="15" y="13"/>
                  </a:lnTo>
                  <a:lnTo>
                    <a:pt x="17" y="13"/>
                  </a:lnTo>
                  <a:lnTo>
                    <a:pt x="18" y="12"/>
                  </a:lnTo>
                  <a:lnTo>
                    <a:pt x="20" y="10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6" y="7"/>
                  </a:lnTo>
                  <a:lnTo>
                    <a:pt x="27" y="7"/>
                  </a:lnTo>
                  <a:lnTo>
                    <a:pt x="29" y="7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7"/>
                  </a:lnTo>
                  <a:lnTo>
                    <a:pt x="43" y="6"/>
                  </a:lnTo>
                  <a:lnTo>
                    <a:pt x="43" y="7"/>
                  </a:lnTo>
                  <a:lnTo>
                    <a:pt x="44" y="7"/>
                  </a:lnTo>
                  <a:lnTo>
                    <a:pt x="46" y="9"/>
                  </a:lnTo>
                  <a:lnTo>
                    <a:pt x="47" y="9"/>
                  </a:lnTo>
                  <a:lnTo>
                    <a:pt x="47" y="10"/>
                  </a:lnTo>
                  <a:lnTo>
                    <a:pt x="50" y="10"/>
                  </a:lnTo>
                  <a:lnTo>
                    <a:pt x="53" y="16"/>
                  </a:lnTo>
                  <a:lnTo>
                    <a:pt x="53" y="18"/>
                  </a:lnTo>
                  <a:lnTo>
                    <a:pt x="55" y="18"/>
                  </a:lnTo>
                  <a:lnTo>
                    <a:pt x="56" y="21"/>
                  </a:lnTo>
                  <a:lnTo>
                    <a:pt x="56" y="24"/>
                  </a:lnTo>
                  <a:lnTo>
                    <a:pt x="56" y="26"/>
                  </a:lnTo>
                  <a:lnTo>
                    <a:pt x="58" y="27"/>
                  </a:lnTo>
                  <a:lnTo>
                    <a:pt x="58" y="29"/>
                  </a:lnTo>
                  <a:lnTo>
                    <a:pt x="56" y="30"/>
                  </a:lnTo>
                  <a:lnTo>
                    <a:pt x="58" y="32"/>
                  </a:lnTo>
                  <a:lnTo>
                    <a:pt x="58" y="33"/>
                  </a:lnTo>
                  <a:lnTo>
                    <a:pt x="58" y="35"/>
                  </a:lnTo>
                  <a:lnTo>
                    <a:pt x="58" y="36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39"/>
                  </a:lnTo>
                  <a:lnTo>
                    <a:pt x="59" y="42"/>
                  </a:lnTo>
                  <a:lnTo>
                    <a:pt x="59" y="45"/>
                  </a:lnTo>
                  <a:lnTo>
                    <a:pt x="59" y="47"/>
                  </a:lnTo>
                  <a:lnTo>
                    <a:pt x="59" y="48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3"/>
                  </a:lnTo>
                  <a:lnTo>
                    <a:pt x="59" y="56"/>
                  </a:lnTo>
                  <a:lnTo>
                    <a:pt x="59" y="58"/>
                  </a:lnTo>
                  <a:lnTo>
                    <a:pt x="59" y="59"/>
                  </a:lnTo>
                  <a:lnTo>
                    <a:pt x="59" y="61"/>
                  </a:lnTo>
                  <a:lnTo>
                    <a:pt x="59" y="62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61" y="67"/>
                  </a:lnTo>
                  <a:lnTo>
                    <a:pt x="61" y="68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1"/>
                  </a:lnTo>
                  <a:lnTo>
                    <a:pt x="59" y="73"/>
                  </a:lnTo>
                  <a:lnTo>
                    <a:pt x="61" y="73"/>
                  </a:lnTo>
                  <a:lnTo>
                    <a:pt x="59" y="74"/>
                  </a:lnTo>
                  <a:lnTo>
                    <a:pt x="59" y="76"/>
                  </a:lnTo>
                  <a:lnTo>
                    <a:pt x="61" y="76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9"/>
                  </a:lnTo>
                  <a:lnTo>
                    <a:pt x="59" y="79"/>
                  </a:lnTo>
                  <a:lnTo>
                    <a:pt x="59" y="81"/>
                  </a:lnTo>
                  <a:lnTo>
                    <a:pt x="59" y="82"/>
                  </a:lnTo>
                  <a:lnTo>
                    <a:pt x="59" y="84"/>
                  </a:lnTo>
                  <a:lnTo>
                    <a:pt x="59" y="85"/>
                  </a:lnTo>
                  <a:lnTo>
                    <a:pt x="59" y="87"/>
                  </a:lnTo>
                  <a:lnTo>
                    <a:pt x="59" y="88"/>
                  </a:lnTo>
                  <a:lnTo>
                    <a:pt x="58" y="88"/>
                  </a:lnTo>
                  <a:lnTo>
                    <a:pt x="59" y="90"/>
                  </a:lnTo>
                  <a:lnTo>
                    <a:pt x="59" y="91"/>
                  </a:lnTo>
                  <a:lnTo>
                    <a:pt x="58" y="91"/>
                  </a:lnTo>
                  <a:lnTo>
                    <a:pt x="59" y="93"/>
                  </a:lnTo>
                  <a:lnTo>
                    <a:pt x="61" y="93"/>
                  </a:lnTo>
                  <a:lnTo>
                    <a:pt x="59" y="94"/>
                  </a:lnTo>
                  <a:lnTo>
                    <a:pt x="59" y="96"/>
                  </a:lnTo>
                  <a:lnTo>
                    <a:pt x="59" y="97"/>
                  </a:lnTo>
                  <a:lnTo>
                    <a:pt x="58" y="97"/>
                  </a:lnTo>
                  <a:lnTo>
                    <a:pt x="59" y="99"/>
                  </a:lnTo>
                  <a:lnTo>
                    <a:pt x="58" y="99"/>
                  </a:lnTo>
                  <a:lnTo>
                    <a:pt x="59" y="100"/>
                  </a:lnTo>
                  <a:lnTo>
                    <a:pt x="59" y="104"/>
                  </a:lnTo>
                  <a:lnTo>
                    <a:pt x="61" y="104"/>
                  </a:lnTo>
                  <a:lnTo>
                    <a:pt x="61" y="105"/>
                  </a:lnTo>
                  <a:lnTo>
                    <a:pt x="62" y="105"/>
                  </a:lnTo>
                  <a:lnTo>
                    <a:pt x="65" y="105"/>
                  </a:lnTo>
                  <a:lnTo>
                    <a:pt x="67" y="104"/>
                  </a:lnTo>
                  <a:lnTo>
                    <a:pt x="67" y="91"/>
                  </a:lnTo>
                  <a:lnTo>
                    <a:pt x="67" y="81"/>
                  </a:lnTo>
                  <a:lnTo>
                    <a:pt x="67" y="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1037" name="Freeform 16">
              <a:extLst>
                <a:ext uri="{FF2B5EF4-FFF2-40B4-BE49-F238E27FC236}">
                  <a16:creationId xmlns:a16="http://schemas.microsoft.com/office/drawing/2014/main" id="{A941E299-BFDD-4762-B591-8779CD14E24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44" y="4023"/>
              <a:ext cx="146" cy="146"/>
            </a:xfrm>
            <a:custGeom>
              <a:avLst/>
              <a:gdLst>
                <a:gd name="T0" fmla="*/ 0 w 291"/>
                <a:gd name="T1" fmla="*/ 0 h 292"/>
                <a:gd name="T2" fmla="*/ 0 w 291"/>
                <a:gd name="T3" fmla="*/ 146 h 292"/>
                <a:gd name="T4" fmla="*/ 146 w 291"/>
                <a:gd name="T5" fmla="*/ 146 h 292"/>
                <a:gd name="T6" fmla="*/ 146 w 291"/>
                <a:gd name="T7" fmla="*/ 0 h 292"/>
                <a:gd name="T8" fmla="*/ 0 w 291"/>
                <a:gd name="T9" fmla="*/ 0 h 292"/>
                <a:gd name="T10" fmla="*/ 0 w 291"/>
                <a:gd name="T11" fmla="*/ 0 h 292"/>
                <a:gd name="T12" fmla="*/ 138 w 291"/>
                <a:gd name="T13" fmla="*/ 139 h 292"/>
                <a:gd name="T14" fmla="*/ 8 w 291"/>
                <a:gd name="T15" fmla="*/ 139 h 292"/>
                <a:gd name="T16" fmla="*/ 8 w 291"/>
                <a:gd name="T17" fmla="*/ 8 h 292"/>
                <a:gd name="T18" fmla="*/ 138 w 291"/>
                <a:gd name="T19" fmla="*/ 8 h 292"/>
                <a:gd name="T20" fmla="*/ 138 w 291"/>
                <a:gd name="T21" fmla="*/ 139 h 292"/>
                <a:gd name="T22" fmla="*/ 138 w 291"/>
                <a:gd name="T23" fmla="*/ 139 h 29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91" h="292">
                  <a:moveTo>
                    <a:pt x="0" y="0"/>
                  </a:moveTo>
                  <a:lnTo>
                    <a:pt x="0" y="292"/>
                  </a:lnTo>
                  <a:lnTo>
                    <a:pt x="291" y="292"/>
                  </a:lnTo>
                  <a:lnTo>
                    <a:pt x="291" y="0"/>
                  </a:lnTo>
                  <a:lnTo>
                    <a:pt x="0" y="0"/>
                  </a:lnTo>
                  <a:close/>
                  <a:moveTo>
                    <a:pt x="276" y="277"/>
                  </a:moveTo>
                  <a:lnTo>
                    <a:pt x="15" y="277"/>
                  </a:lnTo>
                  <a:lnTo>
                    <a:pt x="15" y="15"/>
                  </a:lnTo>
                  <a:lnTo>
                    <a:pt x="276" y="15"/>
                  </a:lnTo>
                  <a:lnTo>
                    <a:pt x="276" y="2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966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AutoShape 11"/>
          <p:cNvSpPr>
            <a:spLocks noChangeArrowheads="1"/>
          </p:cNvSpPr>
          <p:nvPr/>
        </p:nvSpPr>
        <p:spPr bwMode="auto">
          <a:xfrm>
            <a:off x="4344245" y="2290031"/>
            <a:ext cx="1206500" cy="561975"/>
          </a:xfrm>
          <a:prstGeom prst="flowChartTerminator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uk-UA" sz="800" i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Правління**</a:t>
            </a:r>
            <a:r>
              <a:rPr lang="uk-UA" sz="800" i="1" u="sng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uk-UA" sz="800" i="1" u="sng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С. </a:t>
            </a:r>
            <a:r>
              <a:rPr lang="uk-UA" sz="800" i="1" u="sng" dirty="0" err="1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Бабаєв</a:t>
            </a:r>
            <a:endParaRPr lang="uk-UA" sz="800" i="1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AutoShape 15"/>
          <p:cNvSpPr>
            <a:spLocks noChangeArrowheads="1"/>
          </p:cNvSpPr>
          <p:nvPr/>
        </p:nvSpPr>
        <p:spPr bwMode="auto">
          <a:xfrm>
            <a:off x="4344245" y="933881"/>
            <a:ext cx="1206500" cy="561975"/>
          </a:xfrm>
          <a:prstGeom prst="flowChartTerminator">
            <a:avLst/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uk-UA" sz="800" i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Наглядова</a:t>
            </a:r>
            <a:r>
              <a:rPr lang="ru-RU" sz="800" i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Рада*</a:t>
            </a:r>
            <a:endParaRPr lang="en-US" sz="800" i="1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800" i="1" u="sng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</a:t>
            </a:r>
            <a:r>
              <a:rPr lang="uk-UA" sz="800" i="1" u="sng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800" i="1" u="sng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800" i="1" u="sng" dirty="0" err="1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Педрацці</a:t>
            </a:r>
            <a:endParaRPr lang="ru-RU" sz="800" i="1" u="sng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8" name="AutoShape 16"/>
          <p:cNvCxnSpPr>
            <a:cxnSpLocks noChangeShapeType="1"/>
            <a:stCxn id="37" idx="2"/>
            <a:endCxn id="35" idx="0"/>
          </p:cNvCxnSpPr>
          <p:nvPr/>
        </p:nvCxnSpPr>
        <p:spPr bwMode="auto">
          <a:xfrm>
            <a:off x="4947495" y="1495856"/>
            <a:ext cx="0" cy="79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Rectangle 28"/>
          <p:cNvSpPr>
            <a:spLocks noChangeArrowheads="1"/>
          </p:cNvSpPr>
          <p:nvPr/>
        </p:nvSpPr>
        <p:spPr bwMode="auto">
          <a:xfrm>
            <a:off x="5813476" y="2877055"/>
            <a:ext cx="923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>
            <a:spAutoFit/>
          </a:bodyPr>
          <a:lstStyle/>
          <a:p>
            <a:endParaRPr lang="ru-RU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0" name="AutoShape 27"/>
          <p:cNvSpPr>
            <a:spLocks noChangeArrowheads="1"/>
          </p:cNvSpPr>
          <p:nvPr/>
        </p:nvSpPr>
        <p:spPr bwMode="auto">
          <a:xfrm>
            <a:off x="2904538" y="2078558"/>
            <a:ext cx="1155700" cy="368300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>
              <a:lnSpc>
                <a:spcPct val="70000"/>
              </a:lnSpc>
            </a:pPr>
            <a:r>
              <a:rPr lang="ru-RU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Департамент </a:t>
            </a: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управління персоналом та організаційними змінами</a:t>
            </a:r>
            <a:endParaRPr lang="en-US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70000"/>
              </a:lnSpc>
            </a:pPr>
            <a:r>
              <a:rPr lang="ru-RU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Г. Нестеренко</a:t>
            </a:r>
            <a:endParaRPr lang="en-US" sz="60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9" name="AutoShape 10"/>
          <p:cNvSpPr>
            <a:spLocks noChangeArrowheads="1"/>
          </p:cNvSpPr>
          <p:nvPr/>
        </p:nvSpPr>
        <p:spPr bwMode="auto">
          <a:xfrm>
            <a:off x="2914007" y="1031512"/>
            <a:ext cx="1155700" cy="366712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</a:pPr>
            <a:endParaRPr lang="en-US" sz="600" b="1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ru-RU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Департамент </a:t>
            </a:r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внутрішнього</a:t>
            </a:r>
            <a:r>
              <a:rPr lang="ru-RU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аудиту</a:t>
            </a:r>
            <a:endParaRPr lang="en-US" sz="600" b="1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Т. Лисенко</a:t>
            </a:r>
            <a:endParaRPr lang="en-US" sz="60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  <a:buClrTx/>
              <a:buFontTx/>
              <a:buNone/>
            </a:pPr>
            <a:endParaRPr lang="ru-RU" sz="600" b="1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8" name="Titolo 1"/>
          <p:cNvSpPr txBox="1">
            <a:spLocks/>
          </p:cNvSpPr>
          <p:nvPr/>
        </p:nvSpPr>
        <p:spPr bwMode="auto">
          <a:xfrm>
            <a:off x="45810" y="46079"/>
            <a:ext cx="9030068" cy="53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defPPr>
              <a:defRPr lang="ru-RU"/>
            </a:defPPr>
            <a:lvl1pPr defTabSz="45720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EC6400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tabLst>
                <a:tab pos="8970963" algn="r"/>
              </a:tabLst>
            </a:pP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Організаційна</a:t>
            </a:r>
            <a:r>
              <a:rPr lang="ru-RU" altLang="it-IT" sz="1900" dirty="0">
                <a:solidFill>
                  <a:srgbClr val="003A79"/>
                </a:solidFill>
                <a:ea typeface="+mn-ea"/>
                <a:cs typeface="+mn-cs"/>
              </a:rPr>
              <a:t> структура АТ “ПРАВЕКС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 </a:t>
            </a:r>
            <a:r>
              <a:rPr lang="ru-RU" altLang="it-IT" sz="1900" dirty="0">
                <a:solidFill>
                  <a:srgbClr val="003A79"/>
                </a:solidFill>
                <a:ea typeface="+mn-ea"/>
                <a:cs typeface="+mn-cs"/>
              </a:rPr>
              <a:t>БАНК”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 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станом на 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01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.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07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.202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6	1/3</a:t>
            </a:r>
          </a:p>
        </p:txBody>
      </p:sp>
      <p:sp>
        <p:nvSpPr>
          <p:cNvPr id="133" name="Rectangle 25"/>
          <p:cNvSpPr>
            <a:spLocks noChangeArrowheads="1"/>
          </p:cNvSpPr>
          <p:nvPr/>
        </p:nvSpPr>
        <p:spPr bwMode="auto">
          <a:xfrm>
            <a:off x="3084304" y="2677598"/>
            <a:ext cx="972000" cy="360000"/>
          </a:xfrm>
          <a:prstGeom prst="rect">
            <a:avLst/>
          </a:prstGeom>
          <a:solidFill>
            <a:srgbClr val="C0C0C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lvl="0" algn="ctr">
              <a:lnSpc>
                <a:spcPct val="75000"/>
              </a:lnSpc>
            </a:pPr>
            <a:endParaRPr lang="uk-UA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75000"/>
              </a:lnSpc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Відділ зовнішніх комунікацій</a:t>
            </a:r>
          </a:p>
          <a:p>
            <a:pPr lvl="0" algn="ctr">
              <a:lnSpc>
                <a:spcPct val="75000"/>
              </a:lnSpc>
            </a:pP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в.о. Т. </a:t>
            </a:r>
            <a:r>
              <a:rPr lang="uk-UA" sz="600" b="1" i="1" u="sng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Атлашова</a:t>
            </a:r>
            <a:endParaRPr lang="uk-UA" sz="60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75000"/>
              </a:lnSpc>
            </a:pPr>
            <a:endParaRPr lang="en-US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6" name="AutoShape 15"/>
          <p:cNvSpPr>
            <a:spLocks noChangeArrowheads="1"/>
          </p:cNvSpPr>
          <p:nvPr/>
        </p:nvSpPr>
        <p:spPr bwMode="auto">
          <a:xfrm>
            <a:off x="4348437" y="429825"/>
            <a:ext cx="1206500" cy="345951"/>
          </a:xfrm>
          <a:prstGeom prst="flowChartTerminator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uk-UA" sz="800" i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Загальні збори акціонерів</a:t>
            </a:r>
            <a:endParaRPr lang="ru-RU" sz="800" i="1" u="sng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>
            <a:stCxn id="136" idx="2"/>
            <a:endCxn id="37" idx="0"/>
          </p:cNvCxnSpPr>
          <p:nvPr/>
        </p:nvCxnSpPr>
        <p:spPr>
          <a:xfrm flipH="1">
            <a:off x="4947495" y="775776"/>
            <a:ext cx="4192" cy="1581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0" name="TextBox 139"/>
          <p:cNvSpPr txBox="1"/>
          <p:nvPr/>
        </p:nvSpPr>
        <p:spPr>
          <a:xfrm>
            <a:off x="272290" y="745186"/>
            <a:ext cx="2379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" b="1" i="1" u="sng" dirty="0">
                <a:latin typeface="Century Gothic" panose="020B0502020202020204" pitchFamily="34" charset="0"/>
                <a:cs typeface="Times New Roman" panose="02020603050405020304" pitchFamily="18" charset="0"/>
              </a:rPr>
              <a:t>Комітети Правління:</a:t>
            </a: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Кредитний комітет</a:t>
            </a:r>
            <a:endParaRPr lang="en-US" sz="600" b="1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Комітет з управління </a:t>
            </a:r>
            <a:r>
              <a:rPr lang="ru-RU" sz="600" b="1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непрацюючим</a:t>
            </a:r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и активами</a:t>
            </a: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Комітет з управління кредитним ризиком</a:t>
            </a: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Комітет з управління активами та пасивами </a:t>
            </a: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Комітет з управління операційним ризиком</a:t>
            </a: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Тендерний Комітет </a:t>
            </a: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Комітет управління змінами</a:t>
            </a: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Комітет з управління інформаційною безпекою</a:t>
            </a: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Комітет з питань управління кризою</a:t>
            </a:r>
            <a:endParaRPr lang="en-US" sz="600" b="1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Комітет з екологічних, соціальних та </a:t>
            </a:r>
          </a:p>
          <a:p>
            <a:r>
              <a:rPr lang="uk-UA" sz="600" b="1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управлінських питань </a:t>
            </a:r>
          </a:p>
        </p:txBody>
      </p:sp>
      <p:cxnSp>
        <p:nvCxnSpPr>
          <p:cNvPr id="19" name="Соединительная линия уступом 18"/>
          <p:cNvCxnSpPr>
            <a:stCxn id="35" idx="1"/>
          </p:cNvCxnSpPr>
          <p:nvPr/>
        </p:nvCxnSpPr>
        <p:spPr>
          <a:xfrm rot="10800000">
            <a:off x="2342101" y="1669785"/>
            <a:ext cx="2002145" cy="901235"/>
          </a:xfrm>
          <a:prstGeom prst="bentConnector3">
            <a:avLst>
              <a:gd name="adj1" fmla="val 718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1" name="Rectangle 56"/>
          <p:cNvSpPr>
            <a:spLocks noChangeArrowheads="1"/>
          </p:cNvSpPr>
          <p:nvPr/>
        </p:nvSpPr>
        <p:spPr bwMode="auto">
          <a:xfrm>
            <a:off x="5899202" y="4382680"/>
            <a:ext cx="244475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/>
          <a:lstStyle/>
          <a:p>
            <a:pPr marL="100013" indent="-100013"/>
            <a:endParaRPr lang="uk-UA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2" name="Rectangle 103"/>
          <p:cNvSpPr>
            <a:spLocks noChangeArrowheads="1"/>
          </p:cNvSpPr>
          <p:nvPr/>
        </p:nvSpPr>
        <p:spPr bwMode="auto">
          <a:xfrm>
            <a:off x="4367294" y="4350416"/>
            <a:ext cx="923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>
            <a:spAutoFit/>
          </a:bodyPr>
          <a:lstStyle/>
          <a:p>
            <a:endParaRPr lang="ru-RU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3" name="AutoShape 57"/>
          <p:cNvCxnSpPr>
            <a:cxnSpLocks noChangeShapeType="1"/>
            <a:stCxn id="141" idx="2"/>
            <a:endCxn id="182" idx="1"/>
          </p:cNvCxnSpPr>
          <p:nvPr/>
        </p:nvCxnSpPr>
        <p:spPr bwMode="auto">
          <a:xfrm rot="16200000" flipH="1">
            <a:off x="6061477" y="4601405"/>
            <a:ext cx="18350" cy="984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" name="AutoShape 58"/>
          <p:cNvCxnSpPr>
            <a:cxnSpLocks noChangeShapeType="1"/>
            <a:endCxn id="104" idx="1"/>
          </p:cNvCxnSpPr>
          <p:nvPr/>
        </p:nvCxnSpPr>
        <p:spPr bwMode="auto">
          <a:xfrm rot="16200000" flipH="1">
            <a:off x="5731748" y="4656772"/>
            <a:ext cx="695645" cy="11626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5" name="Rectangle 59"/>
          <p:cNvSpPr>
            <a:spLocks noChangeArrowheads="1"/>
          </p:cNvSpPr>
          <p:nvPr/>
        </p:nvSpPr>
        <p:spPr bwMode="auto">
          <a:xfrm>
            <a:off x="6366389" y="4612829"/>
            <a:ext cx="923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>
            <a:spAutoFit/>
          </a:bodyPr>
          <a:lstStyle/>
          <a:p>
            <a:endParaRPr lang="ru-RU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6" name="Rectangle 71"/>
          <p:cNvSpPr>
            <a:spLocks noChangeArrowheads="1"/>
          </p:cNvSpPr>
          <p:nvPr/>
        </p:nvSpPr>
        <p:spPr bwMode="auto">
          <a:xfrm>
            <a:off x="2933910" y="4371960"/>
            <a:ext cx="923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>
            <a:spAutoFit/>
          </a:bodyPr>
          <a:lstStyle/>
          <a:p>
            <a:endParaRPr lang="ru-RU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7" name="AutoShape 112"/>
          <p:cNvCxnSpPr>
            <a:cxnSpLocks noChangeShapeType="1"/>
            <a:endCxn id="173" idx="1"/>
          </p:cNvCxnSpPr>
          <p:nvPr/>
        </p:nvCxnSpPr>
        <p:spPr bwMode="auto">
          <a:xfrm rot="16200000" flipH="1">
            <a:off x="2380829" y="5116556"/>
            <a:ext cx="1517218" cy="9175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AutoShape 115"/>
          <p:cNvSpPr>
            <a:spLocks noChangeArrowheads="1"/>
          </p:cNvSpPr>
          <p:nvPr/>
        </p:nvSpPr>
        <p:spPr bwMode="auto">
          <a:xfrm>
            <a:off x="7290679" y="3910646"/>
            <a:ext cx="1079500" cy="415925"/>
          </a:xfrm>
          <a:prstGeom prst="wave">
            <a:avLst>
              <a:gd name="adj1" fmla="val 13005"/>
              <a:gd name="adj2" fmla="val 0"/>
            </a:avLst>
          </a:prstGeom>
          <a:solidFill>
            <a:srgbClr val="808080"/>
          </a:solidFill>
          <a:ln w="9398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800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Інші підрозділи</a:t>
            </a:r>
            <a:r>
              <a:rPr lang="en-US" sz="700" baseline="30000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3</a:t>
            </a:r>
            <a:endParaRPr lang="ru-RU" sz="700" baseline="30000" dirty="0">
              <a:solidFill>
                <a:srgbClr val="FF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2" name="Rectangle 131"/>
          <p:cNvSpPr>
            <a:spLocks noChangeArrowheads="1"/>
          </p:cNvSpPr>
          <p:nvPr/>
        </p:nvSpPr>
        <p:spPr bwMode="auto">
          <a:xfrm>
            <a:off x="7143751" y="4314189"/>
            <a:ext cx="1885566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400" baseline="300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1 </a:t>
            </a:r>
            <a:r>
              <a:rPr lang="uk-UA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Департамент </a:t>
            </a:r>
            <a:r>
              <a:rPr lang="uk-UA" sz="400" dirty="0" err="1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кібербезпеки</a:t>
            </a:r>
            <a:r>
              <a:rPr lang="uk-UA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, протидії шахрайству, безперервності бізнесу та корпоративної безпеки включає Службу охорони праці</a:t>
            </a:r>
          </a:p>
          <a:p>
            <a:endParaRPr lang="uk-UA" sz="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400" baseline="30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400" baseline="30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00" baseline="30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Г. Барановська –  головний бухгалтер – директор департаменту бухгалтерського обліку</a:t>
            </a:r>
            <a:endParaRPr lang="en-US" sz="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/>
            <a:endParaRPr lang="uk-UA" sz="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400" baseline="300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3 </a:t>
            </a:r>
            <a:r>
              <a:rPr lang="en-US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400" noProof="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«Інші підрозділи»  Банку – це підрозділи, які відповідно до рішень Наглядової Ради були ліквідовані, проте не можуть бути закриті повністю,  оскільки на посадах перебувають працівники</a:t>
            </a:r>
            <a:r>
              <a:rPr lang="en-US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,</a:t>
            </a:r>
            <a:r>
              <a:rPr lang="uk-UA" sz="400" noProof="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до яких неможливо застосувати процедуру скорочення в певному проміжку часу. Також в цьому розділі містяться штатні одиниці  на яких застосовується надомна праця.</a:t>
            </a:r>
          </a:p>
          <a:p>
            <a:pPr lvl="0"/>
            <a:endParaRPr lang="en-US" sz="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indent="88900" algn="just"/>
            <a:endParaRPr lang="ru-RU" sz="400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uk-UA" sz="400" baseline="300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4</a:t>
            </a:r>
            <a:r>
              <a:rPr lang="en-US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С. </a:t>
            </a:r>
            <a:r>
              <a:rPr lang="uk-UA" sz="400" dirty="0" err="1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Крамарова</a:t>
            </a:r>
            <a:r>
              <a:rPr lang="en-US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, </a:t>
            </a:r>
            <a:r>
              <a:rPr lang="uk-UA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керівник відповідальний за звітність, що відповідає за підготовку бухгалтерських документів</a:t>
            </a:r>
            <a:endParaRPr lang="en-US" sz="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/>
            <a:endParaRPr lang="en-US" sz="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NB! </a:t>
            </a:r>
            <a:r>
              <a:rPr lang="uk-UA" sz="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Короткий опис діяльності структурних підрозділів наведений в Організаційному Кодексі АТ «ПРАВЕКС БАНК», що є Додатком до організаційної структури. </a:t>
            </a:r>
            <a:endParaRPr lang="en-US" sz="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/>
            <a:endParaRPr lang="en-US" sz="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/>
            <a:endParaRPr lang="uk-UA" sz="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/>
            <a:endParaRPr lang="uk-UA" sz="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uk-UA" sz="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4" name="AutoShape 72"/>
          <p:cNvCxnSpPr>
            <a:cxnSpLocks noChangeShapeType="1"/>
            <a:endCxn id="170" idx="1"/>
          </p:cNvCxnSpPr>
          <p:nvPr/>
        </p:nvCxnSpPr>
        <p:spPr bwMode="auto">
          <a:xfrm rot="16200000" flipH="1">
            <a:off x="3004919" y="4496425"/>
            <a:ext cx="266574" cy="8137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5" name="AutoShape 73"/>
          <p:cNvCxnSpPr>
            <a:cxnSpLocks noChangeShapeType="1"/>
            <a:endCxn id="171" idx="1"/>
          </p:cNvCxnSpPr>
          <p:nvPr/>
        </p:nvCxnSpPr>
        <p:spPr bwMode="auto">
          <a:xfrm rot="16200000" flipH="1">
            <a:off x="2803176" y="4698168"/>
            <a:ext cx="671722" cy="8303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6" name="AutoShape 73"/>
          <p:cNvCxnSpPr>
            <a:cxnSpLocks noChangeShapeType="1"/>
            <a:endCxn id="172" idx="1"/>
          </p:cNvCxnSpPr>
          <p:nvPr/>
        </p:nvCxnSpPr>
        <p:spPr bwMode="auto">
          <a:xfrm rot="16200000" flipH="1">
            <a:off x="2580560" y="4892676"/>
            <a:ext cx="1114123" cy="8586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9" name="AutoShape 77"/>
          <p:cNvCxnSpPr>
            <a:cxnSpLocks noChangeShapeType="1"/>
          </p:cNvCxnSpPr>
          <p:nvPr/>
        </p:nvCxnSpPr>
        <p:spPr bwMode="auto">
          <a:xfrm rot="16200000" flipH="1">
            <a:off x="4217796" y="4700098"/>
            <a:ext cx="698284" cy="6960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1" name="AutoShape 102"/>
          <p:cNvCxnSpPr>
            <a:cxnSpLocks noChangeShapeType="1"/>
            <a:endCxn id="179" idx="1"/>
          </p:cNvCxnSpPr>
          <p:nvPr/>
        </p:nvCxnSpPr>
        <p:spPr bwMode="auto">
          <a:xfrm rot="16200000" flipH="1">
            <a:off x="4008162" y="4905530"/>
            <a:ext cx="1126945" cy="7298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" name="AutoShape 58"/>
          <p:cNvCxnSpPr>
            <a:cxnSpLocks noChangeShapeType="1"/>
            <a:endCxn id="101" idx="1"/>
          </p:cNvCxnSpPr>
          <p:nvPr/>
        </p:nvCxnSpPr>
        <p:spPr bwMode="auto">
          <a:xfrm rot="16200000" flipH="1">
            <a:off x="5546521" y="4868200"/>
            <a:ext cx="1062046" cy="113829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9" name="AutoShape 86"/>
          <p:cNvSpPr>
            <a:spLocks noChangeArrowheads="1"/>
          </p:cNvSpPr>
          <p:nvPr/>
        </p:nvSpPr>
        <p:spPr bwMode="auto">
          <a:xfrm>
            <a:off x="2964805" y="3910646"/>
            <a:ext cx="1092099" cy="522288"/>
          </a:xfrm>
          <a:prstGeom prst="roundRect">
            <a:avLst>
              <a:gd name="adj" fmla="val 50000"/>
            </a:avLst>
          </a:prstGeom>
          <a:solidFill>
            <a:srgbClr val="808080"/>
          </a:solidFill>
          <a:ln w="939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uk-UA" sz="700" b="1" i="1" dirty="0">
              <a:solidFill>
                <a:srgbClr val="FF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570" b="1" i="1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Головне фінансове управління</a:t>
            </a:r>
            <a:endParaRPr lang="en-US" sz="570" b="1" i="1" baseline="30000" dirty="0">
              <a:solidFill>
                <a:prstClr val="white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570" b="1" i="1" u="sng" dirty="0">
                <a:solidFill>
                  <a:schemeClr val="bg1"/>
                </a:solidFill>
                <a:latin typeface="Century Gothic" panose="020B0502020202020204" pitchFamily="34" charset="0"/>
                <a:cs typeface="Times New Roman" pitchFamily="18" charset="0"/>
              </a:rPr>
              <a:t>С. </a:t>
            </a:r>
            <a:r>
              <a:rPr lang="ru-RU" sz="570" b="1" i="1" u="sng" dirty="0">
                <a:solidFill>
                  <a:schemeClr val="bg1"/>
                </a:solidFill>
                <a:latin typeface="Century Gothic" panose="020B0502020202020204" pitchFamily="34" charset="0"/>
                <a:cs typeface="Times New Roman" pitchFamily="18" charset="0"/>
              </a:rPr>
              <a:t>Крамарова</a:t>
            </a:r>
            <a:r>
              <a:rPr lang="uk-UA" sz="700" b="1" i="1" u="sng" baseline="30000" dirty="0">
                <a:solidFill>
                  <a:schemeClr val="bg1"/>
                </a:solidFill>
                <a:latin typeface="Century Gothic" panose="020B0502020202020204" pitchFamily="34" charset="0"/>
                <a:cs typeface="Times New Roman" pitchFamily="18" charset="0"/>
              </a:rPr>
              <a:t>4</a:t>
            </a:r>
            <a:endParaRPr lang="ru-RU" sz="600" baseline="30000" dirty="0">
              <a:solidFill>
                <a:srgbClr val="FF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700" b="1" i="1" dirty="0">
              <a:solidFill>
                <a:schemeClr val="bg1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70" name="AutoShape 44"/>
          <p:cNvSpPr>
            <a:spLocks noChangeArrowheads="1"/>
          </p:cNvSpPr>
          <p:nvPr/>
        </p:nvSpPr>
        <p:spPr bwMode="auto">
          <a:xfrm>
            <a:off x="3178891" y="4490216"/>
            <a:ext cx="899280" cy="360362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бухгалтерського обліку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Г. Барановська</a:t>
            </a:r>
            <a:r>
              <a:rPr lang="en-US" sz="600" b="1" i="1" u="sng" baseline="3000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2</a:t>
            </a:r>
            <a:endParaRPr lang="en-GB" sz="700" b="1" i="1" u="sng" baseline="30000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71" name="AutoShape 46"/>
          <p:cNvSpPr>
            <a:spLocks noChangeArrowheads="1"/>
          </p:cNvSpPr>
          <p:nvPr/>
        </p:nvSpPr>
        <p:spPr bwMode="auto">
          <a:xfrm>
            <a:off x="3180553" y="4895363"/>
            <a:ext cx="864000" cy="360363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планування і контролю</a:t>
            </a: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Ю. Савченко</a:t>
            </a:r>
          </a:p>
        </p:txBody>
      </p:sp>
      <p:sp>
        <p:nvSpPr>
          <p:cNvPr id="172" name="AutoShape 45"/>
          <p:cNvSpPr>
            <a:spLocks noChangeArrowheads="1"/>
          </p:cNvSpPr>
          <p:nvPr/>
        </p:nvSpPr>
        <p:spPr bwMode="auto">
          <a:xfrm>
            <a:off x="3180553" y="5312489"/>
            <a:ext cx="864000" cy="360362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казначейства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та управління активами та пасивами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А. Красовський</a:t>
            </a:r>
            <a:endParaRPr lang="uk-UA" sz="5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73" name="Rectangle 100"/>
          <p:cNvSpPr>
            <a:spLocks noChangeArrowheads="1"/>
          </p:cNvSpPr>
          <p:nvPr/>
        </p:nvSpPr>
        <p:spPr bwMode="auto">
          <a:xfrm>
            <a:off x="3185315" y="5723626"/>
            <a:ext cx="869126" cy="394831"/>
          </a:xfrm>
          <a:prstGeom prst="rect">
            <a:avLst/>
          </a:prstGeom>
          <a:solidFill>
            <a:srgbClr val="C0C0C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65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Відділ </a:t>
            </a:r>
            <a:r>
              <a:rPr lang="uk-UA" sz="600" b="1" i="1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закупівель</a:t>
            </a:r>
            <a:endParaRPr lang="en-US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 fontAlgn="base">
              <a:lnSpc>
                <a:spcPct val="65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Г. Єгоров</a:t>
            </a:r>
            <a:endParaRPr lang="en-US" sz="60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74" name="AutoShape 104"/>
          <p:cNvSpPr>
            <a:spLocks noChangeArrowheads="1"/>
          </p:cNvSpPr>
          <p:nvPr/>
        </p:nvSpPr>
        <p:spPr bwMode="auto">
          <a:xfrm>
            <a:off x="4428829" y="3910646"/>
            <a:ext cx="1054100" cy="522288"/>
          </a:xfrm>
          <a:prstGeom prst="roundRect">
            <a:avLst>
              <a:gd name="adj" fmla="val 50000"/>
            </a:avLst>
          </a:prstGeom>
          <a:solidFill>
            <a:srgbClr val="808080"/>
          </a:solidFill>
          <a:ln w="939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570" b="1" i="1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Головне кредитне управління</a:t>
            </a:r>
            <a:endParaRPr lang="en-US" sz="570" b="1" i="1" dirty="0">
              <a:solidFill>
                <a:srgbClr val="FF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B2B2B2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570" b="1" i="1" u="sng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itchFamily="18" charset="0"/>
              </a:rPr>
              <a:t>Р. Лещенко</a:t>
            </a:r>
            <a:endParaRPr lang="en-US" sz="570" b="1" i="1" baseline="30000" dirty="0">
              <a:solidFill>
                <a:srgbClr val="FFFFFF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76" name="AutoShape 42"/>
          <p:cNvSpPr>
            <a:spLocks noChangeArrowheads="1"/>
          </p:cNvSpPr>
          <p:nvPr/>
        </p:nvSpPr>
        <p:spPr bwMode="auto">
          <a:xfrm>
            <a:off x="4599006" y="4487015"/>
            <a:ext cx="971998" cy="360363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андеррайтингу</a:t>
            </a:r>
            <a:endParaRPr lang="uk-UA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О. </a:t>
            </a:r>
            <a:r>
              <a:rPr lang="uk-UA" sz="600" b="1" i="1" u="sng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Якимовська</a:t>
            </a:r>
            <a:endParaRPr lang="uk-UA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79" name="AutoShape 33"/>
          <p:cNvSpPr>
            <a:spLocks noChangeArrowheads="1"/>
          </p:cNvSpPr>
          <p:nvPr/>
        </p:nvSpPr>
        <p:spPr bwMode="auto">
          <a:xfrm>
            <a:off x="4608124" y="5325311"/>
            <a:ext cx="957836" cy="360363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кредитного адміністрування та аналізу кредитного портфеля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5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І. Герасименко</a:t>
            </a:r>
            <a:endParaRPr lang="uk-UA" sz="55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81" name="AutoShape 85"/>
          <p:cNvSpPr>
            <a:spLocks noChangeArrowheads="1"/>
          </p:cNvSpPr>
          <p:nvPr/>
        </p:nvSpPr>
        <p:spPr bwMode="auto">
          <a:xfrm>
            <a:off x="5926190" y="3910646"/>
            <a:ext cx="1054100" cy="522288"/>
          </a:xfrm>
          <a:prstGeom prst="roundRect">
            <a:avLst>
              <a:gd name="adj" fmla="val 50000"/>
            </a:avLst>
          </a:prstGeom>
          <a:solidFill>
            <a:srgbClr val="808080"/>
          </a:solidFill>
          <a:ln w="939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uk-UA" sz="700" b="1" i="1" dirty="0">
              <a:solidFill>
                <a:srgbClr val="FF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570" b="1" i="1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Головне управління з операційної діяльності та трансформації</a:t>
            </a:r>
          </a:p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570" b="1" i="1" u="sng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Л. </a:t>
            </a:r>
            <a:r>
              <a:rPr lang="uk-UA" sz="570" b="1" i="1" u="sng" dirty="0" err="1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Остахова</a:t>
            </a:r>
            <a:endParaRPr lang="uk-UA" sz="570" b="1" i="1" dirty="0">
              <a:solidFill>
                <a:srgbClr val="FF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700" b="1" i="1" baseline="30000" dirty="0">
              <a:solidFill>
                <a:prstClr val="white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2" name="AutoShape 39"/>
          <p:cNvSpPr>
            <a:spLocks noChangeArrowheads="1"/>
          </p:cNvSpPr>
          <p:nvPr/>
        </p:nvSpPr>
        <p:spPr bwMode="auto">
          <a:xfrm>
            <a:off x="6119865" y="4479793"/>
            <a:ext cx="972000" cy="3600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бек-офісу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та платежів</a:t>
            </a:r>
            <a:br>
              <a:rPr lang="en-US" sz="5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uk-UA" sz="5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в.о. О. </a:t>
            </a:r>
            <a:r>
              <a:rPr lang="uk-UA" sz="500" b="1" i="1" u="sng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Воткаленко</a:t>
            </a:r>
            <a:endParaRPr lang="en-GB" sz="50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191" name="Соединительная линия уступом 190"/>
          <p:cNvCxnSpPr>
            <a:stCxn id="35" idx="2"/>
            <a:endCxn id="169" idx="0"/>
          </p:cNvCxnSpPr>
          <p:nvPr/>
        </p:nvCxnSpPr>
        <p:spPr>
          <a:xfrm rot="5400000">
            <a:off x="3699855" y="2663006"/>
            <a:ext cx="1058640" cy="1436640"/>
          </a:xfrm>
          <a:prstGeom prst="bentConnector3">
            <a:avLst>
              <a:gd name="adj1" fmla="val 81930"/>
            </a:avLst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2" name="Соединительная линия уступом 191"/>
          <p:cNvCxnSpPr>
            <a:stCxn id="35" idx="2"/>
            <a:endCxn id="151" idx="0"/>
          </p:cNvCxnSpPr>
          <p:nvPr/>
        </p:nvCxnSpPr>
        <p:spPr>
          <a:xfrm rot="16200000" flipH="1">
            <a:off x="5832597" y="1966904"/>
            <a:ext cx="1112731" cy="2882934"/>
          </a:xfrm>
          <a:prstGeom prst="bentConnector3">
            <a:avLst>
              <a:gd name="adj1" fmla="val 77885"/>
            </a:avLst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35" idx="2"/>
            <a:endCxn id="174" idx="0"/>
          </p:cNvCxnSpPr>
          <p:nvPr/>
        </p:nvCxnSpPr>
        <p:spPr>
          <a:xfrm>
            <a:off x="4947495" y="2852006"/>
            <a:ext cx="8384" cy="1058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7290679" y="1779974"/>
            <a:ext cx="1760020" cy="92333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uk-UA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*Голова Наглядової Ради С</a:t>
            </a:r>
            <a:r>
              <a:rPr lang="uk-UA" sz="600" i="1" u="sng" dirty="0">
                <a:latin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r>
              <a:rPr lang="uk-UA" sz="600" i="1" u="sng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Педрацці</a:t>
            </a:r>
            <a:endParaRPr lang="ru-RU" sz="600" i="1" u="sng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uk-UA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Члени Наглядової Ради:</a:t>
            </a:r>
          </a:p>
          <a:p>
            <a:r>
              <a:rPr lang="uk-UA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К. </a:t>
            </a:r>
            <a:r>
              <a:rPr lang="uk-UA" sz="600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Казаліно</a:t>
            </a:r>
            <a:r>
              <a:rPr lang="uk-UA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, Заступник Голови </a:t>
            </a:r>
            <a:r>
              <a:rPr lang="uk-UA" sz="400" i="1" dirty="0">
                <a:solidFill>
                  <a:srgbClr val="000000"/>
                </a:solidFill>
                <a:latin typeface="Century Gothic"/>
              </a:rPr>
              <a:t>(незалежний член)</a:t>
            </a:r>
            <a:endParaRPr lang="uk-UA" sz="400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uk-UA" sz="600" i="1" dirty="0">
                <a:solidFill>
                  <a:srgbClr val="000000"/>
                </a:solidFill>
                <a:latin typeface="Century Gothic"/>
              </a:rPr>
              <a:t>Л</a:t>
            </a:r>
            <a:r>
              <a:rPr lang="en-US" sz="600" i="1" dirty="0">
                <a:solidFill>
                  <a:srgbClr val="000000"/>
                </a:solidFill>
                <a:latin typeface="Century Gothic"/>
              </a:rPr>
              <a:t>.</a:t>
            </a:r>
            <a:r>
              <a:rPr lang="uk-UA" sz="600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uk-UA" sz="600" i="1" dirty="0" err="1">
                <a:solidFill>
                  <a:srgbClr val="000000"/>
                </a:solidFill>
                <a:latin typeface="Century Gothic"/>
              </a:rPr>
              <a:t>Феббраро</a:t>
            </a:r>
            <a:r>
              <a:rPr lang="uk-UA" sz="600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uk-UA" sz="400" i="1" dirty="0">
                <a:solidFill>
                  <a:srgbClr val="000000"/>
                </a:solidFill>
                <a:latin typeface="Century Gothic"/>
              </a:rPr>
              <a:t>(незалежний член)</a:t>
            </a:r>
            <a:endParaRPr lang="ru-RU" sz="400" dirty="0">
              <a:latin typeface="Times New Roman"/>
              <a:ea typeface="Times New Roman"/>
            </a:endParaRPr>
          </a:p>
          <a:p>
            <a:r>
              <a:rPr lang="ru-RU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А. </a:t>
            </a:r>
            <a:r>
              <a:rPr lang="ru-RU" sz="600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Бергаліо</a:t>
            </a:r>
            <a:endParaRPr lang="ru-RU" sz="600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ru-RU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Ф. </a:t>
            </a:r>
            <a:r>
              <a:rPr lang="ru-RU" sz="600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Маллен</a:t>
            </a:r>
            <a:r>
              <a:rPr lang="ru-RU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400" i="1" dirty="0">
                <a:solidFill>
                  <a:srgbClr val="000000"/>
                </a:solidFill>
                <a:latin typeface="Century Gothic"/>
              </a:rPr>
              <a:t>(незалежний член)</a:t>
            </a:r>
            <a:endParaRPr lang="en-US" sz="400" i="1" dirty="0">
              <a:solidFill>
                <a:srgbClr val="000000"/>
              </a:solidFill>
              <a:latin typeface="Century Gothic"/>
            </a:endParaRPr>
          </a:p>
          <a:p>
            <a:r>
              <a:rPr lang="uk-UA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Д</a:t>
            </a:r>
            <a:r>
              <a:rPr lang="en-US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uk-UA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600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Бландіно</a:t>
            </a:r>
            <a:endParaRPr lang="en-US" sz="600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uk-UA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Ф</a:t>
            </a:r>
            <a:r>
              <a:rPr lang="en-US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uk-UA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600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Дель</a:t>
            </a:r>
            <a:r>
              <a:rPr lang="uk-UA" sz="6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600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Дженіо</a:t>
            </a:r>
            <a:endParaRPr lang="ru-RU" sz="600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Snip Diagonal Corner Rectangle 60"/>
          <p:cNvSpPr/>
          <p:nvPr/>
        </p:nvSpPr>
        <p:spPr>
          <a:xfrm>
            <a:off x="154995" y="717856"/>
            <a:ext cx="2174778" cy="1311183"/>
          </a:xfrm>
          <a:prstGeom prst="snip2Diag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91" name="AutoShape 41"/>
          <p:cNvSpPr>
            <a:spLocks noChangeArrowheads="1"/>
          </p:cNvSpPr>
          <p:nvPr/>
        </p:nvSpPr>
        <p:spPr bwMode="auto">
          <a:xfrm>
            <a:off x="5813258" y="1557624"/>
            <a:ext cx="1155600" cy="36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управління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ризиками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С. </a:t>
            </a:r>
            <a:r>
              <a:rPr lang="uk-UA" sz="600" b="1" i="1" u="sng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Настін</a:t>
            </a:r>
            <a:endParaRPr lang="en-GB" sz="60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3" name="Прямая соединительная линия 2"/>
          <p:cNvCxnSpPr>
            <a:stCxn id="99" idx="3"/>
            <a:endCxn id="37" idx="1"/>
          </p:cNvCxnSpPr>
          <p:nvPr/>
        </p:nvCxnSpPr>
        <p:spPr>
          <a:xfrm>
            <a:off x="4069707" y="1214868"/>
            <a:ext cx="274538" cy="1"/>
          </a:xfrm>
          <a:prstGeom prst="line">
            <a:avLst/>
          </a:prstGeom>
          <a:noFill/>
          <a:ln w="25400">
            <a:solidFill>
              <a:srgbClr val="1F497D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Соединительная линия уступом 5"/>
          <p:cNvCxnSpPr>
            <a:stCxn id="91" idx="1"/>
            <a:endCxn id="35" idx="3"/>
          </p:cNvCxnSpPr>
          <p:nvPr/>
        </p:nvCxnSpPr>
        <p:spPr>
          <a:xfrm rot="10800000" flipV="1">
            <a:off x="5550746" y="1741223"/>
            <a:ext cx="262513" cy="829795"/>
          </a:xfrm>
          <a:prstGeom prst="bentConnector3">
            <a:avLst>
              <a:gd name="adj1" fmla="val 40324"/>
            </a:avLst>
          </a:prstGeom>
          <a:ln>
            <a:solidFill>
              <a:srgbClr val="EC6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>
            <a:stCxn id="110" idx="1"/>
            <a:endCxn id="35" idx="3"/>
          </p:cNvCxnSpPr>
          <p:nvPr/>
        </p:nvCxnSpPr>
        <p:spPr>
          <a:xfrm rot="10800000" flipV="1">
            <a:off x="5550745" y="2172045"/>
            <a:ext cx="276164" cy="398974"/>
          </a:xfrm>
          <a:prstGeom prst="bentConnector3">
            <a:avLst>
              <a:gd name="adj1" fmla="val 42053"/>
            </a:avLst>
          </a:prstGeom>
          <a:ln>
            <a:solidFill>
              <a:srgbClr val="EC64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ная линия уступом 41"/>
          <p:cNvCxnSpPr>
            <a:stCxn id="176" idx="1"/>
          </p:cNvCxnSpPr>
          <p:nvPr/>
        </p:nvCxnSpPr>
        <p:spPr>
          <a:xfrm rot="10800000">
            <a:off x="4532136" y="4385755"/>
            <a:ext cx="66871" cy="28144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Соединительная линия уступом 3"/>
          <p:cNvCxnSpPr>
            <a:cxnSpLocks/>
            <a:endCxn id="34" idx="0"/>
          </p:cNvCxnSpPr>
          <p:nvPr/>
        </p:nvCxnSpPr>
        <p:spPr>
          <a:xfrm rot="10800000" flipV="1">
            <a:off x="742676" y="3717188"/>
            <a:ext cx="4219607" cy="19345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108349" y="2086009"/>
            <a:ext cx="2725850" cy="1539909"/>
            <a:chOff x="107504" y="2363009"/>
            <a:chExt cx="2797287" cy="1799047"/>
          </a:xfrm>
        </p:grpSpPr>
        <p:sp>
          <p:nvSpPr>
            <p:cNvPr id="107" name="TextBox 106"/>
            <p:cNvSpPr txBox="1"/>
            <p:nvPr/>
          </p:nvSpPr>
          <p:spPr>
            <a:xfrm>
              <a:off x="107504" y="2363009"/>
              <a:ext cx="2797287" cy="1799047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txBody>
            <a:bodyPr wrap="square" rtlCol="0">
              <a:spAutoFit/>
            </a:bodyPr>
            <a:lstStyle/>
            <a:p>
              <a:pPr lvl="0" defTabSz="457200" fontAlgn="base">
                <a:spcBef>
                  <a:spcPct val="0"/>
                </a:spcBef>
                <a:spcAft>
                  <a:spcPts val="200"/>
                </a:spcAft>
                <a:defRPr/>
              </a:pPr>
              <a:r>
                <a:rPr lang="en-US" altLang="it-IT" sz="460" b="1" dirty="0">
                  <a:solidFill>
                    <a:srgbClr val="1F497D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      </a:t>
              </a:r>
              <a:r>
                <a:rPr lang="uk-UA" altLang="it-IT" sz="460" b="1" dirty="0">
                  <a:solidFill>
                    <a:srgbClr val="1F497D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Суть підпорядкування Наглядовій Раді</a:t>
              </a:r>
              <a:r>
                <a:rPr lang="en-US" altLang="it-IT" sz="460" b="1" dirty="0">
                  <a:solidFill>
                    <a:srgbClr val="1F497D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:</a:t>
              </a:r>
            </a:p>
            <a:p>
              <a:pPr marL="180975" lvl="0" indent="-180975" algn="just" defTabSz="457200" fontAlgn="base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Забезпечення </a:t>
              </a:r>
              <a:r>
                <a:rPr lang="uk-UA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регулярного обговорення Наглядовою Радою, </a:t>
              </a: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серед іншого</a:t>
              </a:r>
              <a:r>
                <a:rPr lang="uk-UA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, питань щодо внутрішнього контролю</a:t>
              </a:r>
              <a:r>
                <a:rPr lang="en-US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,</a:t>
              </a: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забезпечуючи, за вимогою, присутність керівників цих структурних підрозділів на засіданні Наглядової Ради</a:t>
              </a:r>
              <a:r>
                <a:rPr lang="en-US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;</a:t>
              </a:r>
            </a:p>
            <a:p>
              <a:pPr marL="180975" lvl="0" indent="-180975" algn="just" defTabSz="457200" fontAlgn="base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Затвердження Наглядовою Радою</a:t>
              </a:r>
              <a:r>
                <a:rPr lang="en-US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</a:t>
              </a:r>
              <a:r>
                <a:rPr lang="uk-UA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стратегічних керівних принципів</a:t>
              </a:r>
              <a:r>
                <a:rPr lang="en-US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</a:t>
              </a: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у сфері внутрішнього контролю та</a:t>
              </a:r>
              <a:r>
                <a:rPr lang="en-US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</a:t>
              </a:r>
              <a:r>
                <a:rPr lang="uk-UA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призначення</a:t>
              </a:r>
              <a:r>
                <a:rPr lang="en-US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</a:t>
              </a: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керівників цих структурних підрозділів</a:t>
              </a:r>
              <a:r>
                <a:rPr lang="en-US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;</a:t>
              </a:r>
            </a:p>
            <a:p>
              <a:pPr marL="180975" lvl="0" indent="-180975" algn="just" defTabSz="457200" fontAlgn="base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Забезпечення </a:t>
              </a:r>
              <a:r>
                <a:rPr lang="uk-UA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регулярного потоку стандартних інформаційних звітів, </a:t>
              </a: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як про кількісні, так і про якісні показники,</a:t>
              </a:r>
              <a:r>
                <a:rPr lang="uk-UA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 до </a:t>
              </a: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Наглядової Ради щодо відповідних тем у сфері компетенції;</a:t>
              </a:r>
            </a:p>
            <a:p>
              <a:pPr marL="180975" lvl="0" indent="-180975" algn="just" defTabSz="457200" fontAlgn="base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Забезпечення</a:t>
              </a:r>
              <a:r>
                <a:rPr lang="en-US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</a:t>
              </a:r>
              <a:r>
                <a:rPr lang="uk-UA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прямого доступу</a:t>
              </a:r>
              <a:r>
                <a:rPr lang="en-US" altLang="it-IT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</a:t>
              </a:r>
              <a:r>
                <a:rPr lang="uk-UA" altLang="it-IT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шляхом безпосередньої комунікації з членами Наглядової Ради для можливості звітування з будь-якого питання</a:t>
              </a:r>
            </a:p>
            <a:p>
              <a:pPr lvl="0" defTabSz="457200" fontAlgn="base">
                <a:spcBef>
                  <a:spcPct val="0"/>
                </a:spcBef>
                <a:defRPr/>
              </a:pPr>
              <a:endParaRPr lang="en-US" altLang="it-IT" sz="460" dirty="0">
                <a:solidFill>
                  <a:prstClr val="black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Arial" panose="020B0604020202020204" pitchFamily="34" charset="0"/>
              </a:endParaRPr>
            </a:p>
            <a:p>
              <a:pPr lvl="0" defTabSz="457200" fontAlgn="base">
                <a:spcBef>
                  <a:spcPct val="0"/>
                </a:spcBef>
                <a:spcAft>
                  <a:spcPts val="200"/>
                </a:spcAft>
                <a:defRPr/>
              </a:pPr>
              <a:r>
                <a:rPr lang="en-US" altLang="it-IT" sz="460" b="1" dirty="0">
                  <a:solidFill>
                    <a:srgbClr val="EC6400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      </a:t>
              </a:r>
              <a:r>
                <a:rPr lang="uk-UA" altLang="it-IT" sz="460" b="1" dirty="0">
                  <a:solidFill>
                    <a:srgbClr val="EC6400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Суть підпорядкування Правлінню </a:t>
              </a:r>
              <a:r>
                <a:rPr lang="en-US" altLang="it-IT" sz="460" b="1" dirty="0">
                  <a:solidFill>
                    <a:srgbClr val="EC6400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:</a:t>
              </a:r>
            </a:p>
            <a:p>
              <a:pPr marL="171450" lvl="0" indent="-171450" algn="just" defTabSz="457200" fontAlgn="base">
                <a:spcBef>
                  <a:spcPct val="0"/>
                </a:spcBef>
                <a:spcAft>
                  <a:spcPts val="400"/>
                </a:spcAft>
                <a:buFont typeface="Wingdings" panose="05000000000000000000" pitchFamily="2" charset="2"/>
                <a:buChar char="§"/>
                <a:defRPr/>
              </a:pPr>
              <a:r>
                <a:rPr lang="uk-UA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Щодо </a:t>
              </a:r>
              <a:r>
                <a:rPr lang="en-US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 </a:t>
              </a:r>
              <a:r>
                <a:rPr lang="uk-UA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процесу організації роботи </a:t>
              </a:r>
              <a:r>
                <a:rPr lang="uk-UA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та інших </a:t>
              </a:r>
              <a:r>
                <a:rPr lang="uk-UA" sz="460" b="1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адміністративних питань, </a:t>
              </a:r>
              <a:r>
                <a:rPr lang="uk-UA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пов'язаних з діяльністю структурного підрозділу</a:t>
              </a:r>
              <a:r>
                <a:rPr lang="en-US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, </a:t>
              </a:r>
              <a:r>
                <a:rPr lang="uk-UA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останній підпорядковується Правлінню Банку</a:t>
              </a:r>
              <a:r>
                <a:rPr lang="en-US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;</a:t>
              </a:r>
              <a:endParaRPr lang="uk-UA" sz="460" dirty="0">
                <a:solidFill>
                  <a:prstClr val="black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Arial"/>
              </a:endParaRPr>
            </a:p>
            <a:p>
              <a:pPr marL="171450" lvl="0" indent="-171450" algn="just" defTabSz="457200" fontAlgn="base">
                <a:spcBef>
                  <a:spcPct val="0"/>
                </a:spcBef>
                <a:spcAft>
                  <a:spcPts val="400"/>
                </a:spcAft>
                <a:buFont typeface="Wingdings" panose="05000000000000000000" pitchFamily="2" charset="2"/>
                <a:buChar char="§"/>
                <a:defRPr/>
              </a:pPr>
              <a:r>
                <a:rPr lang="uk-UA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Департамент комплаєнс</a:t>
              </a:r>
              <a:r>
                <a:rPr lang="ru-RU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у та </a:t>
              </a:r>
              <a:r>
                <a:rPr lang="uk-UA" sz="460" dirty="0">
                  <a:solidFill>
                    <a:prstClr val="black"/>
                  </a:solidFill>
                  <a:latin typeface="Century Gothic" panose="020B0502020202020204" pitchFamily="34" charset="0"/>
                  <a:ea typeface="MS PGothic" panose="020B0600070205080204" pitchFamily="34" charset="-128"/>
                  <a:cs typeface="Arial"/>
                </a:rPr>
                <a:t>протидії легалізації доходів, отриманих злочинним шляхом, підпорядковується Правлінню в частині діяльності щодо протидії легалізації доходів, отриманих злочинним шляхом.</a:t>
              </a:r>
              <a:endParaRPr lang="it-IT" sz="460" dirty="0">
                <a:solidFill>
                  <a:prstClr val="black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Arial"/>
              </a:endParaRPr>
            </a:p>
          </p:txBody>
        </p:sp>
        <p:cxnSp>
          <p:nvCxnSpPr>
            <p:cNvPr id="108" name="Connettore diritto 96">
              <a:extLst>
                <a:ext uri="{FF2B5EF4-FFF2-40B4-BE49-F238E27FC236}">
                  <a16:creationId xmlns:a16="http://schemas.microsoft.com/office/drawing/2014/main" id="{B2F3BE12-00DE-47DE-B2F3-0C5946820E89}"/>
                </a:ext>
              </a:extLst>
            </p:cNvPr>
            <p:cNvCxnSpPr>
              <a:cxnSpLocks/>
            </p:cNvCxnSpPr>
            <p:nvPr/>
          </p:nvCxnSpPr>
          <p:spPr>
            <a:xfrm>
              <a:off x="155956" y="2456171"/>
              <a:ext cx="108000" cy="0"/>
            </a:xfrm>
            <a:prstGeom prst="line">
              <a:avLst/>
            </a:prstGeom>
            <a:noFill/>
            <a:ln w="25400">
              <a:solidFill>
                <a:srgbClr val="1F497D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Connettore diritto 70">
              <a:extLst>
                <a:ext uri="{FF2B5EF4-FFF2-40B4-BE49-F238E27FC236}">
                  <a16:creationId xmlns:a16="http://schemas.microsoft.com/office/drawing/2014/main" id="{1D0DBF77-B292-497D-AC9C-A9179CD3FC50}"/>
                </a:ext>
              </a:extLst>
            </p:cNvPr>
            <p:cNvCxnSpPr>
              <a:cxnSpLocks/>
            </p:cNvCxnSpPr>
            <p:nvPr/>
          </p:nvCxnSpPr>
          <p:spPr>
            <a:xfrm>
              <a:off x="155372" y="3464563"/>
              <a:ext cx="107505" cy="0"/>
            </a:xfrm>
            <a:prstGeom prst="line">
              <a:avLst/>
            </a:prstGeom>
            <a:ln>
              <a:solidFill>
                <a:srgbClr val="EC6400"/>
              </a:solidFill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Соединительная линия уступом 45"/>
          <p:cNvCxnSpPr>
            <a:stCxn id="35" idx="1"/>
            <a:endCxn id="80" idx="3"/>
          </p:cNvCxnSpPr>
          <p:nvPr/>
        </p:nvCxnSpPr>
        <p:spPr>
          <a:xfrm rot="10800000">
            <a:off x="4060239" y="2262709"/>
            <a:ext cx="284007" cy="30831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Соединительная линия уступом 4"/>
          <p:cNvCxnSpPr>
            <a:stCxn id="91" idx="3"/>
            <a:endCxn id="37" idx="3"/>
          </p:cNvCxnSpPr>
          <p:nvPr/>
        </p:nvCxnSpPr>
        <p:spPr>
          <a:xfrm flipH="1" flipV="1">
            <a:off x="5550745" y="1214869"/>
            <a:ext cx="1418113" cy="526355"/>
          </a:xfrm>
          <a:prstGeom prst="bentConnector3">
            <a:avLst>
              <a:gd name="adj1" fmla="val -13657"/>
            </a:avLst>
          </a:prstGeom>
          <a:noFill/>
          <a:ln w="25400">
            <a:solidFill>
              <a:srgbClr val="1F497D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Соединительная линия уступом 10"/>
          <p:cNvCxnSpPr>
            <a:endCxn id="37" idx="3"/>
          </p:cNvCxnSpPr>
          <p:nvPr/>
        </p:nvCxnSpPr>
        <p:spPr>
          <a:xfrm flipH="1" flipV="1">
            <a:off x="5550745" y="1214869"/>
            <a:ext cx="1429545" cy="956325"/>
          </a:xfrm>
          <a:prstGeom prst="bentConnector3">
            <a:avLst>
              <a:gd name="adj1" fmla="val -13127"/>
            </a:avLst>
          </a:prstGeom>
          <a:noFill/>
          <a:ln w="25400">
            <a:solidFill>
              <a:srgbClr val="1F497D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Elbow Connector 20"/>
          <p:cNvCxnSpPr>
            <a:stCxn id="35" idx="2"/>
            <a:endCxn id="181" idx="0"/>
          </p:cNvCxnSpPr>
          <p:nvPr/>
        </p:nvCxnSpPr>
        <p:spPr>
          <a:xfrm rot="16200000" flipH="1">
            <a:off x="5171047" y="2628453"/>
            <a:ext cx="1058640" cy="1505745"/>
          </a:xfrm>
          <a:prstGeom prst="bentConnector3">
            <a:avLst>
              <a:gd name="adj1" fmla="val 82152"/>
            </a:avLst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0" name="AutoShape 41"/>
          <p:cNvSpPr>
            <a:spLocks noChangeArrowheads="1"/>
          </p:cNvSpPr>
          <p:nvPr/>
        </p:nvSpPr>
        <p:spPr bwMode="auto">
          <a:xfrm>
            <a:off x="5826909" y="1988445"/>
            <a:ext cx="1155600" cy="36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lvl="0"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endParaRPr lang="uk-UA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lvl="0"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комплаєнс</a:t>
            </a:r>
            <a:r>
              <a:rPr lang="ru-RU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у</a:t>
            </a:r>
          </a:p>
          <a:p>
            <a:pPr lvl="0"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ru-RU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та</a:t>
            </a:r>
            <a:r>
              <a:rPr lang="en-US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протидії легалізації </a:t>
            </a:r>
          </a:p>
          <a:p>
            <a:pPr lvl="0"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доходів, отриманих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злочинним шляхом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ru-RU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О. </a:t>
            </a:r>
            <a:r>
              <a:rPr lang="ru-RU" sz="600" b="1" i="1" u="sng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Єфремов</a:t>
            </a:r>
            <a:endParaRPr lang="en-US" sz="600" b="1" i="1" u="sng" baseline="30000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endParaRPr lang="uk-UA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121" name="Соединительная линия уступом 120"/>
          <p:cNvCxnSpPr>
            <a:stCxn id="133" idx="3"/>
            <a:endCxn id="35" idx="1"/>
          </p:cNvCxnSpPr>
          <p:nvPr/>
        </p:nvCxnSpPr>
        <p:spPr>
          <a:xfrm flipV="1">
            <a:off x="4056304" y="2571019"/>
            <a:ext cx="287941" cy="28657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0" name="Snip Diagonal Corner Rectangle 60"/>
          <p:cNvSpPr/>
          <p:nvPr/>
        </p:nvSpPr>
        <p:spPr>
          <a:xfrm>
            <a:off x="7290679" y="429825"/>
            <a:ext cx="1760020" cy="1263205"/>
          </a:xfrm>
          <a:prstGeom prst="snip2DiagRect">
            <a:avLst>
              <a:gd name="adj1" fmla="val 0"/>
              <a:gd name="adj2" fmla="val 10635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8661" y="404664"/>
            <a:ext cx="1824195" cy="134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ru-RU" sz="480" b="1" i="1" u="sng" dirty="0" err="1">
                <a:solidFill>
                  <a:srgbClr val="000000"/>
                </a:solidFill>
                <a:latin typeface="Century Gothic"/>
              </a:rPr>
              <a:t>Комітети</a:t>
            </a:r>
            <a:r>
              <a:rPr lang="ru-RU" sz="480" b="1" i="1" u="sng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ru-RU" sz="480" b="1" i="1" u="sng" dirty="0" err="1">
                <a:solidFill>
                  <a:srgbClr val="000000"/>
                </a:solidFill>
                <a:latin typeface="Century Gothic"/>
              </a:rPr>
              <a:t>Наглядової</a:t>
            </a:r>
            <a:r>
              <a:rPr lang="ru-RU" sz="480" b="1" i="1" u="sng" dirty="0">
                <a:solidFill>
                  <a:srgbClr val="000000"/>
                </a:solidFill>
                <a:latin typeface="Century Gothic"/>
              </a:rPr>
              <a:t> Ради:</a:t>
            </a:r>
            <a:endParaRPr lang="ru-RU" sz="48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480" b="1" i="1" dirty="0" err="1">
                <a:solidFill>
                  <a:srgbClr val="000000"/>
                </a:solidFill>
                <a:latin typeface="Century Gothic"/>
              </a:rPr>
              <a:t>Комітет</a:t>
            </a:r>
            <a:r>
              <a:rPr lang="ru-RU" sz="480" b="1" i="1" dirty="0">
                <a:solidFill>
                  <a:srgbClr val="000000"/>
                </a:solidFill>
                <a:latin typeface="Century Gothic"/>
              </a:rPr>
              <a:t> з </a:t>
            </a:r>
            <a:r>
              <a:rPr lang="ru-RU" sz="480" b="1" i="1" dirty="0" err="1">
                <a:solidFill>
                  <a:srgbClr val="000000"/>
                </a:solidFill>
                <a:latin typeface="Century Gothic"/>
              </a:rPr>
              <a:t>управління</a:t>
            </a:r>
            <a:r>
              <a:rPr lang="ru-RU" sz="480" b="1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ru-RU" sz="480" b="1" i="1" dirty="0" err="1">
                <a:solidFill>
                  <a:srgbClr val="000000"/>
                </a:solidFill>
                <a:latin typeface="Century Gothic"/>
              </a:rPr>
              <a:t>ризиками</a:t>
            </a:r>
            <a:r>
              <a:rPr lang="en-US" sz="480" b="1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uk-UA" sz="480" b="1" i="1" dirty="0">
                <a:solidFill>
                  <a:srgbClr val="000000"/>
                </a:solidFill>
                <a:latin typeface="Century Gothic"/>
              </a:rPr>
              <a:t>та сталого розвитку</a:t>
            </a:r>
            <a:r>
              <a:rPr lang="ru-RU" sz="480" b="1" i="1" dirty="0">
                <a:solidFill>
                  <a:srgbClr val="000000"/>
                </a:solidFill>
                <a:latin typeface="Century Gothic"/>
              </a:rPr>
              <a:t>: </a:t>
            </a:r>
            <a:endParaRPr lang="ru-RU" sz="480" dirty="0">
              <a:latin typeface="Times New Roman"/>
              <a:ea typeface="Times New Roman"/>
            </a:endParaRPr>
          </a:p>
          <a:p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Голова </a:t>
            </a:r>
            <a:r>
              <a:rPr lang="ru-RU" sz="480" i="1" dirty="0" err="1">
                <a:solidFill>
                  <a:srgbClr val="000000"/>
                </a:solidFill>
                <a:latin typeface="Century Gothic"/>
              </a:rPr>
              <a:t>Комітету</a:t>
            </a: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 - Ф. </a:t>
            </a:r>
            <a:r>
              <a:rPr lang="ru-RU" sz="480" i="1" dirty="0" err="1">
                <a:solidFill>
                  <a:srgbClr val="000000"/>
                </a:solidFill>
                <a:latin typeface="Century Gothic"/>
              </a:rPr>
              <a:t>Маллен</a:t>
            </a: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(незалежний член)</a:t>
            </a:r>
            <a:endParaRPr lang="ru-RU" sz="48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Члени </a:t>
            </a:r>
            <a:r>
              <a:rPr lang="ru-RU" sz="480" i="1" dirty="0" err="1">
                <a:solidFill>
                  <a:srgbClr val="000000"/>
                </a:solidFill>
                <a:latin typeface="Century Gothic"/>
              </a:rPr>
              <a:t>Комітету</a:t>
            </a: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 з </a:t>
            </a:r>
            <a:r>
              <a:rPr lang="ru-RU" sz="480" i="1" dirty="0" err="1">
                <a:solidFill>
                  <a:srgbClr val="000000"/>
                </a:solidFill>
                <a:latin typeface="Century Gothic"/>
              </a:rPr>
              <a:t>управління</a:t>
            </a: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ru-RU" sz="480" i="1" dirty="0" err="1">
                <a:solidFill>
                  <a:srgbClr val="000000"/>
                </a:solidFill>
                <a:latin typeface="Century Gothic"/>
              </a:rPr>
              <a:t>ризиками</a:t>
            </a:r>
            <a:r>
              <a:rPr lang="en-US" sz="480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та </a:t>
            </a:r>
            <a:r>
              <a:rPr lang="uk-UA" sz="480" i="1">
                <a:solidFill>
                  <a:srgbClr val="000000"/>
                </a:solidFill>
                <a:latin typeface="Century Gothic"/>
              </a:rPr>
              <a:t>сталого розвитку</a:t>
            </a:r>
            <a:r>
              <a:rPr lang="ru-RU" sz="480" i="1">
                <a:solidFill>
                  <a:srgbClr val="000000"/>
                </a:solidFill>
                <a:latin typeface="Century Gothic"/>
              </a:rPr>
              <a:t>:</a:t>
            </a:r>
            <a:endParaRPr lang="ru-RU" sz="480" dirty="0">
              <a:latin typeface="Times New Roman"/>
              <a:ea typeface="Times New Roman"/>
            </a:endParaRPr>
          </a:p>
          <a:p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К. </a:t>
            </a:r>
            <a:r>
              <a:rPr lang="ru-RU" sz="480" i="1" dirty="0" err="1">
                <a:solidFill>
                  <a:srgbClr val="000000"/>
                </a:solidFill>
                <a:latin typeface="Century Gothic"/>
              </a:rPr>
              <a:t>Казаліно</a:t>
            </a: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(незалежний член)</a:t>
            </a:r>
            <a:endParaRPr lang="en-US" sz="480" i="1" dirty="0">
              <a:solidFill>
                <a:srgbClr val="000000"/>
              </a:solidFill>
              <a:latin typeface="Century Gothic"/>
            </a:endParaRPr>
          </a:p>
          <a:p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Ф. </a:t>
            </a:r>
            <a:r>
              <a:rPr lang="uk-UA" sz="480" i="1" dirty="0" err="1">
                <a:solidFill>
                  <a:srgbClr val="000000"/>
                </a:solidFill>
                <a:latin typeface="Century Gothic"/>
              </a:rPr>
              <a:t>Дель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uk-UA" sz="480" i="1" dirty="0" err="1">
                <a:solidFill>
                  <a:srgbClr val="000000"/>
                </a:solidFill>
                <a:latin typeface="Century Gothic"/>
              </a:rPr>
              <a:t>Дженіо</a:t>
            </a:r>
            <a:endParaRPr lang="uk-UA" sz="480" i="1" dirty="0">
              <a:solidFill>
                <a:srgbClr val="000000"/>
              </a:solidFill>
              <a:latin typeface="Century Gothic"/>
            </a:endParaRPr>
          </a:p>
          <a:p>
            <a:pPr>
              <a:spcAft>
                <a:spcPts val="0"/>
              </a:spcAft>
            </a:pPr>
            <a:r>
              <a:rPr lang="ru-RU" sz="480" b="1" i="1" dirty="0" err="1">
                <a:solidFill>
                  <a:srgbClr val="000000"/>
                </a:solidFill>
                <a:latin typeface="Century Gothic"/>
              </a:rPr>
              <a:t>Комітет</a:t>
            </a:r>
            <a:r>
              <a:rPr lang="ru-RU" sz="480" b="1" i="1" dirty="0">
                <a:solidFill>
                  <a:srgbClr val="000000"/>
                </a:solidFill>
                <a:latin typeface="Century Gothic"/>
              </a:rPr>
              <a:t> з </a:t>
            </a:r>
            <a:r>
              <a:rPr lang="ru-RU" sz="480" b="1" i="1" dirty="0" err="1">
                <a:solidFill>
                  <a:srgbClr val="000000"/>
                </a:solidFill>
                <a:latin typeface="Century Gothic"/>
              </a:rPr>
              <a:t>питань</a:t>
            </a:r>
            <a:r>
              <a:rPr lang="ru-RU" sz="480" b="1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uk-UA" sz="480" b="1" i="1" dirty="0">
                <a:solidFill>
                  <a:srgbClr val="000000"/>
                </a:solidFill>
                <a:latin typeface="Century Gothic"/>
              </a:rPr>
              <a:t>аудиту:</a:t>
            </a:r>
            <a:endParaRPr lang="ru-RU" sz="480" dirty="0">
              <a:latin typeface="Times New Roman"/>
              <a:ea typeface="Times New Roman"/>
            </a:endParaRPr>
          </a:p>
          <a:p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Голова </a:t>
            </a: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Ком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ітету - К. </a:t>
            </a:r>
            <a:r>
              <a:rPr lang="uk-UA" sz="480" i="1" dirty="0" err="1">
                <a:solidFill>
                  <a:srgbClr val="000000"/>
                </a:solidFill>
                <a:latin typeface="Century Gothic"/>
              </a:rPr>
              <a:t>Казаліно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 (незалежний член)</a:t>
            </a:r>
            <a:endParaRPr lang="ru-RU" sz="48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Члени </a:t>
            </a: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Ком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ітету з питань аудиту:</a:t>
            </a:r>
            <a:endParaRPr lang="ru-RU" sz="48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Л</a:t>
            </a:r>
            <a:r>
              <a:rPr lang="en-US" sz="480" i="1" dirty="0">
                <a:solidFill>
                  <a:srgbClr val="000000"/>
                </a:solidFill>
                <a:latin typeface="Century Gothic"/>
              </a:rPr>
              <a:t>.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uk-UA" sz="480" i="1" dirty="0" err="1">
                <a:solidFill>
                  <a:srgbClr val="000000"/>
                </a:solidFill>
                <a:latin typeface="Century Gothic"/>
              </a:rPr>
              <a:t>Феббраро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 (незалежний член)</a:t>
            </a:r>
            <a:endParaRPr lang="ru-RU" sz="48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А. </a:t>
            </a:r>
            <a:r>
              <a:rPr lang="uk-UA" sz="480" i="1" dirty="0" err="1">
                <a:solidFill>
                  <a:srgbClr val="000000"/>
                </a:solidFill>
                <a:latin typeface="Century Gothic"/>
              </a:rPr>
              <a:t>Бергаліо</a:t>
            </a:r>
            <a:endParaRPr lang="en-US" sz="480" i="1" dirty="0">
              <a:solidFill>
                <a:srgbClr val="000000"/>
              </a:solidFill>
              <a:latin typeface="Century Gothic"/>
            </a:endParaRPr>
          </a:p>
          <a:p>
            <a:pPr>
              <a:spcAft>
                <a:spcPts val="0"/>
              </a:spcAft>
            </a:pPr>
            <a:r>
              <a:rPr lang="ru-RU" sz="480" b="1" i="1" dirty="0" err="1">
                <a:solidFill>
                  <a:srgbClr val="000000"/>
                </a:solidFill>
                <a:latin typeface="Century Gothic"/>
              </a:rPr>
              <a:t>Комітет</a:t>
            </a:r>
            <a:r>
              <a:rPr lang="ru-RU" sz="480" b="1" i="1" dirty="0">
                <a:solidFill>
                  <a:srgbClr val="000000"/>
                </a:solidFill>
                <a:latin typeface="Century Gothic"/>
              </a:rPr>
              <a:t> з </a:t>
            </a:r>
            <a:r>
              <a:rPr lang="ru-RU" sz="480" b="1" i="1" dirty="0" err="1">
                <a:solidFill>
                  <a:srgbClr val="000000"/>
                </a:solidFill>
                <a:latin typeface="Century Gothic"/>
              </a:rPr>
              <a:t>винагород</a:t>
            </a:r>
            <a:r>
              <a:rPr lang="ru-RU" sz="480" b="1" i="1" dirty="0">
                <a:solidFill>
                  <a:srgbClr val="000000"/>
                </a:solidFill>
                <a:latin typeface="Century Gothic"/>
              </a:rPr>
              <a:t> і </a:t>
            </a:r>
            <a:r>
              <a:rPr lang="ru-RU" sz="480" b="1" i="1" dirty="0" err="1">
                <a:solidFill>
                  <a:srgbClr val="000000"/>
                </a:solidFill>
                <a:latin typeface="Century Gothic"/>
              </a:rPr>
              <a:t>призначень</a:t>
            </a:r>
            <a:r>
              <a:rPr lang="en-US" sz="480" b="1" i="1" dirty="0">
                <a:solidFill>
                  <a:srgbClr val="000000"/>
                </a:solidFill>
                <a:latin typeface="Century Gothic"/>
              </a:rPr>
              <a:t>:</a:t>
            </a:r>
            <a:endParaRPr lang="uk-UA" sz="480" b="1" i="1" dirty="0">
              <a:solidFill>
                <a:srgbClr val="000000"/>
              </a:solidFill>
              <a:latin typeface="Century Gothic"/>
            </a:endParaRPr>
          </a:p>
          <a:p>
            <a:pPr>
              <a:spcAft>
                <a:spcPts val="0"/>
              </a:spcAft>
            </a:pP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Голова </a:t>
            </a: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Ком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ітету – Л. </a:t>
            </a:r>
            <a:r>
              <a:rPr lang="uk-UA" sz="480" i="1" dirty="0" err="1">
                <a:solidFill>
                  <a:srgbClr val="000000"/>
                </a:solidFill>
                <a:latin typeface="Century Gothic"/>
              </a:rPr>
              <a:t>Феббраро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 (незалежний член)</a:t>
            </a:r>
          </a:p>
          <a:p>
            <a:pPr>
              <a:spcAft>
                <a:spcPts val="0"/>
              </a:spcAft>
            </a:pP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Члени </a:t>
            </a:r>
            <a:r>
              <a:rPr lang="ru-RU" sz="480" i="1" dirty="0">
                <a:solidFill>
                  <a:srgbClr val="000000"/>
                </a:solidFill>
                <a:latin typeface="Century Gothic"/>
              </a:rPr>
              <a:t>Ком</a:t>
            </a:r>
            <a:r>
              <a:rPr lang="uk-UA" sz="480" i="1" dirty="0">
                <a:solidFill>
                  <a:srgbClr val="000000"/>
                </a:solidFill>
                <a:latin typeface="Century Gothic"/>
              </a:rPr>
              <a:t>ітету з винагород і призначень:</a:t>
            </a:r>
          </a:p>
          <a:p>
            <a:r>
              <a:rPr lang="uk-UA" sz="48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Д</a:t>
            </a:r>
            <a:r>
              <a:rPr lang="en-US" sz="48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.</a:t>
            </a:r>
            <a:r>
              <a:rPr lang="uk-UA" sz="48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480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Бландіно</a:t>
            </a:r>
            <a:endParaRPr lang="en-US" sz="480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48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С. </a:t>
            </a:r>
            <a:r>
              <a:rPr lang="ru-RU" sz="480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Педрацці</a:t>
            </a:r>
            <a:endParaRPr lang="ru-RU" sz="480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550745" y="1144209"/>
            <a:ext cx="1739934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AutoShape 33"/>
          <p:cNvSpPr>
            <a:spLocks noChangeArrowheads="1"/>
          </p:cNvSpPr>
          <p:nvPr/>
        </p:nvSpPr>
        <p:spPr bwMode="auto">
          <a:xfrm>
            <a:off x="4599006" y="4903859"/>
            <a:ext cx="971998" cy="360363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600" b="1" i="1" kern="30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600" b="1" i="1" kern="30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управління </a:t>
            </a:r>
            <a:endParaRPr lang="en-US" sz="600" b="1" i="1" kern="300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600" b="1" i="1" kern="30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непрацюючими 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600" b="1" i="1" kern="30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кредитами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600" b="1" i="1" u="sng" kern="30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Н. Ємельянова</a:t>
            </a:r>
            <a:endParaRPr lang="en-GB" sz="60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96" name="Rectangle 25"/>
          <p:cNvSpPr>
            <a:spLocks noChangeArrowheads="1"/>
          </p:cNvSpPr>
          <p:nvPr/>
        </p:nvSpPr>
        <p:spPr bwMode="auto">
          <a:xfrm>
            <a:off x="6023405" y="2394856"/>
            <a:ext cx="1044000" cy="360000"/>
          </a:xfrm>
          <a:prstGeom prst="rect">
            <a:avLst/>
          </a:prstGeom>
          <a:solidFill>
            <a:srgbClr val="C0C0C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lvl="0" algn="ctr">
              <a:lnSpc>
                <a:spcPct val="80000"/>
              </a:lnSpc>
            </a:pPr>
            <a:r>
              <a:rPr lang="uk-UA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Відділ протидії</a:t>
            </a:r>
            <a:r>
              <a:rPr lang="en-US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легалізації доходів, отриманих злочинним шляхом, і боротьби з</a:t>
            </a:r>
            <a:r>
              <a:rPr lang="en-US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фінансуванням</a:t>
            </a:r>
            <a:r>
              <a:rPr lang="en-US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тероризму</a:t>
            </a:r>
          </a:p>
          <a:p>
            <a:pPr lvl="0" algn="ctr">
              <a:lnSpc>
                <a:spcPct val="80000"/>
              </a:lnSpc>
            </a:pPr>
            <a:r>
              <a:rPr lang="uk-UA" sz="45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Я. </a:t>
            </a:r>
            <a:r>
              <a:rPr lang="uk-UA" sz="450" b="1" i="1" u="sng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Мастєрова</a:t>
            </a:r>
            <a:endParaRPr lang="uk-UA" sz="45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Соединительная линия уступом 9"/>
          <p:cNvCxnSpPr>
            <a:endCxn id="96" idx="1"/>
          </p:cNvCxnSpPr>
          <p:nvPr/>
        </p:nvCxnSpPr>
        <p:spPr>
          <a:xfrm rot="16200000" flipH="1">
            <a:off x="5871787" y="2423238"/>
            <a:ext cx="220828" cy="8240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4" name="AutoShape 39"/>
          <p:cNvSpPr>
            <a:spLocks noChangeArrowheads="1"/>
          </p:cNvSpPr>
          <p:nvPr/>
        </p:nvSpPr>
        <p:spPr bwMode="auto">
          <a:xfrm>
            <a:off x="6137700" y="4882725"/>
            <a:ext cx="972000" cy="3600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450" b="1" i="1" noProof="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інформаційно-комунікаційних технологій, оптимізації витрат, трансформації та управління проєктами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55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І. </a:t>
            </a:r>
            <a:r>
              <a:rPr lang="uk-UA" sz="550" b="1" i="1" u="sng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Вахняк</a:t>
            </a:r>
            <a:endParaRPr lang="ru-RU" sz="55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01" name="AutoShape 39"/>
          <p:cNvSpPr>
            <a:spLocks noChangeArrowheads="1"/>
          </p:cNvSpPr>
          <p:nvPr/>
        </p:nvSpPr>
        <p:spPr bwMode="auto">
          <a:xfrm>
            <a:off x="6134459" y="5276138"/>
            <a:ext cx="972000" cy="3600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450" b="1" i="1" noProof="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управління нерухомістю та</a:t>
            </a:r>
          </a:p>
          <a:p>
            <a:pPr lvl="0"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450" b="1" i="1" noProof="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матеріально-технічного забезпечення</a:t>
            </a:r>
          </a:p>
          <a:p>
            <a:pPr lvl="0"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С. </a:t>
            </a:r>
            <a:r>
              <a:rPr lang="uk-UA" sz="600" b="1" i="1" u="sng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Заводовський</a:t>
            </a:r>
            <a:endParaRPr lang="en-GB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13C87C-2959-941D-BA62-03A5A13D7596}"/>
              </a:ext>
            </a:extLst>
          </p:cNvPr>
          <p:cNvSpPr txBox="1"/>
          <p:nvPr/>
        </p:nvSpPr>
        <p:spPr>
          <a:xfrm>
            <a:off x="7288842" y="2805058"/>
            <a:ext cx="1763693" cy="5232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uk-UA" sz="7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**  Голова Правління </a:t>
            </a:r>
            <a:r>
              <a:rPr lang="uk-UA" sz="700" i="1" u="sng" dirty="0">
                <a:latin typeface="Century Gothic" panose="020B0502020202020204" pitchFamily="34" charset="0"/>
                <a:cs typeface="Times New Roman" panose="02020603050405020304" pitchFamily="18" charset="0"/>
              </a:rPr>
              <a:t>С. </a:t>
            </a:r>
            <a:r>
              <a:rPr lang="uk-UA" sz="700" i="1" u="sng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Бабаєв</a:t>
            </a:r>
            <a:endParaRPr lang="uk-UA" sz="700" i="1" u="sng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</a:pPr>
            <a:r>
              <a:rPr lang="uk-UA" sz="7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Члени Правління</a:t>
            </a:r>
            <a:r>
              <a:rPr lang="uk-UA" sz="700" i="1" dirty="0">
                <a:highlight>
                  <a:srgbClr val="FFFFFF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:</a:t>
            </a:r>
            <a:endParaRPr lang="en-US" sz="700" i="1" dirty="0">
              <a:highlight>
                <a:srgbClr val="FFFFFF"/>
              </a:highlight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uk-UA" sz="7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Р. Лещенко, О. Єфремов,</a:t>
            </a:r>
          </a:p>
          <a:p>
            <a:r>
              <a:rPr lang="uk-UA" sz="7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С. </a:t>
            </a:r>
            <a:r>
              <a:rPr lang="ru-RU" sz="7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Крамарова, </a:t>
            </a:r>
            <a:r>
              <a:rPr lang="uk-UA" sz="700" i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Л. </a:t>
            </a:r>
            <a:r>
              <a:rPr lang="uk-UA" sz="700" i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Остахова</a:t>
            </a:r>
            <a:endParaRPr lang="uk-UA" sz="700" i="1" baseline="30000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8" name="Graphic 14">
            <a:extLst>
              <a:ext uri="{FF2B5EF4-FFF2-40B4-BE49-F238E27FC236}">
                <a16:creationId xmlns:a16="http://schemas.microsoft.com/office/drawing/2014/main" id="{998A2057-AAD4-63A8-678A-A048C967797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75376" y="6361290"/>
            <a:ext cx="1190625" cy="276225"/>
          </a:xfrm>
          <a:prstGeom prst="rect">
            <a:avLst/>
          </a:prstGeom>
        </p:spPr>
      </p:pic>
      <p:sp>
        <p:nvSpPr>
          <p:cNvPr id="17" name="AutoShape 105">
            <a:extLst>
              <a:ext uri="{FF2B5EF4-FFF2-40B4-BE49-F238E27FC236}">
                <a16:creationId xmlns:a16="http://schemas.microsoft.com/office/drawing/2014/main" id="{324416E2-2C1D-FF87-3BF3-F900C6518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707" y="4898176"/>
            <a:ext cx="972000" cy="360000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</a:pPr>
            <a:r>
              <a:rPr lang="uk-UA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</a:t>
            </a:r>
            <a:r>
              <a:rPr lang="uk-UA" sz="450" b="1" i="1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кібербезпеки</a:t>
            </a:r>
            <a:r>
              <a:rPr lang="uk-UA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</a:pPr>
            <a:r>
              <a:rPr lang="uk-UA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протидії шахрайству,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</a:pPr>
            <a:r>
              <a:rPr lang="uk-UA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безперервності бізнесу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</a:pPr>
            <a:r>
              <a:rPr lang="uk-UA" sz="45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та корпоративної безпеки</a:t>
            </a:r>
            <a:r>
              <a:rPr lang="en-US" sz="600" b="1" i="1" baseline="3000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1 </a:t>
            </a:r>
          </a:p>
          <a:p>
            <a:pPr lvl="0" algn="ctr">
              <a:lnSpc>
                <a:spcPct val="80000"/>
              </a:lnSpc>
            </a:pPr>
            <a:r>
              <a:rPr lang="uk-UA" sz="5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в.о. Ю. Музиченко</a:t>
            </a:r>
            <a:endParaRPr lang="en-GB" sz="50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AutoShape 23">
            <a:extLst>
              <a:ext uri="{FF2B5EF4-FFF2-40B4-BE49-F238E27FC236}">
                <a16:creationId xmlns:a16="http://schemas.microsoft.com/office/drawing/2014/main" id="{FD23B7B5-DB5B-C6F8-C926-C80722C90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707" y="4492235"/>
            <a:ext cx="972000" cy="360000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lvl="0" algn="ctr"/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Юридичний департамент</a:t>
            </a:r>
            <a:endParaRPr lang="en-US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С</a:t>
            </a:r>
            <a:r>
              <a:rPr lang="en-US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. </a:t>
            </a: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Жадан</a:t>
            </a:r>
            <a:endParaRPr lang="en-US" sz="600" b="1" i="1" u="sng" dirty="0">
              <a:solidFill>
                <a:srgbClr val="0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71">
            <a:extLst>
              <a:ext uri="{FF2B5EF4-FFF2-40B4-BE49-F238E27FC236}">
                <a16:creationId xmlns:a16="http://schemas.microsoft.com/office/drawing/2014/main" id="{D3AF649D-BF59-1F71-3E5C-99432031E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035" y="4377974"/>
            <a:ext cx="923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>
            <a:spAutoFit/>
          </a:bodyPr>
          <a:lstStyle/>
          <a:p>
            <a:endParaRPr lang="ru-RU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tangle 100">
            <a:extLst>
              <a:ext uri="{FF2B5EF4-FFF2-40B4-BE49-F238E27FC236}">
                <a16:creationId xmlns:a16="http://schemas.microsoft.com/office/drawing/2014/main" id="{F3E94F83-2A2F-DBD9-483A-A9D7114A3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189" y="5788571"/>
            <a:ext cx="971999" cy="358775"/>
          </a:xfrm>
          <a:prstGeom prst="rect">
            <a:avLst/>
          </a:prstGeom>
          <a:solidFill>
            <a:srgbClr val="C0C0C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Відділ бізнес-продуктів</a:t>
            </a:r>
            <a:endParaRPr lang="en-US" sz="600" b="1" i="1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А.</a:t>
            </a: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kumimoji="0" lang="uk-UA" sz="600" b="1" i="1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Вербаховський</a:t>
            </a:r>
            <a:endParaRPr kumimoji="0" lang="en-US" sz="600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25" name="Rectangle 100">
            <a:extLst>
              <a:ext uri="{FF2B5EF4-FFF2-40B4-BE49-F238E27FC236}">
                <a16:creationId xmlns:a16="http://schemas.microsoft.com/office/drawing/2014/main" id="{06420E2B-F51C-257B-06A3-366946AE4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189" y="5333761"/>
            <a:ext cx="971999" cy="358775"/>
          </a:xfrm>
          <a:prstGeom prst="rect">
            <a:avLst/>
          </a:prstGeom>
          <a:solidFill>
            <a:srgbClr val="C0C0C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Відділ управління </a:t>
            </a:r>
          </a:p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зв’язками з клієнтами та </a:t>
            </a:r>
          </a:p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задоволення їх потреб</a:t>
            </a:r>
          </a:p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Н.</a:t>
            </a:r>
            <a:r>
              <a:rPr lang="uk-UA" sz="60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kumimoji="0" lang="uk-UA" sz="600" b="1" i="1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Софіюк</a:t>
            </a:r>
            <a:endParaRPr kumimoji="0" lang="uk-UA" sz="600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26" name="AutoShape 44">
            <a:extLst>
              <a:ext uri="{FF2B5EF4-FFF2-40B4-BE49-F238E27FC236}">
                <a16:creationId xmlns:a16="http://schemas.microsoft.com/office/drawing/2014/main" id="{7E833BEB-FAB1-955D-0A58-4C333B242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189" y="4890982"/>
            <a:ext cx="971998" cy="360362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450" b="1" i="1" noProof="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роздрібного бізнесу, управління приватним капіталом та альтернативних продажів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450" b="1" i="1" u="sng" noProof="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О.</a:t>
            </a:r>
            <a:r>
              <a:rPr lang="uk-UA" sz="450" b="1" i="1" u="sng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uk-UA" sz="450" b="1" i="1" u="sng" noProof="0" dirty="0" err="1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Заяць</a:t>
            </a:r>
            <a:endParaRPr lang="uk-UA" sz="450" b="1" i="1" u="sng" noProof="0" dirty="0">
              <a:solidFill>
                <a:srgbClr val="00000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29" name="AutoShape 44">
            <a:extLst>
              <a:ext uri="{FF2B5EF4-FFF2-40B4-BE49-F238E27FC236}">
                <a16:creationId xmlns:a16="http://schemas.microsoft.com/office/drawing/2014/main" id="{9870A87A-6905-AEF9-4253-DD1EB18B2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189" y="4485041"/>
            <a:ext cx="971998" cy="360362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lang="uk-UA" sz="600" b="1" i="1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itchFamily="18" charset="0"/>
              </a:rPr>
              <a:t>Департамент корпоративного бізнесу</a:t>
            </a:r>
          </a:p>
          <a:p>
            <a:pPr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>
                <a:srgbClr val="B2B2B2"/>
              </a:buClr>
            </a:pPr>
            <a:r>
              <a:rPr kumimoji="0" lang="en-US" sz="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O.</a:t>
            </a:r>
            <a:r>
              <a:rPr kumimoji="0" lang="uk-UA" sz="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Л</a:t>
            </a:r>
            <a:r>
              <a:rPr kumimoji="0" lang="en-US" sz="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uk-UA" sz="600" b="1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Кривоног</a:t>
            </a:r>
            <a:endParaRPr kumimoji="0" lang="en-US" sz="6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30" name="AutoShape 112">
            <a:extLst>
              <a:ext uri="{FF2B5EF4-FFF2-40B4-BE49-F238E27FC236}">
                <a16:creationId xmlns:a16="http://schemas.microsoft.com/office/drawing/2014/main" id="{F2ED3D85-EA5B-C40D-FB0C-57BC26801BF3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-430373" y="5134987"/>
            <a:ext cx="1618724" cy="8054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AutoShape 72">
            <a:extLst>
              <a:ext uri="{FF2B5EF4-FFF2-40B4-BE49-F238E27FC236}">
                <a16:creationId xmlns:a16="http://schemas.microsoft.com/office/drawing/2014/main" id="{B0A5D1A5-063E-1DE0-C0A0-F08F518C15F6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20683" y="4493325"/>
            <a:ext cx="308262" cy="7482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AutoShape 73">
            <a:extLst>
              <a:ext uri="{FF2B5EF4-FFF2-40B4-BE49-F238E27FC236}">
                <a16:creationId xmlns:a16="http://schemas.microsoft.com/office/drawing/2014/main" id="{FD4DB019-6B46-15BC-ACBE-68516817DF36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8926" y="4698762"/>
            <a:ext cx="683706" cy="82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73">
            <a:extLst>
              <a:ext uri="{FF2B5EF4-FFF2-40B4-BE49-F238E27FC236}">
                <a16:creationId xmlns:a16="http://schemas.microsoft.com/office/drawing/2014/main" id="{9BB7B832-A17D-CBC8-7E66-63535446B006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-194560" y="4899582"/>
            <a:ext cx="1148044" cy="7908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AutoShape 86">
            <a:extLst>
              <a:ext uri="{FF2B5EF4-FFF2-40B4-BE49-F238E27FC236}">
                <a16:creationId xmlns:a16="http://schemas.microsoft.com/office/drawing/2014/main" id="{8C7675F6-2A5E-DCCF-AECE-4C216D7C1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25" y="3910646"/>
            <a:ext cx="1054100" cy="522288"/>
          </a:xfrm>
          <a:prstGeom prst="roundRect">
            <a:avLst>
              <a:gd name="adj" fmla="val 50000"/>
            </a:avLst>
          </a:prstGeom>
          <a:solidFill>
            <a:srgbClr val="808080"/>
          </a:solidFill>
          <a:ln w="939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570" b="1" i="1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Головне управління бізнесу</a:t>
            </a:r>
            <a:endParaRPr lang="en-US" sz="570" b="1" i="1" dirty="0">
              <a:solidFill>
                <a:srgbClr val="FF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570" b="1" i="1" u="sng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в.о. Т. </a:t>
            </a:r>
            <a:r>
              <a:rPr lang="uk-UA" sz="570" b="1" i="1" u="sng" dirty="0" err="1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Сутчак</a:t>
            </a:r>
            <a:endParaRPr lang="en-US" sz="570" b="1" i="1" u="sng" dirty="0">
              <a:solidFill>
                <a:srgbClr val="FF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6" name="AutoShape 72">
            <a:extLst>
              <a:ext uri="{FF2B5EF4-FFF2-40B4-BE49-F238E27FC236}">
                <a16:creationId xmlns:a16="http://schemas.microsoft.com/office/drawing/2014/main" id="{9B383D64-EEA9-0F1B-98F5-949CA262389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1634122" y="4481825"/>
            <a:ext cx="308262" cy="7482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AutoShape 104">
            <a:extLst>
              <a:ext uri="{FF2B5EF4-FFF2-40B4-BE49-F238E27FC236}">
                <a16:creationId xmlns:a16="http://schemas.microsoft.com/office/drawing/2014/main" id="{996B7056-4F2F-535C-4CE4-9FD34BBA3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672" y="3910646"/>
            <a:ext cx="1054100" cy="522288"/>
          </a:xfrm>
          <a:prstGeom prst="roundRect">
            <a:avLst>
              <a:gd name="adj" fmla="val 50000"/>
            </a:avLst>
          </a:prstGeom>
          <a:solidFill>
            <a:srgbClr val="808080"/>
          </a:solidFill>
          <a:ln w="939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570" b="1" i="1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Головне адміністративне управління</a:t>
            </a:r>
            <a:endParaRPr lang="en-US" sz="570" b="1" i="1" dirty="0">
              <a:solidFill>
                <a:srgbClr val="FF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0" name="AutoShape 73">
            <a:extLst>
              <a:ext uri="{FF2B5EF4-FFF2-40B4-BE49-F238E27FC236}">
                <a16:creationId xmlns:a16="http://schemas.microsoft.com/office/drawing/2014/main" id="{2FBFCA15-9AE9-CF33-62CF-A09BD1B80C2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1451005" y="4699942"/>
            <a:ext cx="683706" cy="82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Сполучна лінія: уступом 48">
            <a:extLst>
              <a:ext uri="{FF2B5EF4-FFF2-40B4-BE49-F238E27FC236}">
                <a16:creationId xmlns:a16="http://schemas.microsoft.com/office/drawing/2014/main" id="{0E7684C5-56B4-74AE-47F5-DFBEA8F91579}"/>
              </a:ext>
            </a:extLst>
          </p:cNvPr>
          <p:cNvCxnSpPr>
            <a:cxnSpLocks/>
            <a:stCxn id="39" idx="0"/>
          </p:cNvCxnSpPr>
          <p:nvPr/>
        </p:nvCxnSpPr>
        <p:spPr>
          <a:xfrm rot="5400000" flipH="1" flipV="1">
            <a:off x="3454398" y="2409166"/>
            <a:ext cx="193804" cy="280915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2" name="Об'єкт 1">
            <a:extLst>
              <a:ext uri="{FF2B5EF4-FFF2-40B4-BE49-F238E27FC236}">
                <a16:creationId xmlns:a16="http://schemas.microsoft.com/office/drawing/2014/main" id="{FE1B30C7-7701-076A-0265-454EA60026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937943"/>
              </p:ext>
            </p:extLst>
          </p:nvPr>
        </p:nvGraphicFramePr>
        <p:xfrm>
          <a:off x="7851601" y="5685674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4" imgW="914400" imgH="771525" progId="Word.Document.12">
                  <p:embed/>
                </p:oleObj>
              </mc:Choice>
              <mc:Fallback>
                <p:oleObj name="Document" showAsIcon="1" r:id="rId4" imgW="914400" imgH="771525" progId="Word.Document.12">
                  <p:embed/>
                  <p:pic>
                    <p:nvPicPr>
                      <p:cNvPr id="4" name="Об'єкт 3">
                        <a:extLst>
                          <a:ext uri="{FF2B5EF4-FFF2-40B4-BE49-F238E27FC236}">
                            <a16:creationId xmlns:a16="http://schemas.microsoft.com/office/drawing/2014/main" id="{36D673B8-1050-3BC6-AFA1-0D342C95CB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51601" y="5685674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8703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32976" y="719473"/>
            <a:ext cx="4320480" cy="406773"/>
          </a:xfrm>
          <a:prstGeom prst="rect">
            <a:avLst/>
          </a:prstGeom>
        </p:spPr>
        <p:txBody>
          <a:bodyPr lIns="0" tIns="0" rIns="0" bIns="0"/>
          <a:lstStyle/>
          <a:p>
            <a:pPr defTabSz="457200">
              <a:spcBef>
                <a:spcPct val="0"/>
              </a:spcBef>
            </a:pPr>
            <a:r>
              <a:rPr lang="uk-UA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  <a:ea typeface="MS PGothic" panose="020B0600070205080204" pitchFamily="34" charset="-128"/>
                <a:cs typeface="Arial"/>
              </a:rPr>
              <a:t>Склад Комітетів Правління Банку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645444"/>
              </p:ext>
            </p:extLst>
          </p:nvPr>
        </p:nvGraphicFramePr>
        <p:xfrm>
          <a:off x="274320" y="1126246"/>
          <a:ext cx="8595360" cy="4361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4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66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Комітет</a:t>
                      </a:r>
                      <a:r>
                        <a:rPr lang="en-GB" sz="7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Правління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gridSpan="2"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700" kern="1200" dirty="0">
                          <a:effectLst/>
                          <a:latin typeface="Century Gothic" panose="020B0502020202020204" pitchFamily="34" charset="0"/>
                        </a:rPr>
                        <a:t>Посада</a:t>
                      </a:r>
                      <a:endParaRPr lang="ru-RU" sz="7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700" kern="1200" dirty="0">
                          <a:effectLst/>
                          <a:latin typeface="Century Gothic" panose="020B0502020202020204" pitchFamily="34" charset="0"/>
                        </a:rPr>
                        <a:t>П.І.Б.</a:t>
                      </a:r>
                      <a:endParaRPr lang="en-US" sz="7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700" kern="12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r>
                        <a:rPr lang="en-GB" sz="700" kern="1200" dirty="0" err="1">
                          <a:effectLst/>
                          <a:latin typeface="Century Gothic" panose="020B0502020202020204" pitchFamily="34" charset="0"/>
                        </a:rPr>
                        <a:t>Мандат</a:t>
                      </a:r>
                      <a:endParaRPr lang="ru-RU" sz="7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Кредитний комітет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1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Голова Правління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С. </a:t>
                      </a:r>
                      <a:r>
                        <a:rPr kumimoji="0" lang="ru-RU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Бабаєв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 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Голова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2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кредитного 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Р. Лещенко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3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Директор департаменту </a:t>
                      </a:r>
                      <a:r>
                        <a:rPr lang="uk-UA" sz="7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андеррайтингу</a:t>
                      </a: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О. </a:t>
                      </a:r>
                      <a:r>
                        <a:rPr lang="uk-UA" sz="7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Якимовська</a:t>
                      </a: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4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 головного управління бізнесу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в.о. Т.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Сутчак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8493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Комітет з управління непрацюючими активами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1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Керівник головного кредитного 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Р. Лещенко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Голова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2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Голова Правління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С. </a:t>
                      </a:r>
                      <a:r>
                        <a:rPr kumimoji="0" lang="uk-UA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Бабаєв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84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3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Головний ризик-менеджер – директор департаменту управління ризиками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С.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Настін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4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</a:rPr>
                        <a:t>Директор</a:t>
                      </a: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 департаменту управління непрацюючими кредитами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Н. </a:t>
                      </a:r>
                      <a:r>
                        <a:rPr lang="ru-RU" sz="7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Ємельянова</a:t>
                      </a: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229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2296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Комітет з управління кредитним ризиком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Голова Правління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С. </a:t>
                      </a:r>
                      <a:r>
                        <a:rPr kumimoji="0" lang="uk-UA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Бабаєв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Голова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2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Керівник головного кредитного 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Р. Лещенко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3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управління бізнесу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в.о. Т.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Сутчак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4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Головний ризик-менеджер – директор департаменту управління ризиками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С.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baseline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Наст</a:t>
                      </a:r>
                      <a:r>
                        <a:rPr lang="uk-UA" sz="700" baseline="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ін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Член 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5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Головний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комплаєнс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-менеджер – директор департаменту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комплаєнсу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та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протидії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легалізації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доходів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,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отриманих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злочинним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шляхом</a:t>
                      </a: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О.</a:t>
                      </a: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uk-UA" sz="700" baseline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Єфремов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Член з правом голосу 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щодо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питань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пов’язаних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управлінням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продуктам</a:t>
                      </a: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8229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82296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Комітет з управління активами та пасивами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1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Голова Правління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С. </a:t>
                      </a:r>
                      <a:r>
                        <a:rPr kumimoji="0" lang="uk-UA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Бабаєв</a:t>
                      </a:r>
                      <a:endParaRPr lang="uk-UA" sz="7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Голова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2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кредитного 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Р. Лещенко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3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управління бізнесу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в.о. Т.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Сутчак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4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фінансового управління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С. </a:t>
                      </a:r>
                      <a:r>
                        <a:rPr lang="ru-RU" sz="700" baseline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Крамарова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5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Директор департаменту казначейства та управління активами та пасивами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А. Красовський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6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Головний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комплаєнс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-менеджер – директор департаменту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комплаєнсу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та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протидії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легалізації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доходів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,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отриманих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злочинним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шляхом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О.</a:t>
                      </a: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uk-UA" sz="700" baseline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Єфремов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Член з правом голосу 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щодо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питань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пов’язаних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управлінням</a:t>
                      </a: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продуктами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8229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82296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Комітет з управління операційним ризиком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ru-RU" sz="70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Головний ризик-менеджер – директор департаменту управління ризиками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С.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baseline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Наст</a:t>
                      </a:r>
                      <a:r>
                        <a:rPr lang="uk-UA" sz="700" baseline="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ін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Голова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Головний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комплаєнс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-менеджер – д</a:t>
                      </a:r>
                      <a:r>
                        <a:rPr lang="ru-RU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иректор</a:t>
                      </a:r>
                      <a:r>
                        <a:rPr lang="ru-RU" sz="7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uk-UA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департаменту </a:t>
                      </a:r>
                      <a:r>
                        <a:rPr lang="uk-UA" sz="7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комплаєнсу</a:t>
                      </a:r>
                      <a:r>
                        <a:rPr lang="uk-UA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та</a:t>
                      </a:r>
                      <a:r>
                        <a:rPr lang="uk-UA" sz="7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протидії легалізації доходів, отриманих злочинним шляхом</a:t>
                      </a: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О.</a:t>
                      </a: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uk-UA" sz="700" baseline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Єфремов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3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Керівник  головного управління з операційної діяльності та трансформації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Л.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Остахова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4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фінансового управління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Крамарова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5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Керівник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головного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адміністративного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-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Член 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2260997007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6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Голова Правління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С. </a:t>
                      </a:r>
                      <a:r>
                        <a:rPr kumimoji="0" lang="uk-UA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Бабаєв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8229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681528225"/>
                  </a:ext>
                </a:extLst>
              </a:tr>
              <a:tr h="82296">
                <a:tc rowSpan="6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Тендерний комітет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фінансового 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Крамарова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>
                          <a:effectLst/>
                          <a:latin typeface="Century Gothic" panose="020B0502020202020204" pitchFamily="34" charset="0"/>
                        </a:rPr>
                        <a:t>Голова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959306224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Директор департаменту планування і контролю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Ю. Савченко</a:t>
                      </a:r>
                      <a:endParaRPr lang="en-GB" sz="7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895187705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3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Керівник  головного управління з операційної діяльності та трансформації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Л.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Остахова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426544393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4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Голова 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С. </a:t>
                      </a:r>
                      <a:r>
                        <a:rPr kumimoji="0" lang="uk-UA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Бабаєв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2081806724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5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Головний бухгалтер – директор департаменту бухгалтерського обліку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Г. Барановська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296974701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6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Керівник головного адміністративного 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-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Член 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621545084"/>
                  </a:ext>
                </a:extLst>
              </a:tr>
            </a:tbl>
          </a:graphicData>
        </a:graphic>
      </p:graphicFrame>
      <p:sp>
        <p:nvSpPr>
          <p:cNvPr id="3" name="Titolo 1">
            <a:extLst>
              <a:ext uri="{FF2B5EF4-FFF2-40B4-BE49-F238E27FC236}">
                <a16:creationId xmlns:a16="http://schemas.microsoft.com/office/drawing/2014/main" id="{48EDF5D8-DA35-A18A-2820-5D288EE8D541}"/>
              </a:ext>
            </a:extLst>
          </p:cNvPr>
          <p:cNvSpPr txBox="1">
            <a:spLocks/>
          </p:cNvSpPr>
          <p:nvPr/>
        </p:nvSpPr>
        <p:spPr bwMode="auto">
          <a:xfrm>
            <a:off x="45810" y="46079"/>
            <a:ext cx="9030068" cy="53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defPPr>
              <a:defRPr lang="ru-RU"/>
            </a:defPPr>
            <a:lvl1pPr defTabSz="45720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EC6400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tabLst>
                <a:tab pos="8970963" algn="r"/>
              </a:tabLst>
            </a:pP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Організаційна</a:t>
            </a:r>
            <a:r>
              <a:rPr lang="ru-RU" altLang="it-IT" sz="1900" dirty="0">
                <a:solidFill>
                  <a:srgbClr val="003A79"/>
                </a:solidFill>
                <a:ea typeface="+mn-ea"/>
                <a:cs typeface="+mn-cs"/>
              </a:rPr>
              <a:t> структура АТ “ПРАВЕКС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 </a:t>
            </a:r>
            <a:r>
              <a:rPr lang="ru-RU" altLang="it-IT" sz="1900" dirty="0">
                <a:solidFill>
                  <a:srgbClr val="003A79"/>
                </a:solidFill>
                <a:ea typeface="+mn-ea"/>
                <a:cs typeface="+mn-cs"/>
              </a:rPr>
              <a:t>БАНК”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 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станом на 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01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.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07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.202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6	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2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/3</a:t>
            </a:r>
          </a:p>
        </p:txBody>
      </p:sp>
      <p:pic>
        <p:nvPicPr>
          <p:cNvPr id="4" name="Graphic 14">
            <a:extLst>
              <a:ext uri="{FF2B5EF4-FFF2-40B4-BE49-F238E27FC236}">
                <a16:creationId xmlns:a16="http://schemas.microsoft.com/office/drawing/2014/main" id="{9ADF0888-F9F4-A026-7CD7-6BBF2C12D2B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24328" y="6107264"/>
            <a:ext cx="119062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740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13298"/>
              </p:ext>
            </p:extLst>
          </p:nvPr>
        </p:nvGraphicFramePr>
        <p:xfrm>
          <a:off x="276843" y="1126246"/>
          <a:ext cx="8568001" cy="47590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1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3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448505620"/>
                    </a:ext>
                  </a:extLst>
                </a:gridCol>
                <a:gridCol w="2303305">
                  <a:extLst>
                    <a:ext uri="{9D8B030D-6E8A-4147-A177-3AD203B41FA5}">
                      <a16:colId xmlns:a16="http://schemas.microsoft.com/office/drawing/2014/main" val="1265143535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Комітет Правління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gridSpan="2"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700" kern="1200" dirty="0">
                          <a:effectLst/>
                          <a:latin typeface="Century Gothic" panose="020B0502020202020204" pitchFamily="34" charset="0"/>
                        </a:rPr>
                        <a:t>Посада</a:t>
                      </a:r>
                      <a:endParaRPr lang="ru-RU" sz="7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700" kern="1200">
                          <a:effectLst/>
                          <a:latin typeface="Century Gothic" panose="020B0502020202020204" pitchFamily="34" charset="0"/>
                        </a:rPr>
                        <a:t>П.І.Б.</a:t>
                      </a:r>
                      <a:endParaRPr lang="en-US" sz="7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700" kern="1200">
                          <a:effectLst/>
                          <a:latin typeface="Century Gothic" panose="020B0502020202020204" pitchFamily="34" charset="0"/>
                        </a:rPr>
                        <a:t> Мандат</a:t>
                      </a:r>
                      <a:endParaRPr lang="ru-RU" sz="7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">
                <a:tc rowSpan="7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Комітет з екологічних, соціальних та управлінських питань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1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r>
                        <a:rPr lang="uk-UA" sz="700" noProof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Керівник головного адміністративного управління (Менеджер з екологічних, соціальних та управлінських питань)</a:t>
                      </a:r>
                    </a:p>
                  </a:txBody>
                  <a:tcPr marL="20320" marR="2032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Голова </a:t>
                      </a:r>
                      <a:endParaRPr lang="ru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Керівник головного фінансового 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320" marR="2032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С. </a:t>
                      </a:r>
                      <a:r>
                        <a:rPr lang="uk-UA" sz="7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Крамарова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Член комітету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extLst>
                  <a:ext uri="{0D108BD9-81ED-4DB2-BD59-A6C34878D82A}">
                    <a16:rowId xmlns:a16="http://schemas.microsoft.com/office/drawing/2014/main" val="100184142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3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Керівник головного управління бізнесу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в.о. Т.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Сутчак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Член комітету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4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Головний ризик-менеджер – директор департаменту управління ризиками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С. </a:t>
                      </a:r>
                      <a:r>
                        <a:rPr lang="uk-UA" sz="7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Настін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Член комітету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5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Керівник головного кредитного управління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Р. Лещенко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Член комітету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6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Директор департаменту управління персоналом та організаційними змінами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Г. Нестеренко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Член комітету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extLst>
                  <a:ext uri="{0D108BD9-81ED-4DB2-BD59-A6C34878D82A}">
                    <a16:rowId xmlns:a16="http://schemas.microsoft.com/office/drawing/2014/main" val="1143496467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7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Головний </a:t>
                      </a:r>
                      <a:r>
                        <a:rPr lang="uk-UA" sz="7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комплаєнс</a:t>
                      </a:r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-менеджер - директор департаменту </a:t>
                      </a:r>
                      <a:r>
                        <a:rPr lang="uk-UA" sz="70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комплаєнсу</a:t>
                      </a:r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 та протидії легалізації доходів, отриманих злочинним шляхом 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О. Єфремов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7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Член комітету</a:t>
                      </a:r>
                      <a:endParaRPr lang="ru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0320" marR="20320" marT="9525" marB="0" anchor="ctr"/>
                </a:tc>
                <a:extLst>
                  <a:ext uri="{0D108BD9-81ED-4DB2-BD59-A6C34878D82A}">
                    <a16:rowId xmlns:a16="http://schemas.microsoft.com/office/drawing/2014/main" val="1563879213"/>
                  </a:ext>
                </a:extLst>
              </a:tr>
              <a:tr h="8229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n>
                          <a:solidFill>
                            <a:sysClr val="windowText" lastClr="000000"/>
                          </a:solidFill>
                        </a:ln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n>
                          <a:solidFill>
                            <a:sysClr val="windowText" lastClr="000000"/>
                          </a:solidFill>
                        </a:ln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n>
                          <a:solidFill>
                            <a:sysClr val="windowText" lastClr="000000"/>
                          </a:solidFill>
                        </a:ln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296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Комітет управління змінами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Голова 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С. </a:t>
                      </a:r>
                      <a:r>
                        <a:rPr kumimoji="0" lang="uk-UA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Бабаєв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Голова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2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кредитного управління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Р. Лещенко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3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управління бізнесу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в.о. Т.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Сутчак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4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фінансового управління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Крамарова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5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Керівник  головного управління з операційної діяльності та трансформації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Л.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Остахова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6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Директор департаменту інформаційно-комунікаційних технологій, оптимізації витрат, трансформації та управління проєктами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І.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Вахняк</a:t>
                      </a:r>
                      <a:endParaRPr lang="ru-RU" sz="4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7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Керівник головного адміністративного управління</a:t>
                      </a:r>
                      <a:r>
                        <a:rPr lang="uk-UA" sz="700" baseline="30000" noProof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-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Член 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2611376342"/>
                  </a:ext>
                </a:extLst>
              </a:tr>
              <a:tr h="8229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2296">
                <a:tc row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Комітет з управління інформаційною безпекою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1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Голова Правління</a:t>
                      </a:r>
                      <a:r>
                        <a:rPr lang="uk-UA" sz="700" baseline="30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uk-UA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(відповідальна</a:t>
                      </a:r>
                      <a:r>
                        <a:rPr lang="uk-UA" sz="7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особа за інформаційну безпеку</a:t>
                      </a:r>
                      <a:r>
                        <a:rPr lang="uk-UA" sz="700" baseline="300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uk-UA" sz="7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С. </a:t>
                      </a:r>
                      <a:r>
                        <a:rPr kumimoji="0" lang="uk-UA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Бабаєв</a:t>
                      </a:r>
                      <a:endParaRPr lang="uk-UA" sz="7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Голова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2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Директор департаменту кібербезпеки, протидії шахрайству, безперервності бізнесу та корпоративної безпеки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в.о. Ю. Музиченко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3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Керівник  головного управління з операційної діяльності та трансформації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Л.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Остахова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53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4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фінансового управління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С.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Крамарова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5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Керівник головного управління бізнесу 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в.о. Т.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Сутчак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6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Керівник головного кредитного управління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Р. Лещенко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7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Головний </a:t>
                      </a:r>
                      <a:r>
                        <a:rPr lang="uk-UA" sz="700" noProof="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комплаєнс</a:t>
                      </a:r>
                      <a:r>
                        <a:rPr lang="uk-UA" sz="700" noProof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-менеджер – директор департаменту </a:t>
                      </a:r>
                      <a:r>
                        <a:rPr lang="uk-UA" sz="700" noProof="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комплаєнсу</a:t>
                      </a:r>
                      <a:r>
                        <a:rPr lang="uk-UA" sz="700" noProof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та протидії легалізації доходів, отриманих злочинним шляхом</a:t>
                      </a: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О.</a:t>
                      </a: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uk-UA" sz="700" baseline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Єфремов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8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Головний ризик-менеджер – директор департаменту управління ризиками</a:t>
                      </a: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С.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baseline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Наст</a:t>
                      </a:r>
                      <a:r>
                        <a:rPr lang="uk-UA" sz="700" baseline="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ін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Член 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9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Керівник головного адміністративного управління</a:t>
                      </a:r>
                      <a:r>
                        <a:rPr lang="uk-UA" sz="700" baseline="30000" noProof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3</a:t>
                      </a: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-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Член комітету</a:t>
                      </a: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688391864"/>
                  </a:ext>
                </a:extLst>
              </a:tr>
              <a:tr h="8229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5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5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82296">
                <a:tc row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Комітет з питань управління кризою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1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Голова Правління</a:t>
                      </a:r>
                      <a:r>
                        <a:rPr lang="ru-RU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7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Головний</a:t>
                      </a:r>
                      <a:r>
                        <a:rPr lang="ru-RU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менеджер з </a:t>
                      </a:r>
                      <a:r>
                        <a:rPr lang="ru-RU" sz="7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вирішення</a:t>
                      </a:r>
                      <a:r>
                        <a:rPr lang="ru-RU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7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кризових</a:t>
                      </a:r>
                      <a:r>
                        <a:rPr lang="ru-RU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7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ситуацій</a:t>
                      </a:r>
                      <a:r>
                        <a:rPr lang="ru-RU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С. </a:t>
                      </a:r>
                      <a:r>
                        <a:rPr kumimoji="0" lang="uk-UA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Бабаєв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Голова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2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noProof="0" dirty="0">
                          <a:effectLst/>
                          <a:latin typeface="Century Gothic" panose="020B0502020202020204" pitchFamily="34" charset="0"/>
                        </a:rPr>
                        <a:t>Керівник  головного управління з операційної діяльності та трансформації</a:t>
                      </a:r>
                      <a:endParaRPr lang="uk-UA" sz="700" noProof="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Л.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Остахова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3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Керівник головного кредитного 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Р. Лещенко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4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Керівник головного фінансового 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С. </a:t>
                      </a:r>
                      <a:r>
                        <a:rPr lang="uk-UA" sz="700" baseline="0" dirty="0" err="1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Крамарова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64473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5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Керівник головного управління бізнесу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в.о. Т. </a:t>
                      </a:r>
                      <a:r>
                        <a:rPr lang="uk-UA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Сутчак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82296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6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Директор департаменту кібербезпеки, протидії шахрайству, безперервності бізнесу та корпоративної безпеки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в.о. Ю. Музиченко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147227758"/>
                  </a:ext>
                </a:extLst>
              </a:tr>
              <a:tr h="20453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7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Головний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комплаєнс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-менеджер – д</a:t>
                      </a:r>
                      <a:r>
                        <a:rPr lang="uk-UA" sz="7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иректор</a:t>
                      </a:r>
                      <a:r>
                        <a:rPr lang="uk-UA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департаменту </a:t>
                      </a:r>
                      <a:r>
                        <a:rPr lang="uk-UA" sz="7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комплаєнсу</a:t>
                      </a:r>
                      <a:r>
                        <a:rPr lang="uk-UA" sz="7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та</a:t>
                      </a:r>
                      <a:r>
                        <a:rPr lang="uk-UA" sz="7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протидії легалізації доходів, отриманих злочинним шляхом</a:t>
                      </a: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О.</a:t>
                      </a: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uk-UA" sz="700" baseline="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Єфремов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</a:rPr>
                        <a:t>Член комітету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784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8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Головний ризик-менеджер – директор департаменту управління ризиками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С.</a:t>
                      </a:r>
                      <a:r>
                        <a:rPr lang="ru-RU" sz="70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baseline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Наст</a:t>
                      </a:r>
                      <a:r>
                        <a:rPr lang="uk-UA" sz="700" baseline="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ін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Член 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78457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9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Керівник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головного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адміністративного</a:t>
                      </a: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 </a:t>
                      </a:r>
                      <a:r>
                        <a:rPr lang="ru-RU" sz="700" dirty="0" err="1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управління</a:t>
                      </a:r>
                      <a:endParaRPr lang="ru-RU" sz="700" dirty="0">
                        <a:effectLst/>
                        <a:latin typeface="Century Gothic" panose="020B0502020202020204" pitchFamily="34" charset="0"/>
                        <a:ea typeface="Times New Roman"/>
                      </a:endParaRPr>
                    </a:p>
                  </a:txBody>
                  <a:tcPr marL="20013" marR="200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Century Gothic" panose="020B0502020202020204" pitchFamily="34" charset="0"/>
                          <a:ea typeface="Times New Roman"/>
                        </a:rPr>
                        <a:t>-</a:t>
                      </a:r>
                    </a:p>
                  </a:txBody>
                  <a:tcPr marL="20013" marR="2001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Член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 </a:t>
                      </a:r>
                      <a:r>
                        <a:rPr kumimoji="0" lang="uk-UA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Times New Roman"/>
                          <a:cs typeface="+mn-cs"/>
                        </a:rPr>
                        <a:t>комітету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Times New Roman"/>
                        <a:cs typeface="+mn-cs"/>
                      </a:endParaRPr>
                    </a:p>
                  </a:txBody>
                  <a:tcPr marL="20013" marR="20013" marT="0" marB="0" anchor="ctr"/>
                </a:tc>
                <a:extLst>
                  <a:ext uri="{0D108BD9-81ED-4DB2-BD59-A6C34878D82A}">
                    <a16:rowId xmlns:a16="http://schemas.microsoft.com/office/drawing/2014/main" val="585797502"/>
                  </a:ext>
                </a:extLst>
              </a:tr>
            </a:tbl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9D39747E-35B3-4B68-A814-B48BA78E320D}"/>
              </a:ext>
            </a:extLst>
          </p:cNvPr>
          <p:cNvSpPr txBox="1">
            <a:spLocks/>
          </p:cNvSpPr>
          <p:nvPr/>
        </p:nvSpPr>
        <p:spPr bwMode="auto">
          <a:xfrm>
            <a:off x="45810" y="46079"/>
            <a:ext cx="9030068" cy="53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defPPr>
              <a:defRPr lang="ru-RU"/>
            </a:defPPr>
            <a:lvl1pPr defTabSz="45720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EC6400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tabLst>
                <a:tab pos="8970963" algn="r"/>
              </a:tabLst>
            </a:pP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Організаційна</a:t>
            </a:r>
            <a:r>
              <a:rPr lang="ru-RU" altLang="it-IT" sz="1900" dirty="0">
                <a:solidFill>
                  <a:srgbClr val="003A79"/>
                </a:solidFill>
                <a:ea typeface="+mn-ea"/>
                <a:cs typeface="+mn-cs"/>
              </a:rPr>
              <a:t> структура АТ “ПРАВЕКС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 </a:t>
            </a:r>
            <a:r>
              <a:rPr lang="ru-RU" altLang="it-IT" sz="1900" dirty="0">
                <a:solidFill>
                  <a:srgbClr val="003A79"/>
                </a:solidFill>
                <a:ea typeface="+mn-ea"/>
                <a:cs typeface="+mn-cs"/>
              </a:rPr>
              <a:t>БАНК”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 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станом на 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01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.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07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.202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6	</a:t>
            </a:r>
            <a:r>
              <a:rPr lang="uk-UA" altLang="it-IT" sz="1900" dirty="0">
                <a:solidFill>
                  <a:srgbClr val="003A79"/>
                </a:solidFill>
                <a:ea typeface="+mn-ea"/>
                <a:cs typeface="+mn-cs"/>
              </a:rPr>
              <a:t>3</a:t>
            </a:r>
            <a:r>
              <a:rPr lang="en-US" altLang="it-IT" sz="1900" dirty="0">
                <a:solidFill>
                  <a:srgbClr val="003A79"/>
                </a:solidFill>
                <a:ea typeface="+mn-ea"/>
                <a:cs typeface="+mn-cs"/>
              </a:rPr>
              <a:t>/3</a:t>
            </a:r>
          </a:p>
        </p:txBody>
      </p:sp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id="{EFB065C5-A576-E104-51B5-326533B7C4A2}"/>
              </a:ext>
            </a:extLst>
          </p:cNvPr>
          <p:cNvSpPr/>
          <p:nvPr/>
        </p:nvSpPr>
        <p:spPr>
          <a:xfrm>
            <a:off x="2532976" y="719473"/>
            <a:ext cx="4320480" cy="406773"/>
          </a:xfrm>
          <a:prstGeom prst="rect">
            <a:avLst/>
          </a:prstGeom>
        </p:spPr>
        <p:txBody>
          <a:bodyPr lIns="0" tIns="0" rIns="0" bIns="0"/>
          <a:lstStyle/>
          <a:p>
            <a:pPr defTabSz="457200">
              <a:spcBef>
                <a:spcPct val="0"/>
              </a:spcBef>
            </a:pPr>
            <a:r>
              <a:rPr lang="uk-UA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  <a:ea typeface="MS PGothic" panose="020B0600070205080204" pitchFamily="34" charset="-128"/>
                <a:cs typeface="Arial"/>
              </a:rPr>
              <a:t>Склад Комітетів Правління Банку</a:t>
            </a:r>
          </a:p>
        </p:txBody>
      </p:sp>
      <p:pic>
        <p:nvPicPr>
          <p:cNvPr id="3" name="Graphic 14">
            <a:extLst>
              <a:ext uri="{FF2B5EF4-FFF2-40B4-BE49-F238E27FC236}">
                <a16:creationId xmlns:a16="http://schemas.microsoft.com/office/drawing/2014/main" id="{02976725-BBBC-A034-0C5B-FA1BCFCE7D4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524328" y="6158385"/>
            <a:ext cx="1190625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4E7D86A-A86A-918B-DC30-77C021962CD8}"/>
              </a:ext>
            </a:extLst>
          </p:cNvPr>
          <p:cNvSpPr txBox="1"/>
          <p:nvPr/>
        </p:nvSpPr>
        <p:spPr>
          <a:xfrm>
            <a:off x="251520" y="5911390"/>
            <a:ext cx="46923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500" baseline="30000" noProof="0" dirty="0">
                <a:latin typeface="Century Gothic" panose="020B0502020202020204" pitchFamily="34" charset="0"/>
              </a:rPr>
              <a:t>1</a:t>
            </a:r>
            <a:r>
              <a:rPr lang="uk-UA" sz="500" noProof="0" dirty="0">
                <a:latin typeface="Century Gothic" panose="020B0502020202020204" pitchFamily="34" charset="0"/>
              </a:rPr>
              <a:t> </a:t>
            </a:r>
            <a:r>
              <a:rPr kumimoji="0" lang="uk-UA" sz="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Набирає чинності після першого призначення керівника головного адміністративного управління;</a:t>
            </a:r>
            <a:endParaRPr lang="uk-UA" sz="500" noProof="0" dirty="0">
              <a:latin typeface="Century Gothic" panose="020B0502020202020204" pitchFamily="34" charset="0"/>
            </a:endParaRPr>
          </a:p>
          <a:p>
            <a:r>
              <a:rPr lang="uk-UA" sz="500" baseline="30000" noProof="0" dirty="0">
                <a:latin typeface="Century Gothic" panose="020B0502020202020204" pitchFamily="34" charset="0"/>
              </a:rPr>
              <a:t>2</a:t>
            </a:r>
            <a:r>
              <a:rPr lang="uk-UA" sz="500" noProof="0" dirty="0">
                <a:latin typeface="Century Gothic" panose="020B0502020202020204" pitchFamily="34" charset="0"/>
              </a:rPr>
              <a:t> Доки Наглядова Рада не призначить керівника головного адміністративного управління відповідальною особою за інформаційну безпеку;</a:t>
            </a:r>
          </a:p>
          <a:p>
            <a:r>
              <a:rPr lang="uk-UA" sz="500" baseline="30000" noProof="0" dirty="0">
                <a:latin typeface="Century Gothic" panose="020B0502020202020204" pitchFamily="34" charset="0"/>
              </a:rPr>
              <a:t>3</a:t>
            </a:r>
            <a:r>
              <a:rPr lang="uk-UA" sz="500" noProof="0" dirty="0">
                <a:latin typeface="Century Gothic" panose="020B0502020202020204" pitchFamily="34" charset="0"/>
              </a:rPr>
              <a:t> Призначений Наглядовою Радою відповідальною особою за інформаційну безпеку;</a:t>
            </a:r>
          </a:p>
          <a:p>
            <a:r>
              <a:rPr lang="uk-UA" sz="500" baseline="30000" noProof="0" dirty="0">
                <a:latin typeface="Century Gothic" panose="020B0502020202020204" pitchFamily="34" charset="0"/>
              </a:rPr>
              <a:t>4</a:t>
            </a:r>
            <a:r>
              <a:rPr lang="uk-UA" sz="500" noProof="0" dirty="0">
                <a:latin typeface="Century Gothic" panose="020B0502020202020204" pitchFamily="34" charset="0"/>
              </a:rPr>
              <a:t> Доки Наглядова Рада не призначить керівника головного адміністративного управління відповідальною особою за інформаційну безпеку, </a:t>
            </a:r>
          </a:p>
          <a:p>
            <a:r>
              <a:rPr lang="uk-UA" sz="500" noProof="0" dirty="0">
                <a:latin typeface="Century Gothic" panose="020B0502020202020204" pitchFamily="34" charset="0"/>
              </a:rPr>
              <a:t>Після чого керівник головного адміністративного управління стане головою комітету управління інформаційною безпекою .</a:t>
            </a:r>
          </a:p>
        </p:txBody>
      </p:sp>
    </p:spTree>
    <p:extLst>
      <p:ext uri="{BB962C8B-B14F-4D97-AF65-F5344CB8AC3E}">
        <p14:creationId xmlns:p14="http://schemas.microsoft.com/office/powerpoint/2010/main" val="1573232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ruttura personalizza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F5F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Struttura personalizza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A79"/>
        </a:soli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5C9B8ADBD070478C65D388DEC2860F" ma:contentTypeVersion="2" ma:contentTypeDescription="Create a new document." ma:contentTypeScope="" ma:versionID="518f02d23620f5b2f9867d4c06fa529a">
  <xsd:schema xmlns:xsd="http://www.w3.org/2001/XMLSchema" xmlns:xs="http://www.w3.org/2001/XMLSchema" xmlns:p="http://schemas.microsoft.com/office/2006/metadata/properties" xmlns:ns2="2bbb2ec7-e456-4203-8941-298ad3915341" targetNamespace="http://schemas.microsoft.com/office/2006/metadata/properties" ma:root="true" ma:fieldsID="5abaacfdaa66ce1ff5c72a69919da2a2" ns2:_="">
    <xsd:import namespace="2bbb2ec7-e456-4203-8941-298ad391534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bb2ec7-e456-4203-8941-298ad391534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94419B-92B0-43CC-9EA9-F28921C816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bb2ec7-e456-4203-8941-298ad39153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4C905C-2C18-43AE-842B-A2F3F6194A99}">
  <ds:schemaRefs>
    <ds:schemaRef ds:uri="http://purl.org/dc/terms/"/>
    <ds:schemaRef ds:uri="http://www.w3.org/XML/1998/namespace"/>
    <ds:schemaRef ds:uri="http://purl.org/dc/elements/1.1/"/>
    <ds:schemaRef ds:uri="2bbb2ec7-e456-4203-8941-298ad3915341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6BDADAD-3263-4D74-BCAD-6021B4CD50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6587</TotalTime>
  <Words>1775</Words>
  <Application>Microsoft Office PowerPoint</Application>
  <PresentationFormat>Екран (4:3)</PresentationFormat>
  <Paragraphs>430</Paragraphs>
  <Slides>3</Slides>
  <Notes>2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4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14" baseType="lpstr">
      <vt:lpstr>MS PGothic</vt:lpstr>
      <vt:lpstr>Arial</vt:lpstr>
      <vt:lpstr>Calibri</vt:lpstr>
      <vt:lpstr>Century Gothic</vt:lpstr>
      <vt:lpstr>Times New Roman</vt:lpstr>
      <vt:lpstr>Wingdings</vt:lpstr>
      <vt:lpstr>Тема Office</vt:lpstr>
      <vt:lpstr>Struttura personalizzata</vt:lpstr>
      <vt:lpstr>Personalizza struttura</vt:lpstr>
      <vt:lpstr>1_Struttura personalizzata</vt:lpstr>
      <vt:lpstr>Document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Petrova Olga Kostiantynivna</dc:creator>
  <cp:lastModifiedBy>Yakushkina Yanina Serhiivna</cp:lastModifiedBy>
  <cp:revision>638</cp:revision>
  <cp:lastPrinted>2020-01-20T13:14:19Z</cp:lastPrinted>
  <dcterms:created xsi:type="dcterms:W3CDTF">2018-02-14T09:07:26Z</dcterms:created>
  <dcterms:modified xsi:type="dcterms:W3CDTF">2026-07-02T13:40:36Z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0x010100DC5C9B8ADBD070478C65D388DEC2860F</vt:lpwstr>
  </property>
  <property fmtid="{D5CDD505-2E9C-101B-9397-08002B2CF9AE}" pid="3" name="DocumentSetDescription">
    <vt:lpwstr>[{"itemId":"1","itemValue":"Наглядова Рада","itemCode":null,"itemDictionary":"Level1","itemIndex":0}]</vt:lpwstr>
  </property>
  <property fmtid="{D5CDD505-2E9C-101B-9397-08002B2CF9AE}" pid="4" name="_docset_NoMedatataSyncRequired">
    <vt:lpwstr>False</vt:lpwstr>
  </property>
  <property fmtid="{D5CDD505-2E9C-101B-9397-08002B2CF9AE}" pid="5" name="MSIP_Label_5f5fe31f-9de1-4167-a753-111c0df8115f_Application">
    <vt:lpwstr>Microsoft Azure Information Protection</vt:lpwstr>
  </property>
  <property fmtid="{D5CDD505-2E9C-101B-9397-08002B2CF9AE}" pid="6" name="MSIP_Label_5f5fe31f-9de1-4167-a753-111c0df8115f_Owner">
    <vt:lpwstr>daniela.bastianello@intesasanpaolo.com</vt:lpwstr>
  </property>
  <property fmtid="{D5CDD505-2E9C-101B-9397-08002B2CF9AE}" pid="7" name="MSIP_Label_5f5fe31f-9de1-4167-a753-111c0df8115f_Enabled">
    <vt:lpwstr>True</vt:lpwstr>
  </property>
  <property fmtid="{D5CDD505-2E9C-101B-9397-08002B2CF9AE}" pid="8" name="MSIP_Label_5f5fe31f-9de1-4167-a753-111c0df8115f_Extended_MSFT_Method">
    <vt:lpwstr>Automatic</vt:lpwstr>
  </property>
  <property fmtid="{D5CDD505-2E9C-101B-9397-08002B2CF9AE}" pid="9" name="MSIP_Label_5f5fe31f-9de1-4167-a753-111c0df8115f_SiteId">
    <vt:lpwstr>cc4baf00-15c9-48dd-9f59-88c98bde2be7</vt:lpwstr>
  </property>
  <property fmtid="{D5CDD505-2E9C-101B-9397-08002B2CF9AE}" pid="10" name="MSIP_Label_5f5fe31f-9de1-4167-a753-111c0df8115f_SetDate">
    <vt:lpwstr>2020-02-05T16:11:13.0655934Z</vt:lpwstr>
  </property>
  <property fmtid="{D5CDD505-2E9C-101B-9397-08002B2CF9AE}" pid="11" name="MSIP_Label_5f5fe31f-9de1-4167-a753-111c0df8115f_Name">
    <vt:lpwstr>Public</vt:lpwstr>
  </property>
  <property fmtid="{D5CDD505-2E9C-101B-9397-08002B2CF9AE}" pid="12" name="MSIP_Label_5f5fe31f-9de1-4167-a753-111c0df8115f_ActionId">
    <vt:lpwstr>884364b8-dafa-46b7-b300-6d8e6a10899c</vt:lpwstr>
  </property>
  <property fmtid="{D5CDD505-2E9C-101B-9397-08002B2CF9AE}" pid="13" name="IsMyDocuments">
    <vt:bool>true</vt:bool>
  </property>
  <property fmtid="{D5CDD505-2E9C-101B-9397-08002B2CF9AE}" pid="14" name="Sensitivity">
    <vt:lpwstr>Public</vt:lpwstr>
  </property>
</Properties>
</file>