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3" r:id="rId6"/>
    <p:sldMasterId id="2147483665" r:id="rId7"/>
  </p:sldMasterIdLst>
  <p:notesMasterIdLst>
    <p:notesMasterId r:id="rId11"/>
  </p:notesMasterIdLst>
  <p:sldIdLst>
    <p:sldId id="256" r:id="rId8"/>
    <p:sldId id="257" r:id="rId9"/>
    <p:sldId id="258" r:id="rId10"/>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islamova Iryna Sergiivna" initials="NIS" lastIdx="2" clrIdx="0">
    <p:extLst>
      <p:ext uri="{19B8F6BF-5375-455C-9EA6-DF929625EA0E}">
        <p15:presenceInfo xmlns:p15="http://schemas.microsoft.com/office/powerpoint/2012/main" userId="S-1-5-21-463165894-3900373238-2189711874-259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2DF"/>
    <a:srgbClr val="003A79"/>
    <a:srgbClr val="EC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91" autoAdjust="0"/>
    <p:restoredTop sz="93252" autoAdjust="0"/>
  </p:normalViewPr>
  <p:slideViewPr>
    <p:cSldViewPr>
      <p:cViewPr varScale="1">
        <p:scale>
          <a:sx n="99" d="100"/>
          <a:sy n="99" d="100"/>
        </p:scale>
        <p:origin x="64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9344999-6D2D-48D2-B26D-A1D8C4A50B50}" type="datetimeFigureOut">
              <a:rPr lang="ru-RU" smtClean="0"/>
              <a:t>22.03.2024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5AF040B-24D3-4E4D-8E29-5ECDBD02E886}" type="slidenum">
              <a:rPr lang="ru-RU" smtClean="0"/>
              <a:t>‹№›</a:t>
            </a:fld>
            <a:endParaRPr lang="ru-RU"/>
          </a:p>
        </p:txBody>
      </p:sp>
    </p:spTree>
    <p:extLst>
      <p:ext uri="{BB962C8B-B14F-4D97-AF65-F5344CB8AC3E}">
        <p14:creationId xmlns:p14="http://schemas.microsoft.com/office/powerpoint/2010/main" val="2777580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AF040B-24D3-4E4D-8E29-5ECDBD02E886}" type="slidenum">
              <a:rPr lang="ru-RU" smtClean="0"/>
              <a:t>1</a:t>
            </a:fld>
            <a:endParaRPr lang="ru-RU"/>
          </a:p>
        </p:txBody>
      </p:sp>
    </p:spTree>
    <p:extLst>
      <p:ext uri="{BB962C8B-B14F-4D97-AF65-F5344CB8AC3E}">
        <p14:creationId xmlns:p14="http://schemas.microsoft.com/office/powerpoint/2010/main" val="2302313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AF040B-24D3-4E4D-8E29-5ECDBD02E886}"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val="230231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22.03.2024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1024" y="242358"/>
            <a:ext cx="7772400" cy="545042"/>
          </a:xfrm>
          <a:prstGeom prst="rect">
            <a:avLst/>
          </a:prstGeom>
        </p:spPr>
        <p:txBody>
          <a:bodyPr/>
          <a:lstStyle>
            <a:lvl1pPr algn="l">
              <a:defRPr sz="3000" b="1">
                <a:solidFill>
                  <a:srgbClr val="EC6400"/>
                </a:solidFill>
                <a:latin typeface="Arial"/>
                <a:cs typeface="Arial"/>
              </a:defRPr>
            </a:lvl1pPr>
          </a:lstStyle>
          <a:p>
            <a:r>
              <a:rPr lang="it-IT" dirty="0"/>
              <a:t>Fare clic per modificare stile</a:t>
            </a:r>
          </a:p>
        </p:txBody>
      </p:sp>
      <p:sp>
        <p:nvSpPr>
          <p:cNvPr id="7" name="Segnaposto testo 6"/>
          <p:cNvSpPr>
            <a:spLocks noGrp="1"/>
          </p:cNvSpPr>
          <p:nvPr>
            <p:ph type="body" sz="quarter" idx="12"/>
          </p:nvPr>
        </p:nvSpPr>
        <p:spPr>
          <a:xfrm>
            <a:off x="111125" y="787400"/>
            <a:ext cx="6645275" cy="749300"/>
          </a:xfrm>
          <a:prstGeom prst="rect">
            <a:avLst/>
          </a:prstGeom>
        </p:spPr>
        <p:txBody>
          <a:bodyPr/>
          <a:lstStyle>
            <a:lvl1pPr marL="0" indent="0">
              <a:buNone/>
              <a:defRPr sz="2000" b="1">
                <a:solidFill>
                  <a:schemeClr val="bg1">
                    <a:lumMod val="50000"/>
                  </a:schemeClr>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it-IT" dirty="0"/>
              <a:t>Fare clic per modificare stili del testo dello schema</a:t>
            </a:r>
          </a:p>
        </p:txBody>
      </p:sp>
      <p:sp>
        <p:nvSpPr>
          <p:cNvPr id="4" name="Segnaposto numero diapositiva 5">
            <a:extLst>
              <a:ext uri="{FF2B5EF4-FFF2-40B4-BE49-F238E27FC236}">
                <a16:creationId xmlns:a16="http://schemas.microsoft.com/office/drawing/2014/main" id="{DC8401F7-9B51-43F1-BDE8-22CD01BFAF5D}"/>
              </a:ext>
            </a:extLst>
          </p:cNvPr>
          <p:cNvSpPr>
            <a:spLocks noGrp="1"/>
          </p:cNvSpPr>
          <p:nvPr>
            <p:ph type="sldNum" sz="quarter" idx="13"/>
          </p:nvPr>
        </p:nvSpPr>
        <p:spPr>
          <a:xfrm>
            <a:off x="8559800" y="179388"/>
            <a:ext cx="414338"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b="1">
                <a:solidFill>
                  <a:srgbClr val="EC6400"/>
                </a:solidFill>
              </a:defRPr>
            </a:lvl1pPr>
          </a:lstStyle>
          <a:p>
            <a:pPr defTabSz="457200" fontAlgn="base">
              <a:spcBef>
                <a:spcPct val="0"/>
              </a:spcBef>
              <a:spcAft>
                <a:spcPct val="0"/>
              </a:spcAft>
            </a:pPr>
            <a:fld id="{42212563-05FA-41BD-A742-845245624306}" type="slidenum">
              <a:rPr lang="it-IT" altLang="it-IT">
                <a:latin typeface="Arial" charset="0"/>
                <a:ea typeface="MS PGothic" pitchFamily="34" charset="-128"/>
              </a:rPr>
              <a:pPr defTabSz="457200" fontAlgn="base">
                <a:spcBef>
                  <a:spcPct val="0"/>
                </a:spcBef>
                <a:spcAft>
                  <a:spcPct val="0"/>
                </a:spcAft>
              </a:pPr>
              <a:t>‹№›</a:t>
            </a:fld>
            <a:endParaRPr lang="it-IT" altLang="it-IT">
              <a:latin typeface="Arial" charset="0"/>
              <a:ea typeface="MS PGothic" pitchFamily="34" charset="-128"/>
            </a:endParaRPr>
          </a:p>
        </p:txBody>
      </p:sp>
    </p:spTree>
    <p:extLst>
      <p:ext uri="{BB962C8B-B14F-4D97-AF65-F5344CB8AC3E}">
        <p14:creationId xmlns:p14="http://schemas.microsoft.com/office/powerpoint/2010/main" val="2078283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224BA01C-FE8D-48FB-B392-528E3F7E7574}"/>
              </a:ext>
            </a:extLst>
          </p:cNvPr>
          <p:cNvSpPr>
            <a:spLocks noGrp="1"/>
          </p:cNvSpPr>
          <p:nvPr>
            <p:ph type="sldNum" sz="quarter" idx="10"/>
          </p:nvPr>
        </p:nvSpPr>
        <p:spPr>
          <a:xfrm>
            <a:off x="8559800" y="179388"/>
            <a:ext cx="414338"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b="1">
                <a:solidFill>
                  <a:srgbClr val="EC6400"/>
                </a:solidFill>
              </a:defRPr>
            </a:lvl1pPr>
          </a:lstStyle>
          <a:p>
            <a:pPr defTabSz="457200" fontAlgn="base">
              <a:spcBef>
                <a:spcPct val="0"/>
              </a:spcBef>
              <a:spcAft>
                <a:spcPct val="0"/>
              </a:spcAft>
            </a:pPr>
            <a:fld id="{61A1688C-EE41-4CEC-AA77-50B951084D6D}" type="slidenum">
              <a:rPr lang="it-IT" altLang="it-IT">
                <a:latin typeface="Arial" charset="0"/>
                <a:ea typeface="MS PGothic" pitchFamily="34" charset="-128"/>
              </a:rPr>
              <a:pPr defTabSz="457200" fontAlgn="base">
                <a:spcBef>
                  <a:spcPct val="0"/>
                </a:spcBef>
                <a:spcAft>
                  <a:spcPct val="0"/>
                </a:spcAft>
              </a:pPr>
              <a:t>‹№›</a:t>
            </a:fld>
            <a:endParaRPr lang="it-IT" altLang="it-IT">
              <a:latin typeface="Arial" charset="0"/>
              <a:ea typeface="MS PGothic" pitchFamily="34" charset="-128"/>
            </a:endParaRPr>
          </a:p>
        </p:txBody>
      </p:sp>
    </p:spTree>
    <p:extLst>
      <p:ext uri="{BB962C8B-B14F-4D97-AF65-F5344CB8AC3E}">
        <p14:creationId xmlns:p14="http://schemas.microsoft.com/office/powerpoint/2010/main" val="3786272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760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398463" y="366713"/>
            <a:ext cx="7772400" cy="545042"/>
          </a:xfrm>
          <a:prstGeom prst="rect">
            <a:avLst/>
          </a:prstGeom>
        </p:spPr>
        <p:txBody>
          <a:bodyPr lIns="0" tIns="0" rIns="0" bIns="0"/>
          <a:lstStyle>
            <a:lvl1pPr algn="l">
              <a:defRPr sz="2900" b="1">
                <a:solidFill>
                  <a:srgbClr val="EC6400"/>
                </a:solidFill>
                <a:latin typeface="Century Gothic" pitchFamily="34" charset="0"/>
                <a:cs typeface="Arial"/>
              </a:defRPr>
            </a:lvl1pPr>
          </a:lstStyle>
          <a:p>
            <a:r>
              <a:rPr lang="it-IT" dirty="0"/>
              <a:t>Fare clic per modificare stile</a:t>
            </a:r>
          </a:p>
        </p:txBody>
      </p:sp>
      <p:sp>
        <p:nvSpPr>
          <p:cNvPr id="7" name="Segnaposto testo 6"/>
          <p:cNvSpPr>
            <a:spLocks noGrp="1"/>
          </p:cNvSpPr>
          <p:nvPr>
            <p:ph type="body" sz="quarter" idx="12"/>
          </p:nvPr>
        </p:nvSpPr>
        <p:spPr>
          <a:xfrm>
            <a:off x="398464" y="860425"/>
            <a:ext cx="6645275" cy="749300"/>
          </a:xfrm>
          <a:prstGeom prst="rect">
            <a:avLst/>
          </a:prstGeom>
        </p:spPr>
        <p:txBody>
          <a:bodyPr lIns="0" tIns="0" rIns="0" bIns="0"/>
          <a:lstStyle>
            <a:lvl1pPr marL="0" indent="0">
              <a:buNone/>
              <a:defRPr sz="1900" b="0">
                <a:solidFill>
                  <a:schemeClr val="tx1">
                    <a:lumMod val="50000"/>
                    <a:lumOff val="50000"/>
                  </a:schemeClr>
                </a:solidFill>
                <a:latin typeface="Century Gothic"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it-IT" dirty="0"/>
              <a:t>Fare clic per modificare stili del testo dello schema</a:t>
            </a:r>
          </a:p>
        </p:txBody>
      </p:sp>
      <p:sp>
        <p:nvSpPr>
          <p:cNvPr id="4" name="Segnaposto numero diapositiva 5">
            <a:extLst>
              <a:ext uri="{FF2B5EF4-FFF2-40B4-BE49-F238E27FC236}">
                <a16:creationId xmlns:a16="http://schemas.microsoft.com/office/drawing/2014/main" id="{E5ADD7AC-00B9-44FF-9CF7-373BB99F65CB}"/>
              </a:ext>
            </a:extLst>
          </p:cNvPr>
          <p:cNvSpPr>
            <a:spLocks noGrp="1"/>
          </p:cNvSpPr>
          <p:nvPr>
            <p:ph type="sldNum" sz="quarter" idx="13"/>
          </p:nvPr>
        </p:nvSpPr>
        <p:spPr>
          <a:xfrm>
            <a:off x="8534400" y="179388"/>
            <a:ext cx="4143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1" smtClean="0">
                <a:solidFill>
                  <a:srgbClr val="EC6400"/>
                </a:solidFill>
                <a:latin typeface="Century Gothic" panose="020B0502020202020204" pitchFamily="34" charset="0"/>
              </a:defRPr>
            </a:lvl1pPr>
          </a:lstStyle>
          <a:p>
            <a:pPr defTabSz="457200" fontAlgn="base">
              <a:spcBef>
                <a:spcPct val="0"/>
              </a:spcBef>
              <a:spcAft>
                <a:spcPct val="0"/>
              </a:spcAft>
              <a:defRPr/>
            </a:pPr>
            <a:fld id="{4B1A9CD8-5663-4230-B481-06F2C39511A3}" type="slidenum">
              <a:rPr lang="it-IT" altLang="it-IT">
                <a:ea typeface="MS PGothic" panose="020B0600070205080204" pitchFamily="34" charset="-128"/>
              </a:rPr>
              <a:pPr defTabSz="457200" fontAlgn="base">
                <a:spcBef>
                  <a:spcPct val="0"/>
                </a:spcBef>
                <a:spcAft>
                  <a:spcPct val="0"/>
                </a:spcAft>
                <a:defRPr/>
              </a:pPr>
              <a:t>‹№›</a:t>
            </a:fld>
            <a:endParaRPr lang="it-IT" altLang="it-IT">
              <a:ea typeface="MS PGothic" panose="020B0600070205080204" pitchFamily="34" charset="-128"/>
            </a:endParaRPr>
          </a:p>
        </p:txBody>
      </p:sp>
    </p:spTree>
    <p:extLst>
      <p:ext uri="{BB962C8B-B14F-4D97-AF65-F5344CB8AC3E}">
        <p14:creationId xmlns:p14="http://schemas.microsoft.com/office/powerpoint/2010/main" val="1363858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746B6572-BC16-4287-BEFB-BA3B509CC3F3}"/>
              </a:ext>
            </a:extLst>
          </p:cNvPr>
          <p:cNvSpPr>
            <a:spLocks noGrp="1"/>
          </p:cNvSpPr>
          <p:nvPr>
            <p:ph type="sldNum" sz="quarter" idx="10"/>
          </p:nvPr>
        </p:nvSpPr>
        <p:spPr>
          <a:xfrm>
            <a:off x="8534400" y="179388"/>
            <a:ext cx="4143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b="1" smtClean="0">
                <a:solidFill>
                  <a:srgbClr val="EC6400"/>
                </a:solidFill>
                <a:latin typeface="Century Gothic" panose="020B0502020202020204" pitchFamily="34" charset="0"/>
              </a:defRPr>
            </a:lvl1pPr>
          </a:lstStyle>
          <a:p>
            <a:pPr defTabSz="457200" fontAlgn="base">
              <a:spcBef>
                <a:spcPct val="0"/>
              </a:spcBef>
              <a:spcAft>
                <a:spcPct val="0"/>
              </a:spcAft>
              <a:defRPr/>
            </a:pPr>
            <a:fld id="{D5EA77CA-E480-4462-9C96-6F7F5FE7AFE7}" type="slidenum">
              <a:rPr lang="it-IT" altLang="it-IT">
                <a:ea typeface="MS PGothic" panose="020B0600070205080204" pitchFamily="34" charset="-128"/>
              </a:rPr>
              <a:pPr defTabSz="457200" fontAlgn="base">
                <a:spcBef>
                  <a:spcPct val="0"/>
                </a:spcBef>
                <a:spcAft>
                  <a:spcPct val="0"/>
                </a:spcAft>
                <a:defRPr/>
              </a:pPr>
              <a:t>‹№›</a:t>
            </a:fld>
            <a:endParaRPr lang="it-IT" altLang="it-IT">
              <a:ea typeface="MS PGothic" panose="020B0600070205080204" pitchFamily="34" charset="-128"/>
            </a:endParaRPr>
          </a:p>
        </p:txBody>
      </p:sp>
    </p:spTree>
    <p:extLst>
      <p:ext uri="{BB962C8B-B14F-4D97-AF65-F5344CB8AC3E}">
        <p14:creationId xmlns:p14="http://schemas.microsoft.com/office/powerpoint/2010/main" val="252098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22.03.2024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22.03.2024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22.03.2024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22.03.2024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22.03.2024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Figura a mano libera 3">
            <a:extLst>
              <a:ext uri="{FF2B5EF4-FFF2-40B4-BE49-F238E27FC236}">
                <a16:creationId xmlns:a16="http://schemas.microsoft.com/office/drawing/2014/main" id="{730CC9EA-367C-4201-A6EB-ADAADAAADEFF}"/>
              </a:ext>
            </a:extLst>
          </p:cNvPr>
          <p:cNvSpPr/>
          <p:nvPr/>
        </p:nvSpPr>
        <p:spPr>
          <a:xfrm rot="21015509" flipH="1" flipV="1">
            <a:off x="2308225" y="6278563"/>
            <a:ext cx="6797675" cy="1169987"/>
          </a:xfrm>
          <a:custGeom>
            <a:avLst/>
            <a:gdLst>
              <a:gd name="connsiteX0" fmla="*/ 0 w 9746788"/>
              <a:gd name="connsiteY0" fmla="*/ 0 h 2448000"/>
              <a:gd name="connsiteX1" fmla="*/ 9746788 w 9746788"/>
              <a:gd name="connsiteY1" fmla="*/ 0 h 2448000"/>
              <a:gd name="connsiteX2" fmla="*/ 9746788 w 9746788"/>
              <a:gd name="connsiteY2" fmla="*/ 2448000 h 2448000"/>
              <a:gd name="connsiteX3" fmla="*/ 0 w 9746788"/>
              <a:gd name="connsiteY3" fmla="*/ 2448000 h 2448000"/>
              <a:gd name="connsiteX4" fmla="*/ 0 w 9746788"/>
              <a:gd name="connsiteY4" fmla="*/ 0 h 2448000"/>
              <a:gd name="connsiteX0" fmla="*/ 0 w 9746788"/>
              <a:gd name="connsiteY0" fmla="*/ 0 h 2449464"/>
              <a:gd name="connsiteX1" fmla="*/ 9746788 w 9746788"/>
              <a:gd name="connsiteY1" fmla="*/ 0 h 2449464"/>
              <a:gd name="connsiteX2" fmla="*/ 8974352 w 9746788"/>
              <a:gd name="connsiteY2" fmla="*/ 2449464 h 2449464"/>
              <a:gd name="connsiteX3" fmla="*/ 0 w 9746788"/>
              <a:gd name="connsiteY3" fmla="*/ 2448000 h 2449464"/>
              <a:gd name="connsiteX4" fmla="*/ 0 w 9746788"/>
              <a:gd name="connsiteY4" fmla="*/ 0 h 2449464"/>
              <a:gd name="connsiteX0" fmla="*/ 0 w 9220400"/>
              <a:gd name="connsiteY0" fmla="*/ 0 h 2449464"/>
              <a:gd name="connsiteX1" fmla="*/ 9220400 w 9220400"/>
              <a:gd name="connsiteY1" fmla="*/ 1016281 h 2449464"/>
              <a:gd name="connsiteX2" fmla="*/ 8974352 w 9220400"/>
              <a:gd name="connsiteY2" fmla="*/ 2449464 h 2449464"/>
              <a:gd name="connsiteX3" fmla="*/ 0 w 9220400"/>
              <a:gd name="connsiteY3" fmla="*/ 2448000 h 2449464"/>
              <a:gd name="connsiteX4" fmla="*/ 0 w 9220400"/>
              <a:gd name="connsiteY4" fmla="*/ 0 h 2449464"/>
              <a:gd name="connsiteX0" fmla="*/ 0 w 9136593"/>
              <a:gd name="connsiteY0" fmla="*/ 0 h 2449464"/>
              <a:gd name="connsiteX1" fmla="*/ 9136593 w 9136593"/>
              <a:gd name="connsiteY1" fmla="*/ 1504439 h 2449464"/>
              <a:gd name="connsiteX2" fmla="*/ 8974352 w 9136593"/>
              <a:gd name="connsiteY2" fmla="*/ 2449464 h 2449464"/>
              <a:gd name="connsiteX3" fmla="*/ 0 w 9136593"/>
              <a:gd name="connsiteY3" fmla="*/ 2448000 h 2449464"/>
              <a:gd name="connsiteX4" fmla="*/ 0 w 9136593"/>
              <a:gd name="connsiteY4" fmla="*/ 0 h 2449464"/>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117546 w 9136593"/>
              <a:gd name="connsiteY0" fmla="*/ 0 h 1720257"/>
              <a:gd name="connsiteX1" fmla="*/ 9136593 w 9136593"/>
              <a:gd name="connsiteY1" fmla="*/ 775232 h 1720257"/>
              <a:gd name="connsiteX2" fmla="*/ 8974352 w 9136593"/>
              <a:gd name="connsiteY2" fmla="*/ 1720257 h 1720257"/>
              <a:gd name="connsiteX3" fmla="*/ 0 w 9136593"/>
              <a:gd name="connsiteY3" fmla="*/ 1718793 h 1720257"/>
              <a:gd name="connsiteX4" fmla="*/ 117546 w 9136593"/>
              <a:gd name="connsiteY4" fmla="*/ 0 h 1720257"/>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24516 w 8974352"/>
              <a:gd name="connsiteY0" fmla="*/ 0 h 1910186"/>
              <a:gd name="connsiteX1" fmla="*/ 8812931 w 8974352"/>
              <a:gd name="connsiteY1" fmla="*/ 1508786 h 1910186"/>
              <a:gd name="connsiteX2" fmla="*/ 8974352 w 8974352"/>
              <a:gd name="connsiteY2" fmla="*/ 1910186 h 1910186"/>
              <a:gd name="connsiteX3" fmla="*/ 0 w 8974352"/>
              <a:gd name="connsiteY3" fmla="*/ 1908722 h 1910186"/>
              <a:gd name="connsiteX4" fmla="*/ 24516 w 8974352"/>
              <a:gd name="connsiteY4" fmla="*/ 0 h 1910186"/>
              <a:gd name="connsiteX0" fmla="*/ 24516 w 9036669"/>
              <a:gd name="connsiteY0" fmla="*/ 0 h 1910186"/>
              <a:gd name="connsiteX1" fmla="*/ 9036669 w 9036669"/>
              <a:gd name="connsiteY1" fmla="*/ 1547197 h 1910186"/>
              <a:gd name="connsiteX2" fmla="*/ 8974352 w 9036669"/>
              <a:gd name="connsiteY2" fmla="*/ 1910186 h 1910186"/>
              <a:gd name="connsiteX3" fmla="*/ 0 w 9036669"/>
              <a:gd name="connsiteY3" fmla="*/ 1908722 h 1910186"/>
              <a:gd name="connsiteX4" fmla="*/ 24516 w 9036669"/>
              <a:gd name="connsiteY4" fmla="*/ 0 h 1910186"/>
              <a:gd name="connsiteX0" fmla="*/ 24516 w 9037769"/>
              <a:gd name="connsiteY0" fmla="*/ 0 h 1910186"/>
              <a:gd name="connsiteX1" fmla="*/ 9037769 w 9037769"/>
              <a:gd name="connsiteY1" fmla="*/ 1902949 h 1910186"/>
              <a:gd name="connsiteX2" fmla="*/ 8974352 w 9037769"/>
              <a:gd name="connsiteY2" fmla="*/ 1910186 h 1910186"/>
              <a:gd name="connsiteX3" fmla="*/ 0 w 9037769"/>
              <a:gd name="connsiteY3" fmla="*/ 1908722 h 1910186"/>
              <a:gd name="connsiteX4" fmla="*/ 24516 w 9037769"/>
              <a:gd name="connsiteY4" fmla="*/ 0 h 1910186"/>
              <a:gd name="connsiteX0" fmla="*/ 17758 w 9037769"/>
              <a:gd name="connsiteY0" fmla="*/ 0 h 1758889"/>
              <a:gd name="connsiteX1" fmla="*/ 9037769 w 9037769"/>
              <a:gd name="connsiteY1" fmla="*/ 1751652 h 1758889"/>
              <a:gd name="connsiteX2" fmla="*/ 8974352 w 9037769"/>
              <a:gd name="connsiteY2" fmla="*/ 1758889 h 1758889"/>
              <a:gd name="connsiteX3" fmla="*/ 0 w 9037769"/>
              <a:gd name="connsiteY3" fmla="*/ 1757425 h 1758889"/>
              <a:gd name="connsiteX4" fmla="*/ 17758 w 9037769"/>
              <a:gd name="connsiteY4" fmla="*/ 0 h 175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769" h="1758889">
                <a:moveTo>
                  <a:pt x="17758" y="0"/>
                </a:moveTo>
                <a:lnTo>
                  <a:pt x="9037769" y="1751652"/>
                </a:lnTo>
                <a:lnTo>
                  <a:pt x="8974352" y="1758889"/>
                </a:lnTo>
                <a:lnTo>
                  <a:pt x="0" y="1757425"/>
                </a:lnTo>
                <a:lnTo>
                  <a:pt x="17758" y="0"/>
                </a:lnTo>
                <a:close/>
              </a:path>
            </a:pathLst>
          </a:custGeom>
          <a:solidFill>
            <a:srgbClr val="EC64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it-IT">
              <a:solidFill>
                <a:prstClr val="white"/>
              </a:solidFill>
            </a:endParaRPr>
          </a:p>
        </p:txBody>
      </p:sp>
      <p:pic>
        <p:nvPicPr>
          <p:cNvPr id="1027" name="Immagin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8288" y="6376988"/>
            <a:ext cx="19653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96442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951369"/>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Figura a mano libera 15">
            <a:extLst>
              <a:ext uri="{FF2B5EF4-FFF2-40B4-BE49-F238E27FC236}">
                <a16:creationId xmlns:a16="http://schemas.microsoft.com/office/drawing/2014/main" id="{5C8F6A6F-80EE-485B-8C39-1A2FB6C3CDB2}"/>
              </a:ext>
            </a:extLst>
          </p:cNvPr>
          <p:cNvSpPr/>
          <p:nvPr/>
        </p:nvSpPr>
        <p:spPr>
          <a:xfrm rot="20712638" flipH="1" flipV="1">
            <a:off x="4476750" y="6246813"/>
            <a:ext cx="4654550" cy="1209675"/>
          </a:xfrm>
          <a:custGeom>
            <a:avLst/>
            <a:gdLst>
              <a:gd name="connsiteX0" fmla="*/ 0 w 9746788"/>
              <a:gd name="connsiteY0" fmla="*/ 0 h 2448000"/>
              <a:gd name="connsiteX1" fmla="*/ 9746788 w 9746788"/>
              <a:gd name="connsiteY1" fmla="*/ 0 h 2448000"/>
              <a:gd name="connsiteX2" fmla="*/ 9746788 w 9746788"/>
              <a:gd name="connsiteY2" fmla="*/ 2448000 h 2448000"/>
              <a:gd name="connsiteX3" fmla="*/ 0 w 9746788"/>
              <a:gd name="connsiteY3" fmla="*/ 2448000 h 2448000"/>
              <a:gd name="connsiteX4" fmla="*/ 0 w 9746788"/>
              <a:gd name="connsiteY4" fmla="*/ 0 h 2448000"/>
              <a:gd name="connsiteX0" fmla="*/ 0 w 9746788"/>
              <a:gd name="connsiteY0" fmla="*/ 0 h 2449464"/>
              <a:gd name="connsiteX1" fmla="*/ 9746788 w 9746788"/>
              <a:gd name="connsiteY1" fmla="*/ 0 h 2449464"/>
              <a:gd name="connsiteX2" fmla="*/ 8974352 w 9746788"/>
              <a:gd name="connsiteY2" fmla="*/ 2449464 h 2449464"/>
              <a:gd name="connsiteX3" fmla="*/ 0 w 9746788"/>
              <a:gd name="connsiteY3" fmla="*/ 2448000 h 2449464"/>
              <a:gd name="connsiteX4" fmla="*/ 0 w 9746788"/>
              <a:gd name="connsiteY4" fmla="*/ 0 h 2449464"/>
              <a:gd name="connsiteX0" fmla="*/ 0 w 9220400"/>
              <a:gd name="connsiteY0" fmla="*/ 0 h 2449464"/>
              <a:gd name="connsiteX1" fmla="*/ 9220400 w 9220400"/>
              <a:gd name="connsiteY1" fmla="*/ 1016281 h 2449464"/>
              <a:gd name="connsiteX2" fmla="*/ 8974352 w 9220400"/>
              <a:gd name="connsiteY2" fmla="*/ 2449464 h 2449464"/>
              <a:gd name="connsiteX3" fmla="*/ 0 w 9220400"/>
              <a:gd name="connsiteY3" fmla="*/ 2448000 h 2449464"/>
              <a:gd name="connsiteX4" fmla="*/ 0 w 9220400"/>
              <a:gd name="connsiteY4" fmla="*/ 0 h 2449464"/>
              <a:gd name="connsiteX0" fmla="*/ 0 w 9136593"/>
              <a:gd name="connsiteY0" fmla="*/ 0 h 2449464"/>
              <a:gd name="connsiteX1" fmla="*/ 9136593 w 9136593"/>
              <a:gd name="connsiteY1" fmla="*/ 1504439 h 2449464"/>
              <a:gd name="connsiteX2" fmla="*/ 8974352 w 9136593"/>
              <a:gd name="connsiteY2" fmla="*/ 2449464 h 2449464"/>
              <a:gd name="connsiteX3" fmla="*/ 0 w 9136593"/>
              <a:gd name="connsiteY3" fmla="*/ 2448000 h 2449464"/>
              <a:gd name="connsiteX4" fmla="*/ 0 w 9136593"/>
              <a:gd name="connsiteY4" fmla="*/ 0 h 2449464"/>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117546 w 9136593"/>
              <a:gd name="connsiteY0" fmla="*/ 0 h 1720257"/>
              <a:gd name="connsiteX1" fmla="*/ 9136593 w 9136593"/>
              <a:gd name="connsiteY1" fmla="*/ 775232 h 1720257"/>
              <a:gd name="connsiteX2" fmla="*/ 8974352 w 9136593"/>
              <a:gd name="connsiteY2" fmla="*/ 1720257 h 1720257"/>
              <a:gd name="connsiteX3" fmla="*/ 0 w 9136593"/>
              <a:gd name="connsiteY3" fmla="*/ 1718793 h 1720257"/>
              <a:gd name="connsiteX4" fmla="*/ 117546 w 9136593"/>
              <a:gd name="connsiteY4" fmla="*/ 0 h 1720257"/>
              <a:gd name="connsiteX0" fmla="*/ 24516 w 9136593"/>
              <a:gd name="connsiteY0" fmla="*/ 0 h 1910186"/>
              <a:gd name="connsiteX1" fmla="*/ 9136593 w 9136593"/>
              <a:gd name="connsiteY1" fmla="*/ 965161 h 1910186"/>
              <a:gd name="connsiteX2" fmla="*/ 8974352 w 9136593"/>
              <a:gd name="connsiteY2" fmla="*/ 1910186 h 1910186"/>
              <a:gd name="connsiteX3" fmla="*/ 0 w 9136593"/>
              <a:gd name="connsiteY3" fmla="*/ 1908722 h 1910186"/>
              <a:gd name="connsiteX4" fmla="*/ 24516 w 9136593"/>
              <a:gd name="connsiteY4" fmla="*/ 0 h 1910186"/>
              <a:gd name="connsiteX0" fmla="*/ 24516 w 8974352"/>
              <a:gd name="connsiteY0" fmla="*/ 0 h 1910186"/>
              <a:gd name="connsiteX1" fmla="*/ 8812931 w 8974352"/>
              <a:gd name="connsiteY1" fmla="*/ 1508786 h 1910186"/>
              <a:gd name="connsiteX2" fmla="*/ 8974352 w 8974352"/>
              <a:gd name="connsiteY2" fmla="*/ 1910186 h 1910186"/>
              <a:gd name="connsiteX3" fmla="*/ 0 w 8974352"/>
              <a:gd name="connsiteY3" fmla="*/ 1908722 h 1910186"/>
              <a:gd name="connsiteX4" fmla="*/ 24516 w 8974352"/>
              <a:gd name="connsiteY4" fmla="*/ 0 h 1910186"/>
              <a:gd name="connsiteX0" fmla="*/ 24516 w 9036669"/>
              <a:gd name="connsiteY0" fmla="*/ 0 h 1910186"/>
              <a:gd name="connsiteX1" fmla="*/ 9036669 w 9036669"/>
              <a:gd name="connsiteY1" fmla="*/ 1547197 h 1910186"/>
              <a:gd name="connsiteX2" fmla="*/ 8974352 w 9036669"/>
              <a:gd name="connsiteY2" fmla="*/ 1910186 h 1910186"/>
              <a:gd name="connsiteX3" fmla="*/ 0 w 9036669"/>
              <a:gd name="connsiteY3" fmla="*/ 1908722 h 1910186"/>
              <a:gd name="connsiteX4" fmla="*/ 24516 w 9036669"/>
              <a:gd name="connsiteY4" fmla="*/ 0 h 1910186"/>
              <a:gd name="connsiteX0" fmla="*/ 24516 w 9037769"/>
              <a:gd name="connsiteY0" fmla="*/ 0 h 1910186"/>
              <a:gd name="connsiteX1" fmla="*/ 9037769 w 9037769"/>
              <a:gd name="connsiteY1" fmla="*/ 1902949 h 1910186"/>
              <a:gd name="connsiteX2" fmla="*/ 8974352 w 9037769"/>
              <a:gd name="connsiteY2" fmla="*/ 1910186 h 1910186"/>
              <a:gd name="connsiteX3" fmla="*/ 0 w 9037769"/>
              <a:gd name="connsiteY3" fmla="*/ 1908722 h 1910186"/>
              <a:gd name="connsiteX4" fmla="*/ 24516 w 9037769"/>
              <a:gd name="connsiteY4" fmla="*/ 0 h 1910186"/>
              <a:gd name="connsiteX0" fmla="*/ 17758 w 9037769"/>
              <a:gd name="connsiteY0" fmla="*/ 0 h 1758889"/>
              <a:gd name="connsiteX1" fmla="*/ 9037769 w 9037769"/>
              <a:gd name="connsiteY1" fmla="*/ 1751652 h 1758889"/>
              <a:gd name="connsiteX2" fmla="*/ 8974352 w 9037769"/>
              <a:gd name="connsiteY2" fmla="*/ 1758889 h 1758889"/>
              <a:gd name="connsiteX3" fmla="*/ 0 w 9037769"/>
              <a:gd name="connsiteY3" fmla="*/ 1757425 h 1758889"/>
              <a:gd name="connsiteX4" fmla="*/ 17758 w 9037769"/>
              <a:gd name="connsiteY4" fmla="*/ 0 h 1758889"/>
              <a:gd name="connsiteX0" fmla="*/ 213007 w 9233018"/>
              <a:gd name="connsiteY0" fmla="*/ 0 h 1758889"/>
              <a:gd name="connsiteX1" fmla="*/ 9233018 w 9233018"/>
              <a:gd name="connsiteY1" fmla="*/ 1751652 h 1758889"/>
              <a:gd name="connsiteX2" fmla="*/ 9169601 w 9233018"/>
              <a:gd name="connsiteY2" fmla="*/ 1758889 h 1758889"/>
              <a:gd name="connsiteX3" fmla="*/ -1 w 9233018"/>
              <a:gd name="connsiteY3" fmla="*/ 1720658 h 1758889"/>
              <a:gd name="connsiteX4" fmla="*/ 213007 w 9233018"/>
              <a:gd name="connsiteY4" fmla="*/ 0 h 1758889"/>
              <a:gd name="connsiteX0" fmla="*/ 213007 w 9233018"/>
              <a:gd name="connsiteY0" fmla="*/ 0 h 1798514"/>
              <a:gd name="connsiteX1" fmla="*/ 9233018 w 9233018"/>
              <a:gd name="connsiteY1" fmla="*/ 1751652 h 1798514"/>
              <a:gd name="connsiteX2" fmla="*/ 9218312 w 9233018"/>
              <a:gd name="connsiteY2" fmla="*/ 1798514 h 1798514"/>
              <a:gd name="connsiteX3" fmla="*/ -1 w 9233018"/>
              <a:gd name="connsiteY3" fmla="*/ 1720658 h 1798514"/>
              <a:gd name="connsiteX4" fmla="*/ 213007 w 9233018"/>
              <a:gd name="connsiteY4" fmla="*/ 0 h 1798514"/>
              <a:gd name="connsiteX0" fmla="*/ 213007 w 9232004"/>
              <a:gd name="connsiteY0" fmla="*/ 0 h 1801249"/>
              <a:gd name="connsiteX1" fmla="*/ 9232005 w 9232004"/>
              <a:gd name="connsiteY1" fmla="*/ 1801249 h 1801249"/>
              <a:gd name="connsiteX2" fmla="*/ 9218312 w 9232004"/>
              <a:gd name="connsiteY2" fmla="*/ 1798514 h 1801249"/>
              <a:gd name="connsiteX3" fmla="*/ -1 w 9232004"/>
              <a:gd name="connsiteY3" fmla="*/ 1720658 h 1801249"/>
              <a:gd name="connsiteX4" fmla="*/ 213007 w 9232004"/>
              <a:gd name="connsiteY4" fmla="*/ 0 h 1801249"/>
              <a:gd name="connsiteX0" fmla="*/ 186179 w 9205176"/>
              <a:gd name="connsiteY0" fmla="*/ 0 h 1801249"/>
              <a:gd name="connsiteX1" fmla="*/ 9205177 w 9205176"/>
              <a:gd name="connsiteY1" fmla="*/ 1801249 h 1801249"/>
              <a:gd name="connsiteX2" fmla="*/ 9191484 w 9205176"/>
              <a:gd name="connsiteY2" fmla="*/ 1798514 h 1801249"/>
              <a:gd name="connsiteX3" fmla="*/ 0 w 9205176"/>
              <a:gd name="connsiteY3" fmla="*/ 1543149 h 1801249"/>
              <a:gd name="connsiteX4" fmla="*/ 186179 w 9205176"/>
              <a:gd name="connsiteY4" fmla="*/ 0 h 1801249"/>
              <a:gd name="connsiteX0" fmla="*/ 186179 w 10167822"/>
              <a:gd name="connsiteY0" fmla="*/ 0 h 1992857"/>
              <a:gd name="connsiteX1" fmla="*/ 9205177 w 10167822"/>
              <a:gd name="connsiteY1" fmla="*/ 1801249 h 1992857"/>
              <a:gd name="connsiteX2" fmla="*/ 10167823 w 10167822"/>
              <a:gd name="connsiteY2" fmla="*/ 1992858 h 1992857"/>
              <a:gd name="connsiteX3" fmla="*/ 0 w 10167822"/>
              <a:gd name="connsiteY3" fmla="*/ 1543149 h 1992857"/>
              <a:gd name="connsiteX4" fmla="*/ 186179 w 10167822"/>
              <a:gd name="connsiteY4" fmla="*/ 0 h 1992857"/>
              <a:gd name="connsiteX0" fmla="*/ 126789 w 10108432"/>
              <a:gd name="connsiteY0" fmla="*/ 0 h 1992858"/>
              <a:gd name="connsiteX1" fmla="*/ 9145787 w 10108432"/>
              <a:gd name="connsiteY1" fmla="*/ 1801249 h 1992858"/>
              <a:gd name="connsiteX2" fmla="*/ 10108433 w 10108432"/>
              <a:gd name="connsiteY2" fmla="*/ 1992858 h 1992858"/>
              <a:gd name="connsiteX3" fmla="*/ 1 w 10108432"/>
              <a:gd name="connsiteY3" fmla="*/ 1383124 h 1992858"/>
              <a:gd name="connsiteX4" fmla="*/ 126789 w 10108432"/>
              <a:gd name="connsiteY4" fmla="*/ 0 h 1992858"/>
              <a:gd name="connsiteX0" fmla="*/ 238171 w 10108432"/>
              <a:gd name="connsiteY0" fmla="*/ -1 h 1970612"/>
              <a:gd name="connsiteX1" fmla="*/ 9145787 w 10108432"/>
              <a:gd name="connsiteY1" fmla="*/ 1779003 h 1970612"/>
              <a:gd name="connsiteX2" fmla="*/ 10108433 w 10108432"/>
              <a:gd name="connsiteY2" fmla="*/ 1970612 h 1970612"/>
              <a:gd name="connsiteX3" fmla="*/ 1 w 10108432"/>
              <a:gd name="connsiteY3" fmla="*/ 1360878 h 1970612"/>
              <a:gd name="connsiteX4" fmla="*/ 238171 w 10108432"/>
              <a:gd name="connsiteY4" fmla="*/ -1 h 1970612"/>
              <a:gd name="connsiteX0" fmla="*/ 170211 w 10040472"/>
              <a:gd name="connsiteY0" fmla="*/ 0 h 1970613"/>
              <a:gd name="connsiteX1" fmla="*/ 9077827 w 10040472"/>
              <a:gd name="connsiteY1" fmla="*/ 1779004 h 1970613"/>
              <a:gd name="connsiteX2" fmla="*/ 10040473 w 10040472"/>
              <a:gd name="connsiteY2" fmla="*/ 1970613 h 1970613"/>
              <a:gd name="connsiteX3" fmla="*/ -1 w 10040472"/>
              <a:gd name="connsiteY3" fmla="*/ 1365751 h 1970613"/>
              <a:gd name="connsiteX4" fmla="*/ 170211 w 10040472"/>
              <a:gd name="connsiteY4" fmla="*/ 0 h 1970613"/>
              <a:gd name="connsiteX0" fmla="*/ 170211 w 10394709"/>
              <a:gd name="connsiteY0" fmla="*/ 0 h 2055982"/>
              <a:gd name="connsiteX1" fmla="*/ 9077827 w 10394709"/>
              <a:gd name="connsiteY1" fmla="*/ 1779004 h 2055982"/>
              <a:gd name="connsiteX2" fmla="*/ 10394709 w 10394709"/>
              <a:gd name="connsiteY2" fmla="*/ 2055982 h 2055982"/>
              <a:gd name="connsiteX3" fmla="*/ -1 w 10394709"/>
              <a:gd name="connsiteY3" fmla="*/ 1365751 h 2055982"/>
              <a:gd name="connsiteX4" fmla="*/ 170211 w 10394709"/>
              <a:gd name="connsiteY4" fmla="*/ 0 h 2055982"/>
              <a:gd name="connsiteX0" fmla="*/ 170211 w 10399331"/>
              <a:gd name="connsiteY0" fmla="*/ 0 h 2043534"/>
              <a:gd name="connsiteX1" fmla="*/ 9077827 w 10399331"/>
              <a:gd name="connsiteY1" fmla="*/ 1779004 h 2043534"/>
              <a:gd name="connsiteX2" fmla="*/ 10399332 w 10399331"/>
              <a:gd name="connsiteY2" fmla="*/ 2043533 h 2043534"/>
              <a:gd name="connsiteX3" fmla="*/ -1 w 10399331"/>
              <a:gd name="connsiteY3" fmla="*/ 1365751 h 2043534"/>
              <a:gd name="connsiteX4" fmla="*/ 170211 w 10399331"/>
              <a:gd name="connsiteY4" fmla="*/ 0 h 2043534"/>
              <a:gd name="connsiteX0" fmla="*/ 170211 w 10585749"/>
              <a:gd name="connsiteY0" fmla="*/ 0 h 2047041"/>
              <a:gd name="connsiteX1" fmla="*/ 9077827 w 10585749"/>
              <a:gd name="connsiteY1" fmla="*/ 1779004 h 2047041"/>
              <a:gd name="connsiteX2" fmla="*/ 10585750 w 10585749"/>
              <a:gd name="connsiteY2" fmla="*/ 2047040 h 2047041"/>
              <a:gd name="connsiteX3" fmla="*/ -1 w 10585749"/>
              <a:gd name="connsiteY3" fmla="*/ 1365751 h 2047041"/>
              <a:gd name="connsiteX4" fmla="*/ 170211 w 10585749"/>
              <a:gd name="connsiteY4" fmla="*/ 0 h 2047041"/>
              <a:gd name="connsiteX0" fmla="*/ 170211 w 10585751"/>
              <a:gd name="connsiteY0" fmla="*/ 0 h 2047039"/>
              <a:gd name="connsiteX1" fmla="*/ 10585752 w 10585751"/>
              <a:gd name="connsiteY1" fmla="*/ 2047040 h 2047039"/>
              <a:gd name="connsiteX2" fmla="*/ 10585750 w 10585751"/>
              <a:gd name="connsiteY2" fmla="*/ 2047040 h 2047039"/>
              <a:gd name="connsiteX3" fmla="*/ -1 w 10585751"/>
              <a:gd name="connsiteY3" fmla="*/ 1365751 h 2047039"/>
              <a:gd name="connsiteX4" fmla="*/ 170211 w 10585751"/>
              <a:gd name="connsiteY4" fmla="*/ 0 h 2047039"/>
              <a:gd name="connsiteX0" fmla="*/ 155399 w 10585751"/>
              <a:gd name="connsiteY0" fmla="*/ 0 h 2017035"/>
              <a:gd name="connsiteX1" fmla="*/ 10585752 w 10585751"/>
              <a:gd name="connsiteY1" fmla="*/ 2017034 h 2017035"/>
              <a:gd name="connsiteX2" fmla="*/ 10585750 w 10585751"/>
              <a:gd name="connsiteY2" fmla="*/ 2017034 h 2017035"/>
              <a:gd name="connsiteX3" fmla="*/ -1 w 10585751"/>
              <a:gd name="connsiteY3" fmla="*/ 1335745 h 2017035"/>
              <a:gd name="connsiteX4" fmla="*/ 155399 w 10585751"/>
              <a:gd name="connsiteY4" fmla="*/ 0 h 2017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751" h="2017035">
                <a:moveTo>
                  <a:pt x="155399" y="0"/>
                </a:moveTo>
                <a:lnTo>
                  <a:pt x="10585752" y="2017034"/>
                </a:lnTo>
                <a:lnTo>
                  <a:pt x="10585750" y="2017034"/>
                </a:lnTo>
                <a:lnTo>
                  <a:pt x="-1" y="1335745"/>
                </a:lnTo>
                <a:lnTo>
                  <a:pt x="155399" y="0"/>
                </a:lnTo>
                <a:close/>
              </a:path>
            </a:pathLst>
          </a:custGeom>
          <a:solidFill>
            <a:srgbClr val="EC6400">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it-IT"/>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it-IT">
              <a:solidFill>
                <a:prstClr val="white"/>
              </a:solidFill>
            </a:endParaRPr>
          </a:p>
        </p:txBody>
      </p:sp>
      <p:grpSp>
        <p:nvGrpSpPr>
          <p:cNvPr id="1027" name="Group 6">
            <a:extLst>
              <a:ext uri="{FF2B5EF4-FFF2-40B4-BE49-F238E27FC236}">
                <a16:creationId xmlns:a16="http://schemas.microsoft.com/office/drawing/2014/main" id="{CB41ED6A-FACB-4770-96B4-E0E7CCED5AC7}"/>
              </a:ext>
            </a:extLst>
          </p:cNvPr>
          <p:cNvGrpSpPr>
            <a:grpSpLocks noChangeAspect="1"/>
          </p:cNvGrpSpPr>
          <p:nvPr/>
        </p:nvGrpSpPr>
        <p:grpSpPr bwMode="auto">
          <a:xfrm>
            <a:off x="7321550" y="6469063"/>
            <a:ext cx="1547813" cy="174625"/>
            <a:chOff x="4164" y="4023"/>
            <a:chExt cx="1297" cy="146"/>
          </a:xfrm>
        </p:grpSpPr>
        <p:sp>
          <p:nvSpPr>
            <p:cNvPr id="1028" name="Freeform 7">
              <a:extLst>
                <a:ext uri="{FF2B5EF4-FFF2-40B4-BE49-F238E27FC236}">
                  <a16:creationId xmlns:a16="http://schemas.microsoft.com/office/drawing/2014/main" id="{7FF98C9C-280B-4924-9903-E82468F59F7C}"/>
                </a:ext>
              </a:extLst>
            </p:cNvPr>
            <p:cNvSpPr>
              <a:spLocks noEditPoints="1"/>
            </p:cNvSpPr>
            <p:nvPr userDrawn="1"/>
          </p:nvSpPr>
          <p:spPr bwMode="auto">
            <a:xfrm>
              <a:off x="5199" y="4043"/>
              <a:ext cx="102" cy="108"/>
            </a:xfrm>
            <a:custGeom>
              <a:avLst/>
              <a:gdLst>
                <a:gd name="T0" fmla="*/ 51 w 204"/>
                <a:gd name="T1" fmla="*/ 0 h 216"/>
                <a:gd name="T2" fmla="*/ 38 w 204"/>
                <a:gd name="T3" fmla="*/ 2 h 216"/>
                <a:gd name="T4" fmla="*/ 28 w 204"/>
                <a:gd name="T5" fmla="*/ 6 h 216"/>
                <a:gd name="T6" fmla="*/ 19 w 204"/>
                <a:gd name="T7" fmla="*/ 11 h 216"/>
                <a:gd name="T8" fmla="*/ 12 w 204"/>
                <a:gd name="T9" fmla="*/ 19 h 216"/>
                <a:gd name="T10" fmla="*/ 6 w 204"/>
                <a:gd name="T11" fmla="*/ 27 h 216"/>
                <a:gd name="T12" fmla="*/ 0 w 204"/>
                <a:gd name="T13" fmla="*/ 45 h 216"/>
                <a:gd name="T14" fmla="*/ 0 w 204"/>
                <a:gd name="T15" fmla="*/ 55 h 216"/>
                <a:gd name="T16" fmla="*/ 3 w 204"/>
                <a:gd name="T17" fmla="*/ 73 h 216"/>
                <a:gd name="T18" fmla="*/ 9 w 204"/>
                <a:gd name="T19" fmla="*/ 87 h 216"/>
                <a:gd name="T20" fmla="*/ 15 w 204"/>
                <a:gd name="T21" fmla="*/ 94 h 216"/>
                <a:gd name="T22" fmla="*/ 22 w 204"/>
                <a:gd name="T23" fmla="*/ 100 h 216"/>
                <a:gd name="T24" fmla="*/ 32 w 204"/>
                <a:gd name="T25" fmla="*/ 105 h 216"/>
                <a:gd name="T26" fmla="*/ 44 w 204"/>
                <a:gd name="T27" fmla="*/ 108 h 216"/>
                <a:gd name="T28" fmla="*/ 51 w 204"/>
                <a:gd name="T29" fmla="*/ 108 h 216"/>
                <a:gd name="T30" fmla="*/ 62 w 204"/>
                <a:gd name="T31" fmla="*/ 107 h 216"/>
                <a:gd name="T32" fmla="*/ 72 w 204"/>
                <a:gd name="T33" fmla="*/ 104 h 216"/>
                <a:gd name="T34" fmla="*/ 80 w 204"/>
                <a:gd name="T35" fmla="*/ 99 h 216"/>
                <a:gd name="T36" fmla="*/ 88 w 204"/>
                <a:gd name="T37" fmla="*/ 92 h 216"/>
                <a:gd name="T38" fmla="*/ 94 w 204"/>
                <a:gd name="T39" fmla="*/ 84 h 216"/>
                <a:gd name="T40" fmla="*/ 99 w 204"/>
                <a:gd name="T41" fmla="*/ 74 h 216"/>
                <a:gd name="T42" fmla="*/ 101 w 204"/>
                <a:gd name="T43" fmla="*/ 63 h 216"/>
                <a:gd name="T44" fmla="*/ 102 w 204"/>
                <a:gd name="T45" fmla="*/ 52 h 216"/>
                <a:gd name="T46" fmla="*/ 102 w 204"/>
                <a:gd name="T47" fmla="*/ 46 h 216"/>
                <a:gd name="T48" fmla="*/ 100 w 204"/>
                <a:gd name="T49" fmla="*/ 36 h 216"/>
                <a:gd name="T50" fmla="*/ 96 w 204"/>
                <a:gd name="T51" fmla="*/ 26 h 216"/>
                <a:gd name="T52" fmla="*/ 92 w 204"/>
                <a:gd name="T53" fmla="*/ 18 h 216"/>
                <a:gd name="T54" fmla="*/ 85 w 204"/>
                <a:gd name="T55" fmla="*/ 11 h 216"/>
                <a:gd name="T56" fmla="*/ 77 w 204"/>
                <a:gd name="T57" fmla="*/ 6 h 216"/>
                <a:gd name="T58" fmla="*/ 68 w 204"/>
                <a:gd name="T59" fmla="*/ 3 h 216"/>
                <a:gd name="T60" fmla="*/ 57 w 204"/>
                <a:gd name="T61" fmla="*/ 0 h 216"/>
                <a:gd name="T62" fmla="*/ 51 w 204"/>
                <a:gd name="T63" fmla="*/ 0 h 216"/>
                <a:gd name="T64" fmla="*/ 55 w 204"/>
                <a:gd name="T65" fmla="*/ 101 h 216"/>
                <a:gd name="T66" fmla="*/ 47 w 204"/>
                <a:gd name="T67" fmla="*/ 100 h 216"/>
                <a:gd name="T68" fmla="*/ 40 w 204"/>
                <a:gd name="T69" fmla="*/ 97 h 216"/>
                <a:gd name="T70" fmla="*/ 34 w 204"/>
                <a:gd name="T71" fmla="*/ 92 h 216"/>
                <a:gd name="T72" fmla="*/ 25 w 204"/>
                <a:gd name="T73" fmla="*/ 78 h 216"/>
                <a:gd name="T74" fmla="*/ 19 w 204"/>
                <a:gd name="T75" fmla="*/ 61 h 216"/>
                <a:gd name="T76" fmla="*/ 19 w 204"/>
                <a:gd name="T77" fmla="*/ 50 h 216"/>
                <a:gd name="T78" fmla="*/ 22 w 204"/>
                <a:gd name="T79" fmla="*/ 29 h 216"/>
                <a:gd name="T80" fmla="*/ 28 w 204"/>
                <a:gd name="T81" fmla="*/ 16 h 216"/>
                <a:gd name="T82" fmla="*/ 38 w 204"/>
                <a:gd name="T83" fmla="*/ 10 h 216"/>
                <a:gd name="T84" fmla="*/ 48 w 204"/>
                <a:gd name="T85" fmla="*/ 7 h 216"/>
                <a:gd name="T86" fmla="*/ 55 w 204"/>
                <a:gd name="T87" fmla="*/ 8 h 216"/>
                <a:gd name="T88" fmla="*/ 67 w 204"/>
                <a:gd name="T89" fmla="*/ 15 h 216"/>
                <a:gd name="T90" fmla="*/ 77 w 204"/>
                <a:gd name="T91" fmla="*/ 28 h 216"/>
                <a:gd name="T92" fmla="*/ 82 w 204"/>
                <a:gd name="T93" fmla="*/ 46 h 216"/>
                <a:gd name="T94" fmla="*/ 83 w 204"/>
                <a:gd name="T95" fmla="*/ 57 h 216"/>
                <a:gd name="T96" fmla="*/ 82 w 204"/>
                <a:gd name="T97" fmla="*/ 70 h 216"/>
                <a:gd name="T98" fmla="*/ 80 w 204"/>
                <a:gd name="T99" fmla="*/ 81 h 216"/>
                <a:gd name="T100" fmla="*/ 76 w 204"/>
                <a:gd name="T101" fmla="*/ 88 h 216"/>
                <a:gd name="T102" fmla="*/ 67 w 204"/>
                <a:gd name="T103" fmla="*/ 97 h 216"/>
                <a:gd name="T104" fmla="*/ 59 w 204"/>
                <a:gd name="T105" fmla="*/ 100 h 216"/>
                <a:gd name="T106" fmla="*/ 55 w 204"/>
                <a:gd name="T107" fmla="*/ 101 h 2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4" h="216">
                  <a:moveTo>
                    <a:pt x="102" y="0"/>
                  </a:moveTo>
                  <a:lnTo>
                    <a:pt x="102" y="0"/>
                  </a:lnTo>
                  <a:lnTo>
                    <a:pt x="88" y="2"/>
                  </a:lnTo>
                  <a:lnTo>
                    <a:pt x="76" y="3"/>
                  </a:lnTo>
                  <a:lnTo>
                    <a:pt x="66" y="6"/>
                  </a:lnTo>
                  <a:lnTo>
                    <a:pt x="55" y="11"/>
                  </a:lnTo>
                  <a:lnTo>
                    <a:pt x="46" y="16"/>
                  </a:lnTo>
                  <a:lnTo>
                    <a:pt x="37" y="22"/>
                  </a:lnTo>
                  <a:lnTo>
                    <a:pt x="29" y="29"/>
                  </a:lnTo>
                  <a:lnTo>
                    <a:pt x="23" y="37"/>
                  </a:lnTo>
                  <a:lnTo>
                    <a:pt x="17" y="45"/>
                  </a:lnTo>
                  <a:lnTo>
                    <a:pt x="12" y="54"/>
                  </a:lnTo>
                  <a:lnTo>
                    <a:pt x="5" y="72"/>
                  </a:lnTo>
                  <a:lnTo>
                    <a:pt x="0" y="90"/>
                  </a:lnTo>
                  <a:lnTo>
                    <a:pt x="0" y="109"/>
                  </a:lnTo>
                  <a:lnTo>
                    <a:pt x="0" y="127"/>
                  </a:lnTo>
                  <a:lnTo>
                    <a:pt x="5" y="145"/>
                  </a:lnTo>
                  <a:lnTo>
                    <a:pt x="12" y="164"/>
                  </a:lnTo>
                  <a:lnTo>
                    <a:pt x="17" y="173"/>
                  </a:lnTo>
                  <a:lnTo>
                    <a:pt x="23" y="181"/>
                  </a:lnTo>
                  <a:lnTo>
                    <a:pt x="29" y="188"/>
                  </a:lnTo>
                  <a:lnTo>
                    <a:pt x="37" y="194"/>
                  </a:lnTo>
                  <a:lnTo>
                    <a:pt x="44" y="200"/>
                  </a:lnTo>
                  <a:lnTo>
                    <a:pt x="53" y="207"/>
                  </a:lnTo>
                  <a:lnTo>
                    <a:pt x="64" y="210"/>
                  </a:lnTo>
                  <a:lnTo>
                    <a:pt x="75" y="213"/>
                  </a:lnTo>
                  <a:lnTo>
                    <a:pt x="87" y="216"/>
                  </a:lnTo>
                  <a:lnTo>
                    <a:pt x="101" y="216"/>
                  </a:lnTo>
                  <a:lnTo>
                    <a:pt x="111" y="216"/>
                  </a:lnTo>
                  <a:lnTo>
                    <a:pt x="123" y="214"/>
                  </a:lnTo>
                  <a:lnTo>
                    <a:pt x="133" y="211"/>
                  </a:lnTo>
                  <a:lnTo>
                    <a:pt x="143" y="207"/>
                  </a:lnTo>
                  <a:lnTo>
                    <a:pt x="152" y="202"/>
                  </a:lnTo>
                  <a:lnTo>
                    <a:pt x="160" y="197"/>
                  </a:lnTo>
                  <a:lnTo>
                    <a:pt x="169" y="190"/>
                  </a:lnTo>
                  <a:lnTo>
                    <a:pt x="175" y="184"/>
                  </a:lnTo>
                  <a:lnTo>
                    <a:pt x="181" y="176"/>
                  </a:lnTo>
                  <a:lnTo>
                    <a:pt x="188" y="167"/>
                  </a:lnTo>
                  <a:lnTo>
                    <a:pt x="192" y="158"/>
                  </a:lnTo>
                  <a:lnTo>
                    <a:pt x="197" y="147"/>
                  </a:lnTo>
                  <a:lnTo>
                    <a:pt x="200" y="138"/>
                  </a:lnTo>
                  <a:lnTo>
                    <a:pt x="201" y="126"/>
                  </a:lnTo>
                  <a:lnTo>
                    <a:pt x="203" y="115"/>
                  </a:lnTo>
                  <a:lnTo>
                    <a:pt x="204" y="103"/>
                  </a:lnTo>
                  <a:lnTo>
                    <a:pt x="203" y="92"/>
                  </a:lnTo>
                  <a:lnTo>
                    <a:pt x="201" y="81"/>
                  </a:lnTo>
                  <a:lnTo>
                    <a:pt x="200" y="71"/>
                  </a:lnTo>
                  <a:lnTo>
                    <a:pt x="197" y="61"/>
                  </a:lnTo>
                  <a:lnTo>
                    <a:pt x="192" y="52"/>
                  </a:lnTo>
                  <a:lnTo>
                    <a:pt x="188" y="43"/>
                  </a:lnTo>
                  <a:lnTo>
                    <a:pt x="183" y="35"/>
                  </a:lnTo>
                  <a:lnTo>
                    <a:pt x="177" y="28"/>
                  </a:lnTo>
                  <a:lnTo>
                    <a:pt x="169" y="22"/>
                  </a:lnTo>
                  <a:lnTo>
                    <a:pt x="162" y="17"/>
                  </a:lnTo>
                  <a:lnTo>
                    <a:pt x="154" y="11"/>
                  </a:lnTo>
                  <a:lnTo>
                    <a:pt x="145" y="8"/>
                  </a:lnTo>
                  <a:lnTo>
                    <a:pt x="136" y="5"/>
                  </a:lnTo>
                  <a:lnTo>
                    <a:pt x="125" y="2"/>
                  </a:lnTo>
                  <a:lnTo>
                    <a:pt x="114" y="0"/>
                  </a:lnTo>
                  <a:lnTo>
                    <a:pt x="102" y="0"/>
                  </a:lnTo>
                  <a:close/>
                  <a:moveTo>
                    <a:pt x="110" y="202"/>
                  </a:moveTo>
                  <a:lnTo>
                    <a:pt x="110" y="202"/>
                  </a:lnTo>
                  <a:lnTo>
                    <a:pt x="102" y="200"/>
                  </a:lnTo>
                  <a:lnTo>
                    <a:pt x="93" y="199"/>
                  </a:lnTo>
                  <a:lnTo>
                    <a:pt x="87" y="197"/>
                  </a:lnTo>
                  <a:lnTo>
                    <a:pt x="79" y="193"/>
                  </a:lnTo>
                  <a:lnTo>
                    <a:pt x="73" y="190"/>
                  </a:lnTo>
                  <a:lnTo>
                    <a:pt x="67" y="184"/>
                  </a:lnTo>
                  <a:lnTo>
                    <a:pt x="56" y="171"/>
                  </a:lnTo>
                  <a:lnTo>
                    <a:pt x="49" y="156"/>
                  </a:lnTo>
                  <a:lnTo>
                    <a:pt x="43" y="139"/>
                  </a:lnTo>
                  <a:lnTo>
                    <a:pt x="38" y="121"/>
                  </a:lnTo>
                  <a:lnTo>
                    <a:pt x="37" y="100"/>
                  </a:lnTo>
                  <a:lnTo>
                    <a:pt x="38" y="77"/>
                  </a:lnTo>
                  <a:lnTo>
                    <a:pt x="43" y="58"/>
                  </a:lnTo>
                  <a:lnTo>
                    <a:pt x="49" y="43"/>
                  </a:lnTo>
                  <a:lnTo>
                    <a:pt x="56" y="32"/>
                  </a:lnTo>
                  <a:lnTo>
                    <a:pt x="66" y="23"/>
                  </a:lnTo>
                  <a:lnTo>
                    <a:pt x="75" y="19"/>
                  </a:lnTo>
                  <a:lnTo>
                    <a:pt x="85" y="16"/>
                  </a:lnTo>
                  <a:lnTo>
                    <a:pt x="96" y="14"/>
                  </a:lnTo>
                  <a:lnTo>
                    <a:pt x="110" y="16"/>
                  </a:lnTo>
                  <a:lnTo>
                    <a:pt x="123" y="22"/>
                  </a:lnTo>
                  <a:lnTo>
                    <a:pt x="134" y="29"/>
                  </a:lnTo>
                  <a:lnTo>
                    <a:pt x="145" y="41"/>
                  </a:lnTo>
                  <a:lnTo>
                    <a:pt x="154" y="55"/>
                  </a:lnTo>
                  <a:lnTo>
                    <a:pt x="160" y="72"/>
                  </a:lnTo>
                  <a:lnTo>
                    <a:pt x="163" y="92"/>
                  </a:lnTo>
                  <a:lnTo>
                    <a:pt x="165" y="113"/>
                  </a:lnTo>
                  <a:lnTo>
                    <a:pt x="165" y="127"/>
                  </a:lnTo>
                  <a:lnTo>
                    <a:pt x="163" y="139"/>
                  </a:lnTo>
                  <a:lnTo>
                    <a:pt x="162" y="150"/>
                  </a:lnTo>
                  <a:lnTo>
                    <a:pt x="159" y="161"/>
                  </a:lnTo>
                  <a:lnTo>
                    <a:pt x="155" y="168"/>
                  </a:lnTo>
                  <a:lnTo>
                    <a:pt x="152" y="176"/>
                  </a:lnTo>
                  <a:lnTo>
                    <a:pt x="143" y="187"/>
                  </a:lnTo>
                  <a:lnTo>
                    <a:pt x="134" y="194"/>
                  </a:lnTo>
                  <a:lnTo>
                    <a:pt x="125" y="199"/>
                  </a:lnTo>
                  <a:lnTo>
                    <a:pt x="117" y="200"/>
                  </a:lnTo>
                  <a:lnTo>
                    <a:pt x="110"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29" name="Freeform 8">
              <a:extLst>
                <a:ext uri="{FF2B5EF4-FFF2-40B4-BE49-F238E27FC236}">
                  <a16:creationId xmlns:a16="http://schemas.microsoft.com/office/drawing/2014/main" id="{362FAF07-0DE1-466C-8BCC-81EA683C440F}"/>
                </a:ext>
              </a:extLst>
            </p:cNvPr>
            <p:cNvSpPr>
              <a:spLocks/>
            </p:cNvSpPr>
            <p:nvPr userDrawn="1"/>
          </p:nvSpPr>
          <p:spPr bwMode="auto">
            <a:xfrm>
              <a:off x="4833" y="4043"/>
              <a:ext cx="67" cy="108"/>
            </a:xfrm>
            <a:custGeom>
              <a:avLst/>
              <a:gdLst>
                <a:gd name="T0" fmla="*/ 34 w 131"/>
                <a:gd name="T1" fmla="*/ 108 h 216"/>
                <a:gd name="T2" fmla="*/ 52 w 131"/>
                <a:gd name="T3" fmla="*/ 103 h 216"/>
                <a:gd name="T4" fmla="*/ 59 w 131"/>
                <a:gd name="T5" fmla="*/ 97 h 216"/>
                <a:gd name="T6" fmla="*/ 65 w 131"/>
                <a:gd name="T7" fmla="*/ 88 h 216"/>
                <a:gd name="T8" fmla="*/ 67 w 131"/>
                <a:gd name="T9" fmla="*/ 79 h 216"/>
                <a:gd name="T10" fmla="*/ 63 w 131"/>
                <a:gd name="T11" fmla="*/ 65 h 216"/>
                <a:gd name="T12" fmla="*/ 52 w 131"/>
                <a:gd name="T13" fmla="*/ 53 h 216"/>
                <a:gd name="T14" fmla="*/ 35 w 131"/>
                <a:gd name="T15" fmla="*/ 41 h 216"/>
                <a:gd name="T16" fmla="*/ 18 w 131"/>
                <a:gd name="T17" fmla="*/ 26 h 216"/>
                <a:gd name="T18" fmla="*/ 17 w 131"/>
                <a:gd name="T19" fmla="*/ 18 h 216"/>
                <a:gd name="T20" fmla="*/ 22 w 131"/>
                <a:gd name="T21" fmla="*/ 11 h 216"/>
                <a:gd name="T22" fmla="*/ 31 w 131"/>
                <a:gd name="T23" fmla="*/ 7 h 216"/>
                <a:gd name="T24" fmla="*/ 43 w 131"/>
                <a:gd name="T25" fmla="*/ 7 h 216"/>
                <a:gd name="T26" fmla="*/ 54 w 131"/>
                <a:gd name="T27" fmla="*/ 13 h 216"/>
                <a:gd name="T28" fmla="*/ 57 w 131"/>
                <a:gd name="T29" fmla="*/ 19 h 216"/>
                <a:gd name="T30" fmla="*/ 58 w 131"/>
                <a:gd name="T31" fmla="*/ 25 h 216"/>
                <a:gd name="T32" fmla="*/ 61 w 131"/>
                <a:gd name="T33" fmla="*/ 25 h 216"/>
                <a:gd name="T34" fmla="*/ 61 w 131"/>
                <a:gd name="T35" fmla="*/ 21 h 216"/>
                <a:gd name="T36" fmla="*/ 61 w 131"/>
                <a:gd name="T37" fmla="*/ 4 h 216"/>
                <a:gd name="T38" fmla="*/ 59 w 131"/>
                <a:gd name="T39" fmla="*/ 3 h 216"/>
                <a:gd name="T40" fmla="*/ 37 w 131"/>
                <a:gd name="T41" fmla="*/ 0 h 216"/>
                <a:gd name="T42" fmla="*/ 23 w 131"/>
                <a:gd name="T43" fmla="*/ 3 h 216"/>
                <a:gd name="T44" fmla="*/ 7 w 131"/>
                <a:gd name="T45" fmla="*/ 12 h 216"/>
                <a:gd name="T46" fmla="*/ 2 w 131"/>
                <a:gd name="T47" fmla="*/ 26 h 216"/>
                <a:gd name="T48" fmla="*/ 3 w 131"/>
                <a:gd name="T49" fmla="*/ 35 h 216"/>
                <a:gd name="T50" fmla="*/ 10 w 131"/>
                <a:gd name="T51" fmla="*/ 47 h 216"/>
                <a:gd name="T52" fmla="*/ 26 w 131"/>
                <a:gd name="T53" fmla="*/ 59 h 216"/>
                <a:gd name="T54" fmla="*/ 42 w 131"/>
                <a:gd name="T55" fmla="*/ 71 h 216"/>
                <a:gd name="T56" fmla="*/ 48 w 131"/>
                <a:gd name="T57" fmla="*/ 78 h 216"/>
                <a:gd name="T58" fmla="*/ 50 w 131"/>
                <a:gd name="T59" fmla="*/ 86 h 216"/>
                <a:gd name="T60" fmla="*/ 48 w 131"/>
                <a:gd name="T61" fmla="*/ 94 h 216"/>
                <a:gd name="T62" fmla="*/ 38 w 131"/>
                <a:gd name="T63" fmla="*/ 100 h 216"/>
                <a:gd name="T64" fmla="*/ 29 w 131"/>
                <a:gd name="T65" fmla="*/ 102 h 216"/>
                <a:gd name="T66" fmla="*/ 15 w 131"/>
                <a:gd name="T67" fmla="*/ 99 h 216"/>
                <a:gd name="T68" fmla="*/ 7 w 131"/>
                <a:gd name="T69" fmla="*/ 91 h 216"/>
                <a:gd name="T70" fmla="*/ 5 w 131"/>
                <a:gd name="T71" fmla="*/ 84 h 216"/>
                <a:gd name="T72" fmla="*/ 4 w 131"/>
                <a:gd name="T73" fmla="*/ 79 h 216"/>
                <a:gd name="T74" fmla="*/ 3 w 131"/>
                <a:gd name="T75" fmla="*/ 78 h 216"/>
                <a:gd name="T76" fmla="*/ 1 w 131"/>
                <a:gd name="T77" fmla="*/ 82 h 216"/>
                <a:gd name="T78" fmla="*/ 0 w 131"/>
                <a:gd name="T79" fmla="*/ 100 h 216"/>
                <a:gd name="T80" fmla="*/ 1 w 131"/>
                <a:gd name="T81" fmla="*/ 104 h 216"/>
                <a:gd name="T82" fmla="*/ 3 w 131"/>
                <a:gd name="T83" fmla="*/ 105 h 216"/>
                <a:gd name="T84" fmla="*/ 20 w 131"/>
                <a:gd name="T85" fmla="*/ 108 h 2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1" h="216">
                  <a:moveTo>
                    <a:pt x="53" y="216"/>
                  </a:moveTo>
                  <a:lnTo>
                    <a:pt x="53" y="216"/>
                  </a:lnTo>
                  <a:lnTo>
                    <a:pt x="66" y="216"/>
                  </a:lnTo>
                  <a:lnTo>
                    <a:pt x="78" y="214"/>
                  </a:lnTo>
                  <a:lnTo>
                    <a:pt x="90" y="211"/>
                  </a:lnTo>
                  <a:lnTo>
                    <a:pt x="102" y="205"/>
                  </a:lnTo>
                  <a:lnTo>
                    <a:pt x="110" y="200"/>
                  </a:lnTo>
                  <a:lnTo>
                    <a:pt x="116" y="194"/>
                  </a:lnTo>
                  <a:lnTo>
                    <a:pt x="122" y="188"/>
                  </a:lnTo>
                  <a:lnTo>
                    <a:pt x="125" y="182"/>
                  </a:lnTo>
                  <a:lnTo>
                    <a:pt x="128" y="176"/>
                  </a:lnTo>
                  <a:lnTo>
                    <a:pt x="130" y="170"/>
                  </a:lnTo>
                  <a:lnTo>
                    <a:pt x="131" y="158"/>
                  </a:lnTo>
                  <a:lnTo>
                    <a:pt x="130" y="149"/>
                  </a:lnTo>
                  <a:lnTo>
                    <a:pt x="127" y="139"/>
                  </a:lnTo>
                  <a:lnTo>
                    <a:pt x="123" y="130"/>
                  </a:lnTo>
                  <a:lnTo>
                    <a:pt x="117" y="123"/>
                  </a:lnTo>
                  <a:lnTo>
                    <a:pt x="111" y="113"/>
                  </a:lnTo>
                  <a:lnTo>
                    <a:pt x="102" y="106"/>
                  </a:lnTo>
                  <a:lnTo>
                    <a:pt x="76" y="87"/>
                  </a:lnTo>
                  <a:lnTo>
                    <a:pt x="69" y="81"/>
                  </a:lnTo>
                  <a:lnTo>
                    <a:pt x="52" y="69"/>
                  </a:lnTo>
                  <a:lnTo>
                    <a:pt x="41" y="60"/>
                  </a:lnTo>
                  <a:lnTo>
                    <a:pt x="35" y="51"/>
                  </a:lnTo>
                  <a:lnTo>
                    <a:pt x="33" y="41"/>
                  </a:lnTo>
                  <a:lnTo>
                    <a:pt x="33" y="35"/>
                  </a:lnTo>
                  <a:lnTo>
                    <a:pt x="35" y="31"/>
                  </a:lnTo>
                  <a:lnTo>
                    <a:pt x="38" y="25"/>
                  </a:lnTo>
                  <a:lnTo>
                    <a:pt x="43" y="22"/>
                  </a:lnTo>
                  <a:lnTo>
                    <a:pt x="47" y="19"/>
                  </a:lnTo>
                  <a:lnTo>
                    <a:pt x="55" y="16"/>
                  </a:lnTo>
                  <a:lnTo>
                    <a:pt x="61" y="14"/>
                  </a:lnTo>
                  <a:lnTo>
                    <a:pt x="70" y="14"/>
                  </a:lnTo>
                  <a:lnTo>
                    <a:pt x="84" y="14"/>
                  </a:lnTo>
                  <a:lnTo>
                    <a:pt x="93" y="19"/>
                  </a:lnTo>
                  <a:lnTo>
                    <a:pt x="101" y="23"/>
                  </a:lnTo>
                  <a:lnTo>
                    <a:pt x="105" y="26"/>
                  </a:lnTo>
                  <a:lnTo>
                    <a:pt x="108" y="32"/>
                  </a:lnTo>
                  <a:lnTo>
                    <a:pt x="111" y="37"/>
                  </a:lnTo>
                  <a:lnTo>
                    <a:pt x="113" y="45"/>
                  </a:lnTo>
                  <a:lnTo>
                    <a:pt x="114" y="49"/>
                  </a:lnTo>
                  <a:lnTo>
                    <a:pt x="117" y="49"/>
                  </a:lnTo>
                  <a:lnTo>
                    <a:pt x="119" y="49"/>
                  </a:lnTo>
                  <a:lnTo>
                    <a:pt x="119" y="48"/>
                  </a:lnTo>
                  <a:lnTo>
                    <a:pt x="120" y="41"/>
                  </a:lnTo>
                  <a:lnTo>
                    <a:pt x="120" y="19"/>
                  </a:lnTo>
                  <a:lnTo>
                    <a:pt x="120" y="8"/>
                  </a:lnTo>
                  <a:lnTo>
                    <a:pt x="119" y="6"/>
                  </a:lnTo>
                  <a:lnTo>
                    <a:pt x="116" y="5"/>
                  </a:lnTo>
                  <a:lnTo>
                    <a:pt x="99" y="2"/>
                  </a:lnTo>
                  <a:lnTo>
                    <a:pt x="88" y="2"/>
                  </a:lnTo>
                  <a:lnTo>
                    <a:pt x="73" y="0"/>
                  </a:lnTo>
                  <a:lnTo>
                    <a:pt x="58" y="2"/>
                  </a:lnTo>
                  <a:lnTo>
                    <a:pt x="44" y="5"/>
                  </a:lnTo>
                  <a:lnTo>
                    <a:pt x="32" y="9"/>
                  </a:lnTo>
                  <a:lnTo>
                    <a:pt x="21" y="16"/>
                  </a:lnTo>
                  <a:lnTo>
                    <a:pt x="14" y="23"/>
                  </a:lnTo>
                  <a:lnTo>
                    <a:pt x="8" y="32"/>
                  </a:lnTo>
                  <a:lnTo>
                    <a:pt x="3" y="41"/>
                  </a:lnTo>
                  <a:lnTo>
                    <a:pt x="3" y="52"/>
                  </a:lnTo>
                  <a:lnTo>
                    <a:pt x="3" y="61"/>
                  </a:lnTo>
                  <a:lnTo>
                    <a:pt x="6" y="69"/>
                  </a:lnTo>
                  <a:lnTo>
                    <a:pt x="9" y="77"/>
                  </a:lnTo>
                  <a:lnTo>
                    <a:pt x="14" y="84"/>
                  </a:lnTo>
                  <a:lnTo>
                    <a:pt x="20" y="93"/>
                  </a:lnTo>
                  <a:lnTo>
                    <a:pt x="29" y="101"/>
                  </a:lnTo>
                  <a:lnTo>
                    <a:pt x="38" y="109"/>
                  </a:lnTo>
                  <a:lnTo>
                    <a:pt x="50" y="118"/>
                  </a:lnTo>
                  <a:lnTo>
                    <a:pt x="66" y="127"/>
                  </a:lnTo>
                  <a:lnTo>
                    <a:pt x="82" y="141"/>
                  </a:lnTo>
                  <a:lnTo>
                    <a:pt x="87" y="145"/>
                  </a:lnTo>
                  <a:lnTo>
                    <a:pt x="91" y="152"/>
                  </a:lnTo>
                  <a:lnTo>
                    <a:pt x="94" y="156"/>
                  </a:lnTo>
                  <a:lnTo>
                    <a:pt x="96" y="162"/>
                  </a:lnTo>
                  <a:lnTo>
                    <a:pt x="98" y="171"/>
                  </a:lnTo>
                  <a:lnTo>
                    <a:pt x="98" y="178"/>
                  </a:lnTo>
                  <a:lnTo>
                    <a:pt x="96" y="184"/>
                  </a:lnTo>
                  <a:lnTo>
                    <a:pt x="93" y="188"/>
                  </a:lnTo>
                  <a:lnTo>
                    <a:pt x="88" y="193"/>
                  </a:lnTo>
                  <a:lnTo>
                    <a:pt x="82" y="197"/>
                  </a:lnTo>
                  <a:lnTo>
                    <a:pt x="75" y="200"/>
                  </a:lnTo>
                  <a:lnTo>
                    <a:pt x="67" y="202"/>
                  </a:lnTo>
                  <a:lnTo>
                    <a:pt x="56" y="204"/>
                  </a:lnTo>
                  <a:lnTo>
                    <a:pt x="43" y="202"/>
                  </a:lnTo>
                  <a:lnTo>
                    <a:pt x="35" y="200"/>
                  </a:lnTo>
                  <a:lnTo>
                    <a:pt x="29" y="197"/>
                  </a:lnTo>
                  <a:lnTo>
                    <a:pt x="23" y="193"/>
                  </a:lnTo>
                  <a:lnTo>
                    <a:pt x="18" y="188"/>
                  </a:lnTo>
                  <a:lnTo>
                    <a:pt x="14" y="182"/>
                  </a:lnTo>
                  <a:lnTo>
                    <a:pt x="11" y="176"/>
                  </a:lnTo>
                  <a:lnTo>
                    <a:pt x="9" y="168"/>
                  </a:lnTo>
                  <a:lnTo>
                    <a:pt x="8" y="161"/>
                  </a:lnTo>
                  <a:lnTo>
                    <a:pt x="8" y="158"/>
                  </a:lnTo>
                  <a:lnTo>
                    <a:pt x="6" y="158"/>
                  </a:lnTo>
                  <a:lnTo>
                    <a:pt x="5" y="156"/>
                  </a:lnTo>
                  <a:lnTo>
                    <a:pt x="3" y="158"/>
                  </a:lnTo>
                  <a:lnTo>
                    <a:pt x="1" y="159"/>
                  </a:lnTo>
                  <a:lnTo>
                    <a:pt x="1" y="164"/>
                  </a:lnTo>
                  <a:lnTo>
                    <a:pt x="0" y="178"/>
                  </a:lnTo>
                  <a:lnTo>
                    <a:pt x="0" y="200"/>
                  </a:lnTo>
                  <a:lnTo>
                    <a:pt x="0" y="204"/>
                  </a:lnTo>
                  <a:lnTo>
                    <a:pt x="1" y="207"/>
                  </a:lnTo>
                  <a:lnTo>
                    <a:pt x="3" y="208"/>
                  </a:lnTo>
                  <a:lnTo>
                    <a:pt x="6" y="210"/>
                  </a:lnTo>
                  <a:lnTo>
                    <a:pt x="17" y="213"/>
                  </a:lnTo>
                  <a:lnTo>
                    <a:pt x="27" y="214"/>
                  </a:lnTo>
                  <a:lnTo>
                    <a:pt x="40" y="216"/>
                  </a:lnTo>
                  <a:lnTo>
                    <a:pt x="53" y="2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0" name="Freeform 9">
              <a:extLst>
                <a:ext uri="{FF2B5EF4-FFF2-40B4-BE49-F238E27FC236}">
                  <a16:creationId xmlns:a16="http://schemas.microsoft.com/office/drawing/2014/main" id="{060B6620-F22E-4299-B759-D0FFF5C890AB}"/>
                </a:ext>
              </a:extLst>
            </p:cNvPr>
            <p:cNvSpPr>
              <a:spLocks noEditPoints="1"/>
            </p:cNvSpPr>
            <p:nvPr userDrawn="1"/>
          </p:nvSpPr>
          <p:spPr bwMode="auto">
            <a:xfrm>
              <a:off x="4894" y="4043"/>
              <a:ext cx="311" cy="108"/>
            </a:xfrm>
            <a:custGeom>
              <a:avLst/>
              <a:gdLst>
                <a:gd name="T0" fmla="*/ 300 w 621"/>
                <a:gd name="T1" fmla="*/ 99 h 214"/>
                <a:gd name="T2" fmla="*/ 291 w 621"/>
                <a:gd name="T3" fmla="*/ 3 h 214"/>
                <a:gd name="T4" fmla="*/ 285 w 621"/>
                <a:gd name="T5" fmla="*/ 3 h 214"/>
                <a:gd name="T6" fmla="*/ 213 w 621"/>
                <a:gd name="T7" fmla="*/ 100 h 214"/>
                <a:gd name="T8" fmla="*/ 202 w 621"/>
                <a:gd name="T9" fmla="*/ 103 h 214"/>
                <a:gd name="T10" fmla="*/ 198 w 621"/>
                <a:gd name="T11" fmla="*/ 67 h 214"/>
                <a:gd name="T12" fmla="*/ 204 w 621"/>
                <a:gd name="T13" fmla="*/ 10 h 214"/>
                <a:gd name="T14" fmla="*/ 220 w 621"/>
                <a:gd name="T15" fmla="*/ 14 h 214"/>
                <a:gd name="T16" fmla="*/ 227 w 621"/>
                <a:gd name="T17" fmla="*/ 35 h 214"/>
                <a:gd name="T18" fmla="*/ 215 w 621"/>
                <a:gd name="T19" fmla="*/ 57 h 214"/>
                <a:gd name="T20" fmla="*/ 204 w 621"/>
                <a:gd name="T21" fmla="*/ 60 h 214"/>
                <a:gd name="T22" fmla="*/ 212 w 621"/>
                <a:gd name="T23" fmla="*/ 61 h 214"/>
                <a:gd name="T24" fmla="*/ 243 w 621"/>
                <a:gd name="T25" fmla="*/ 42 h 214"/>
                <a:gd name="T26" fmla="*/ 241 w 621"/>
                <a:gd name="T27" fmla="*/ 14 h 214"/>
                <a:gd name="T28" fmla="*/ 209 w 621"/>
                <a:gd name="T29" fmla="*/ 3 h 214"/>
                <a:gd name="T30" fmla="*/ 155 w 621"/>
                <a:gd name="T31" fmla="*/ 3 h 214"/>
                <a:gd name="T32" fmla="*/ 137 w 621"/>
                <a:gd name="T33" fmla="*/ 4 h 214"/>
                <a:gd name="T34" fmla="*/ 146 w 621"/>
                <a:gd name="T35" fmla="*/ 6 h 214"/>
                <a:gd name="T36" fmla="*/ 150 w 621"/>
                <a:gd name="T37" fmla="*/ 72 h 214"/>
                <a:gd name="T38" fmla="*/ 83 w 621"/>
                <a:gd name="T39" fmla="*/ 1 h 214"/>
                <a:gd name="T40" fmla="*/ 24 w 621"/>
                <a:gd name="T41" fmla="*/ 2 h 214"/>
                <a:gd name="T42" fmla="*/ 12 w 621"/>
                <a:gd name="T43" fmla="*/ 92 h 214"/>
                <a:gd name="T44" fmla="*/ 6 w 621"/>
                <a:gd name="T45" fmla="*/ 104 h 214"/>
                <a:gd name="T46" fmla="*/ 0 w 621"/>
                <a:gd name="T47" fmla="*/ 105 h 214"/>
                <a:gd name="T48" fmla="*/ 34 w 621"/>
                <a:gd name="T49" fmla="*/ 106 h 214"/>
                <a:gd name="T50" fmla="*/ 33 w 621"/>
                <a:gd name="T51" fmla="*/ 104 h 214"/>
                <a:gd name="T52" fmla="*/ 24 w 621"/>
                <a:gd name="T53" fmla="*/ 100 h 214"/>
                <a:gd name="T54" fmla="*/ 24 w 621"/>
                <a:gd name="T55" fmla="*/ 72 h 214"/>
                <a:gd name="T56" fmla="*/ 76 w 621"/>
                <a:gd name="T57" fmla="*/ 99 h 214"/>
                <a:gd name="T58" fmla="*/ 75 w 621"/>
                <a:gd name="T59" fmla="*/ 103 h 214"/>
                <a:gd name="T60" fmla="*/ 68 w 621"/>
                <a:gd name="T61" fmla="*/ 105 h 214"/>
                <a:gd name="T62" fmla="*/ 96 w 621"/>
                <a:gd name="T63" fmla="*/ 106 h 214"/>
                <a:gd name="T64" fmla="*/ 113 w 621"/>
                <a:gd name="T65" fmla="*/ 105 h 214"/>
                <a:gd name="T66" fmla="*/ 108 w 621"/>
                <a:gd name="T67" fmla="*/ 103 h 214"/>
                <a:gd name="T68" fmla="*/ 89 w 621"/>
                <a:gd name="T69" fmla="*/ 35 h 214"/>
                <a:gd name="T70" fmla="*/ 157 w 621"/>
                <a:gd name="T71" fmla="*/ 107 h 214"/>
                <a:gd name="T72" fmla="*/ 160 w 621"/>
                <a:gd name="T73" fmla="*/ 10 h 214"/>
                <a:gd name="T74" fmla="*/ 171 w 621"/>
                <a:gd name="T75" fmla="*/ 6 h 214"/>
                <a:gd name="T76" fmla="*/ 177 w 621"/>
                <a:gd name="T77" fmla="*/ 42 h 214"/>
                <a:gd name="T78" fmla="*/ 176 w 621"/>
                <a:gd name="T79" fmla="*/ 101 h 214"/>
                <a:gd name="T80" fmla="*/ 166 w 621"/>
                <a:gd name="T81" fmla="*/ 104 h 214"/>
                <a:gd name="T82" fmla="*/ 187 w 621"/>
                <a:gd name="T83" fmla="*/ 106 h 214"/>
                <a:gd name="T84" fmla="*/ 230 w 621"/>
                <a:gd name="T85" fmla="*/ 107 h 214"/>
                <a:gd name="T86" fmla="*/ 233 w 621"/>
                <a:gd name="T87" fmla="*/ 105 h 214"/>
                <a:gd name="T88" fmla="*/ 227 w 621"/>
                <a:gd name="T89" fmla="*/ 102 h 214"/>
                <a:gd name="T90" fmla="*/ 275 w 621"/>
                <a:gd name="T91" fmla="*/ 71 h 214"/>
                <a:gd name="T92" fmla="*/ 277 w 621"/>
                <a:gd name="T93" fmla="*/ 102 h 214"/>
                <a:gd name="T94" fmla="*/ 273 w 621"/>
                <a:gd name="T95" fmla="*/ 105 h 214"/>
                <a:gd name="T96" fmla="*/ 291 w 621"/>
                <a:gd name="T97" fmla="*/ 106 h 214"/>
                <a:gd name="T98" fmla="*/ 311 w 621"/>
                <a:gd name="T99" fmla="*/ 105 h 214"/>
                <a:gd name="T100" fmla="*/ 25 w 621"/>
                <a:gd name="T101" fmla="*/ 65 h 214"/>
                <a:gd name="T102" fmla="*/ 25 w 621"/>
                <a:gd name="T103" fmla="*/ 35 h 214"/>
                <a:gd name="T104" fmla="*/ 48 w 621"/>
                <a:gd name="T105" fmla="*/ 64 h 214"/>
                <a:gd name="T106" fmla="*/ 253 w 621"/>
                <a:gd name="T107" fmla="*/ 64 h 214"/>
                <a:gd name="T108" fmla="*/ 274 w 621"/>
                <a:gd name="T109" fmla="*/ 32 h 214"/>
                <a:gd name="T110" fmla="*/ 275 w 621"/>
                <a:gd name="T111" fmla="*/ 64 h 2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21" h="214">
                  <a:moveTo>
                    <a:pt x="618" y="205"/>
                  </a:moveTo>
                  <a:lnTo>
                    <a:pt x="618" y="205"/>
                  </a:lnTo>
                  <a:lnTo>
                    <a:pt x="605" y="204"/>
                  </a:lnTo>
                  <a:lnTo>
                    <a:pt x="602" y="202"/>
                  </a:lnTo>
                  <a:lnTo>
                    <a:pt x="599" y="197"/>
                  </a:lnTo>
                  <a:lnTo>
                    <a:pt x="596" y="188"/>
                  </a:lnTo>
                  <a:lnTo>
                    <a:pt x="593" y="173"/>
                  </a:lnTo>
                  <a:lnTo>
                    <a:pt x="587" y="80"/>
                  </a:lnTo>
                  <a:lnTo>
                    <a:pt x="581" y="5"/>
                  </a:lnTo>
                  <a:lnTo>
                    <a:pt x="579" y="2"/>
                  </a:lnTo>
                  <a:lnTo>
                    <a:pt x="578" y="0"/>
                  </a:lnTo>
                  <a:lnTo>
                    <a:pt x="575" y="0"/>
                  </a:lnTo>
                  <a:lnTo>
                    <a:pt x="572" y="2"/>
                  </a:lnTo>
                  <a:lnTo>
                    <a:pt x="569" y="6"/>
                  </a:lnTo>
                  <a:lnTo>
                    <a:pt x="564" y="12"/>
                  </a:lnTo>
                  <a:lnTo>
                    <a:pt x="439" y="182"/>
                  </a:lnTo>
                  <a:lnTo>
                    <a:pt x="433" y="191"/>
                  </a:lnTo>
                  <a:lnTo>
                    <a:pt x="425" y="199"/>
                  </a:lnTo>
                  <a:lnTo>
                    <a:pt x="422" y="202"/>
                  </a:lnTo>
                  <a:lnTo>
                    <a:pt x="418" y="204"/>
                  </a:lnTo>
                  <a:lnTo>
                    <a:pt x="413" y="205"/>
                  </a:lnTo>
                  <a:lnTo>
                    <a:pt x="407" y="205"/>
                  </a:lnTo>
                  <a:lnTo>
                    <a:pt x="403" y="205"/>
                  </a:lnTo>
                  <a:lnTo>
                    <a:pt x="399" y="200"/>
                  </a:lnTo>
                  <a:lnTo>
                    <a:pt x="398" y="196"/>
                  </a:lnTo>
                  <a:lnTo>
                    <a:pt x="396" y="191"/>
                  </a:lnTo>
                  <a:lnTo>
                    <a:pt x="395" y="167"/>
                  </a:lnTo>
                  <a:lnTo>
                    <a:pt x="395" y="133"/>
                  </a:lnTo>
                  <a:lnTo>
                    <a:pt x="395" y="25"/>
                  </a:lnTo>
                  <a:lnTo>
                    <a:pt x="395" y="22"/>
                  </a:lnTo>
                  <a:lnTo>
                    <a:pt x="396" y="20"/>
                  </a:lnTo>
                  <a:lnTo>
                    <a:pt x="407" y="19"/>
                  </a:lnTo>
                  <a:lnTo>
                    <a:pt x="413" y="19"/>
                  </a:lnTo>
                  <a:lnTo>
                    <a:pt x="422" y="20"/>
                  </a:lnTo>
                  <a:lnTo>
                    <a:pt x="432" y="23"/>
                  </a:lnTo>
                  <a:lnTo>
                    <a:pt x="439" y="28"/>
                  </a:lnTo>
                  <a:lnTo>
                    <a:pt x="444" y="34"/>
                  </a:lnTo>
                  <a:lnTo>
                    <a:pt x="448" y="38"/>
                  </a:lnTo>
                  <a:lnTo>
                    <a:pt x="453" y="51"/>
                  </a:lnTo>
                  <a:lnTo>
                    <a:pt x="454" y="61"/>
                  </a:lnTo>
                  <a:lnTo>
                    <a:pt x="454" y="69"/>
                  </a:lnTo>
                  <a:lnTo>
                    <a:pt x="453" y="78"/>
                  </a:lnTo>
                  <a:lnTo>
                    <a:pt x="451" y="87"/>
                  </a:lnTo>
                  <a:lnTo>
                    <a:pt x="447" y="95"/>
                  </a:lnTo>
                  <a:lnTo>
                    <a:pt x="442" y="103"/>
                  </a:lnTo>
                  <a:lnTo>
                    <a:pt x="436" y="107"/>
                  </a:lnTo>
                  <a:lnTo>
                    <a:pt x="430" y="112"/>
                  </a:lnTo>
                  <a:lnTo>
                    <a:pt x="424" y="113"/>
                  </a:lnTo>
                  <a:lnTo>
                    <a:pt x="418" y="115"/>
                  </a:lnTo>
                  <a:lnTo>
                    <a:pt x="410" y="115"/>
                  </a:lnTo>
                  <a:lnTo>
                    <a:pt x="407" y="116"/>
                  </a:lnTo>
                  <a:lnTo>
                    <a:pt x="407" y="118"/>
                  </a:lnTo>
                  <a:lnTo>
                    <a:pt x="409" y="119"/>
                  </a:lnTo>
                  <a:lnTo>
                    <a:pt x="410" y="119"/>
                  </a:lnTo>
                  <a:lnTo>
                    <a:pt x="424" y="121"/>
                  </a:lnTo>
                  <a:lnTo>
                    <a:pt x="438" y="119"/>
                  </a:lnTo>
                  <a:lnTo>
                    <a:pt x="451" y="116"/>
                  </a:lnTo>
                  <a:lnTo>
                    <a:pt x="462" y="110"/>
                  </a:lnTo>
                  <a:lnTo>
                    <a:pt x="471" y="104"/>
                  </a:lnTo>
                  <a:lnTo>
                    <a:pt x="480" y="95"/>
                  </a:lnTo>
                  <a:lnTo>
                    <a:pt x="485" y="83"/>
                  </a:lnTo>
                  <a:lnTo>
                    <a:pt x="489" y="71"/>
                  </a:lnTo>
                  <a:lnTo>
                    <a:pt x="491" y="55"/>
                  </a:lnTo>
                  <a:lnTo>
                    <a:pt x="489" y="45"/>
                  </a:lnTo>
                  <a:lnTo>
                    <a:pt x="486" y="35"/>
                  </a:lnTo>
                  <a:lnTo>
                    <a:pt x="482" y="28"/>
                  </a:lnTo>
                  <a:lnTo>
                    <a:pt x="477" y="23"/>
                  </a:lnTo>
                  <a:lnTo>
                    <a:pt x="470" y="17"/>
                  </a:lnTo>
                  <a:lnTo>
                    <a:pt x="457" y="12"/>
                  </a:lnTo>
                  <a:lnTo>
                    <a:pt x="441" y="8"/>
                  </a:lnTo>
                  <a:lnTo>
                    <a:pt x="418" y="6"/>
                  </a:lnTo>
                  <a:lnTo>
                    <a:pt x="380" y="8"/>
                  </a:lnTo>
                  <a:lnTo>
                    <a:pt x="334" y="6"/>
                  </a:lnTo>
                  <a:lnTo>
                    <a:pt x="310" y="6"/>
                  </a:lnTo>
                  <a:lnTo>
                    <a:pt x="281" y="6"/>
                  </a:lnTo>
                  <a:lnTo>
                    <a:pt x="276" y="6"/>
                  </a:lnTo>
                  <a:lnTo>
                    <a:pt x="274" y="6"/>
                  </a:lnTo>
                  <a:lnTo>
                    <a:pt x="274" y="8"/>
                  </a:lnTo>
                  <a:lnTo>
                    <a:pt x="274" y="9"/>
                  </a:lnTo>
                  <a:lnTo>
                    <a:pt x="277" y="11"/>
                  </a:lnTo>
                  <a:lnTo>
                    <a:pt x="284" y="11"/>
                  </a:lnTo>
                  <a:lnTo>
                    <a:pt x="291" y="12"/>
                  </a:lnTo>
                  <a:lnTo>
                    <a:pt x="294" y="16"/>
                  </a:lnTo>
                  <a:lnTo>
                    <a:pt x="297" y="20"/>
                  </a:lnTo>
                  <a:lnTo>
                    <a:pt x="299" y="26"/>
                  </a:lnTo>
                  <a:lnTo>
                    <a:pt x="299" y="37"/>
                  </a:lnTo>
                  <a:lnTo>
                    <a:pt x="300" y="142"/>
                  </a:lnTo>
                  <a:lnTo>
                    <a:pt x="236" y="72"/>
                  </a:lnTo>
                  <a:lnTo>
                    <a:pt x="172" y="2"/>
                  </a:lnTo>
                  <a:lnTo>
                    <a:pt x="169" y="0"/>
                  </a:lnTo>
                  <a:lnTo>
                    <a:pt x="166" y="2"/>
                  </a:lnTo>
                  <a:lnTo>
                    <a:pt x="163" y="3"/>
                  </a:lnTo>
                  <a:lnTo>
                    <a:pt x="163" y="6"/>
                  </a:lnTo>
                  <a:lnTo>
                    <a:pt x="159" y="142"/>
                  </a:lnTo>
                  <a:lnTo>
                    <a:pt x="47" y="3"/>
                  </a:lnTo>
                  <a:lnTo>
                    <a:pt x="44" y="0"/>
                  </a:lnTo>
                  <a:lnTo>
                    <a:pt x="41" y="0"/>
                  </a:lnTo>
                  <a:lnTo>
                    <a:pt x="38" y="2"/>
                  </a:lnTo>
                  <a:lnTo>
                    <a:pt x="37" y="6"/>
                  </a:lnTo>
                  <a:lnTo>
                    <a:pt x="24" y="182"/>
                  </a:lnTo>
                  <a:lnTo>
                    <a:pt x="24" y="191"/>
                  </a:lnTo>
                  <a:lnTo>
                    <a:pt x="21" y="199"/>
                  </a:lnTo>
                  <a:lnTo>
                    <a:pt x="18" y="204"/>
                  </a:lnTo>
                  <a:lnTo>
                    <a:pt x="15" y="205"/>
                  </a:lnTo>
                  <a:lnTo>
                    <a:pt x="11" y="207"/>
                  </a:lnTo>
                  <a:lnTo>
                    <a:pt x="1" y="207"/>
                  </a:lnTo>
                  <a:lnTo>
                    <a:pt x="0" y="207"/>
                  </a:lnTo>
                  <a:lnTo>
                    <a:pt x="0" y="208"/>
                  </a:lnTo>
                  <a:lnTo>
                    <a:pt x="1" y="211"/>
                  </a:lnTo>
                  <a:lnTo>
                    <a:pt x="6" y="211"/>
                  </a:lnTo>
                  <a:lnTo>
                    <a:pt x="38" y="211"/>
                  </a:lnTo>
                  <a:lnTo>
                    <a:pt x="67" y="211"/>
                  </a:lnTo>
                  <a:lnTo>
                    <a:pt x="70" y="211"/>
                  </a:lnTo>
                  <a:lnTo>
                    <a:pt x="72" y="208"/>
                  </a:lnTo>
                  <a:lnTo>
                    <a:pt x="70" y="207"/>
                  </a:lnTo>
                  <a:lnTo>
                    <a:pt x="66" y="207"/>
                  </a:lnTo>
                  <a:lnTo>
                    <a:pt x="62" y="207"/>
                  </a:lnTo>
                  <a:lnTo>
                    <a:pt x="56" y="207"/>
                  </a:lnTo>
                  <a:lnTo>
                    <a:pt x="52" y="204"/>
                  </a:lnTo>
                  <a:lnTo>
                    <a:pt x="50" y="202"/>
                  </a:lnTo>
                  <a:lnTo>
                    <a:pt x="47" y="199"/>
                  </a:lnTo>
                  <a:lnTo>
                    <a:pt x="46" y="191"/>
                  </a:lnTo>
                  <a:lnTo>
                    <a:pt x="46" y="182"/>
                  </a:lnTo>
                  <a:lnTo>
                    <a:pt x="46" y="144"/>
                  </a:lnTo>
                  <a:lnTo>
                    <a:pt x="47" y="142"/>
                  </a:lnTo>
                  <a:lnTo>
                    <a:pt x="47" y="141"/>
                  </a:lnTo>
                  <a:lnTo>
                    <a:pt x="107" y="141"/>
                  </a:lnTo>
                  <a:lnTo>
                    <a:pt x="108" y="142"/>
                  </a:lnTo>
                  <a:lnTo>
                    <a:pt x="110" y="144"/>
                  </a:lnTo>
                  <a:lnTo>
                    <a:pt x="152" y="196"/>
                  </a:lnTo>
                  <a:lnTo>
                    <a:pt x="154" y="199"/>
                  </a:lnTo>
                  <a:lnTo>
                    <a:pt x="152" y="202"/>
                  </a:lnTo>
                  <a:lnTo>
                    <a:pt x="149" y="204"/>
                  </a:lnTo>
                  <a:lnTo>
                    <a:pt x="143" y="205"/>
                  </a:lnTo>
                  <a:lnTo>
                    <a:pt x="137" y="205"/>
                  </a:lnTo>
                  <a:lnTo>
                    <a:pt x="136" y="207"/>
                  </a:lnTo>
                  <a:lnTo>
                    <a:pt x="136" y="208"/>
                  </a:lnTo>
                  <a:lnTo>
                    <a:pt x="136" y="210"/>
                  </a:lnTo>
                  <a:lnTo>
                    <a:pt x="137" y="211"/>
                  </a:lnTo>
                  <a:lnTo>
                    <a:pt x="140" y="211"/>
                  </a:lnTo>
                  <a:lnTo>
                    <a:pt x="166" y="211"/>
                  </a:lnTo>
                  <a:lnTo>
                    <a:pt x="192" y="211"/>
                  </a:lnTo>
                  <a:lnTo>
                    <a:pt x="213" y="211"/>
                  </a:lnTo>
                  <a:lnTo>
                    <a:pt x="224" y="211"/>
                  </a:lnTo>
                  <a:lnTo>
                    <a:pt x="226" y="210"/>
                  </a:lnTo>
                  <a:lnTo>
                    <a:pt x="226" y="208"/>
                  </a:lnTo>
                  <a:lnTo>
                    <a:pt x="226" y="207"/>
                  </a:lnTo>
                  <a:lnTo>
                    <a:pt x="224" y="205"/>
                  </a:lnTo>
                  <a:lnTo>
                    <a:pt x="215" y="205"/>
                  </a:lnTo>
                  <a:lnTo>
                    <a:pt x="210" y="204"/>
                  </a:lnTo>
                  <a:lnTo>
                    <a:pt x="204" y="197"/>
                  </a:lnTo>
                  <a:lnTo>
                    <a:pt x="181" y="171"/>
                  </a:lnTo>
                  <a:lnTo>
                    <a:pt x="178" y="167"/>
                  </a:lnTo>
                  <a:lnTo>
                    <a:pt x="177" y="69"/>
                  </a:lnTo>
                  <a:lnTo>
                    <a:pt x="305" y="208"/>
                  </a:lnTo>
                  <a:lnTo>
                    <a:pt x="308" y="213"/>
                  </a:lnTo>
                  <a:lnTo>
                    <a:pt x="313" y="214"/>
                  </a:lnTo>
                  <a:lnTo>
                    <a:pt x="314" y="213"/>
                  </a:lnTo>
                  <a:lnTo>
                    <a:pt x="316" y="211"/>
                  </a:lnTo>
                  <a:lnTo>
                    <a:pt x="316" y="205"/>
                  </a:lnTo>
                  <a:lnTo>
                    <a:pt x="319" y="34"/>
                  </a:lnTo>
                  <a:lnTo>
                    <a:pt x="319" y="25"/>
                  </a:lnTo>
                  <a:lnTo>
                    <a:pt x="320" y="19"/>
                  </a:lnTo>
                  <a:lnTo>
                    <a:pt x="323" y="14"/>
                  </a:lnTo>
                  <a:lnTo>
                    <a:pt x="328" y="11"/>
                  </a:lnTo>
                  <a:lnTo>
                    <a:pt x="334" y="11"/>
                  </a:lnTo>
                  <a:lnTo>
                    <a:pt x="342" y="12"/>
                  </a:lnTo>
                  <a:lnTo>
                    <a:pt x="348" y="14"/>
                  </a:lnTo>
                  <a:lnTo>
                    <a:pt x="351" y="17"/>
                  </a:lnTo>
                  <a:lnTo>
                    <a:pt x="354" y="22"/>
                  </a:lnTo>
                  <a:lnTo>
                    <a:pt x="354" y="28"/>
                  </a:lnTo>
                  <a:lnTo>
                    <a:pt x="354" y="84"/>
                  </a:lnTo>
                  <a:lnTo>
                    <a:pt x="354" y="133"/>
                  </a:lnTo>
                  <a:lnTo>
                    <a:pt x="354" y="167"/>
                  </a:lnTo>
                  <a:lnTo>
                    <a:pt x="354" y="190"/>
                  </a:lnTo>
                  <a:lnTo>
                    <a:pt x="351" y="200"/>
                  </a:lnTo>
                  <a:lnTo>
                    <a:pt x="349" y="204"/>
                  </a:lnTo>
                  <a:lnTo>
                    <a:pt x="345" y="205"/>
                  </a:lnTo>
                  <a:lnTo>
                    <a:pt x="335" y="207"/>
                  </a:lnTo>
                  <a:lnTo>
                    <a:pt x="332" y="207"/>
                  </a:lnTo>
                  <a:lnTo>
                    <a:pt x="331" y="208"/>
                  </a:lnTo>
                  <a:lnTo>
                    <a:pt x="332" y="211"/>
                  </a:lnTo>
                  <a:lnTo>
                    <a:pt x="337" y="211"/>
                  </a:lnTo>
                  <a:lnTo>
                    <a:pt x="374" y="210"/>
                  </a:lnTo>
                  <a:lnTo>
                    <a:pt x="407" y="211"/>
                  </a:lnTo>
                  <a:lnTo>
                    <a:pt x="432" y="211"/>
                  </a:lnTo>
                  <a:lnTo>
                    <a:pt x="448" y="211"/>
                  </a:lnTo>
                  <a:lnTo>
                    <a:pt x="460" y="213"/>
                  </a:lnTo>
                  <a:lnTo>
                    <a:pt x="464" y="211"/>
                  </a:lnTo>
                  <a:lnTo>
                    <a:pt x="465" y="211"/>
                  </a:lnTo>
                  <a:lnTo>
                    <a:pt x="465" y="210"/>
                  </a:lnTo>
                  <a:lnTo>
                    <a:pt x="465" y="208"/>
                  </a:lnTo>
                  <a:lnTo>
                    <a:pt x="462" y="207"/>
                  </a:lnTo>
                  <a:lnTo>
                    <a:pt x="459" y="207"/>
                  </a:lnTo>
                  <a:lnTo>
                    <a:pt x="454" y="207"/>
                  </a:lnTo>
                  <a:lnTo>
                    <a:pt x="451" y="205"/>
                  </a:lnTo>
                  <a:lnTo>
                    <a:pt x="453" y="202"/>
                  </a:lnTo>
                  <a:lnTo>
                    <a:pt x="454" y="199"/>
                  </a:lnTo>
                  <a:lnTo>
                    <a:pt x="493" y="144"/>
                  </a:lnTo>
                  <a:lnTo>
                    <a:pt x="494" y="141"/>
                  </a:lnTo>
                  <a:lnTo>
                    <a:pt x="496" y="141"/>
                  </a:lnTo>
                  <a:lnTo>
                    <a:pt x="550" y="141"/>
                  </a:lnTo>
                  <a:lnTo>
                    <a:pt x="552" y="141"/>
                  </a:lnTo>
                  <a:lnTo>
                    <a:pt x="552" y="142"/>
                  </a:lnTo>
                  <a:lnTo>
                    <a:pt x="554" y="199"/>
                  </a:lnTo>
                  <a:lnTo>
                    <a:pt x="554" y="202"/>
                  </a:lnTo>
                  <a:lnTo>
                    <a:pt x="554" y="204"/>
                  </a:lnTo>
                  <a:lnTo>
                    <a:pt x="550" y="205"/>
                  </a:lnTo>
                  <a:lnTo>
                    <a:pt x="546" y="207"/>
                  </a:lnTo>
                  <a:lnTo>
                    <a:pt x="546" y="208"/>
                  </a:lnTo>
                  <a:lnTo>
                    <a:pt x="546" y="210"/>
                  </a:lnTo>
                  <a:lnTo>
                    <a:pt x="547" y="211"/>
                  </a:lnTo>
                  <a:lnTo>
                    <a:pt x="552" y="211"/>
                  </a:lnTo>
                  <a:lnTo>
                    <a:pt x="581" y="211"/>
                  </a:lnTo>
                  <a:lnTo>
                    <a:pt x="607" y="211"/>
                  </a:lnTo>
                  <a:lnTo>
                    <a:pt x="616" y="211"/>
                  </a:lnTo>
                  <a:lnTo>
                    <a:pt x="619" y="210"/>
                  </a:lnTo>
                  <a:lnTo>
                    <a:pt x="621" y="208"/>
                  </a:lnTo>
                  <a:lnTo>
                    <a:pt x="619" y="207"/>
                  </a:lnTo>
                  <a:lnTo>
                    <a:pt x="618" y="205"/>
                  </a:lnTo>
                  <a:close/>
                  <a:moveTo>
                    <a:pt x="94" y="129"/>
                  </a:moveTo>
                  <a:lnTo>
                    <a:pt x="49" y="129"/>
                  </a:lnTo>
                  <a:lnTo>
                    <a:pt x="47" y="127"/>
                  </a:lnTo>
                  <a:lnTo>
                    <a:pt x="47" y="126"/>
                  </a:lnTo>
                  <a:lnTo>
                    <a:pt x="49" y="72"/>
                  </a:lnTo>
                  <a:lnTo>
                    <a:pt x="49" y="71"/>
                  </a:lnTo>
                  <a:lnTo>
                    <a:pt x="49" y="69"/>
                  </a:lnTo>
                  <a:lnTo>
                    <a:pt x="50" y="69"/>
                  </a:lnTo>
                  <a:lnTo>
                    <a:pt x="50" y="71"/>
                  </a:lnTo>
                  <a:lnTo>
                    <a:pt x="96" y="126"/>
                  </a:lnTo>
                  <a:lnTo>
                    <a:pt x="96" y="127"/>
                  </a:lnTo>
                  <a:lnTo>
                    <a:pt x="94" y="129"/>
                  </a:lnTo>
                  <a:close/>
                  <a:moveTo>
                    <a:pt x="549" y="127"/>
                  </a:moveTo>
                  <a:lnTo>
                    <a:pt x="505" y="127"/>
                  </a:lnTo>
                  <a:lnTo>
                    <a:pt x="505" y="126"/>
                  </a:lnTo>
                  <a:lnTo>
                    <a:pt x="546" y="66"/>
                  </a:lnTo>
                  <a:lnTo>
                    <a:pt x="547" y="64"/>
                  </a:lnTo>
                  <a:lnTo>
                    <a:pt x="547" y="66"/>
                  </a:lnTo>
                  <a:lnTo>
                    <a:pt x="550" y="126"/>
                  </a:lnTo>
                  <a:lnTo>
                    <a:pt x="550" y="127"/>
                  </a:lnTo>
                  <a:lnTo>
                    <a:pt x="549"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1" name="Freeform 10">
              <a:extLst>
                <a:ext uri="{FF2B5EF4-FFF2-40B4-BE49-F238E27FC236}">
                  <a16:creationId xmlns:a16="http://schemas.microsoft.com/office/drawing/2014/main" id="{7E34683F-F382-41F8-A295-0E982965CFD7}"/>
                </a:ext>
              </a:extLst>
            </p:cNvPr>
            <p:cNvSpPr>
              <a:spLocks noEditPoints="1"/>
            </p:cNvSpPr>
            <p:nvPr userDrawn="1"/>
          </p:nvSpPr>
          <p:spPr bwMode="auto">
            <a:xfrm>
              <a:off x="5297" y="4043"/>
              <a:ext cx="164" cy="108"/>
            </a:xfrm>
            <a:custGeom>
              <a:avLst/>
              <a:gdLst>
                <a:gd name="T0" fmla="*/ 107 w 328"/>
                <a:gd name="T1" fmla="*/ 1 h 216"/>
                <a:gd name="T2" fmla="*/ 90 w 328"/>
                <a:gd name="T3" fmla="*/ 6 h 216"/>
                <a:gd name="T4" fmla="*/ 77 w 328"/>
                <a:gd name="T5" fmla="*/ 15 h 216"/>
                <a:gd name="T6" fmla="*/ 69 w 328"/>
                <a:gd name="T7" fmla="*/ 27 h 216"/>
                <a:gd name="T8" fmla="*/ 62 w 328"/>
                <a:gd name="T9" fmla="*/ 55 h 216"/>
                <a:gd name="T10" fmla="*/ 64 w 328"/>
                <a:gd name="T11" fmla="*/ 72 h 216"/>
                <a:gd name="T12" fmla="*/ 73 w 328"/>
                <a:gd name="T13" fmla="*/ 88 h 216"/>
                <a:gd name="T14" fmla="*/ 69 w 328"/>
                <a:gd name="T15" fmla="*/ 95 h 216"/>
                <a:gd name="T16" fmla="*/ 61 w 328"/>
                <a:gd name="T17" fmla="*/ 98 h 216"/>
                <a:gd name="T18" fmla="*/ 50 w 328"/>
                <a:gd name="T19" fmla="*/ 99 h 216"/>
                <a:gd name="T20" fmla="*/ 38 w 328"/>
                <a:gd name="T21" fmla="*/ 97 h 216"/>
                <a:gd name="T22" fmla="*/ 35 w 328"/>
                <a:gd name="T23" fmla="*/ 94 h 216"/>
                <a:gd name="T24" fmla="*/ 34 w 328"/>
                <a:gd name="T25" fmla="*/ 67 h 216"/>
                <a:gd name="T26" fmla="*/ 34 w 328"/>
                <a:gd name="T27" fmla="*/ 14 h 216"/>
                <a:gd name="T28" fmla="*/ 35 w 328"/>
                <a:gd name="T29" fmla="*/ 9 h 216"/>
                <a:gd name="T30" fmla="*/ 39 w 328"/>
                <a:gd name="T31" fmla="*/ 6 h 216"/>
                <a:gd name="T32" fmla="*/ 46 w 328"/>
                <a:gd name="T33" fmla="*/ 6 h 216"/>
                <a:gd name="T34" fmla="*/ 46 w 328"/>
                <a:gd name="T35" fmla="*/ 3 h 216"/>
                <a:gd name="T36" fmla="*/ 22 w 328"/>
                <a:gd name="T37" fmla="*/ 4 h 216"/>
                <a:gd name="T38" fmla="*/ 3 w 328"/>
                <a:gd name="T39" fmla="*/ 3 h 216"/>
                <a:gd name="T40" fmla="*/ 0 w 328"/>
                <a:gd name="T41" fmla="*/ 5 h 216"/>
                <a:gd name="T42" fmla="*/ 3 w 328"/>
                <a:gd name="T43" fmla="*/ 6 h 216"/>
                <a:gd name="T44" fmla="*/ 10 w 328"/>
                <a:gd name="T45" fmla="*/ 7 h 216"/>
                <a:gd name="T46" fmla="*/ 13 w 328"/>
                <a:gd name="T47" fmla="*/ 14 h 216"/>
                <a:gd name="T48" fmla="*/ 13 w 328"/>
                <a:gd name="T49" fmla="*/ 67 h 216"/>
                <a:gd name="T50" fmla="*/ 13 w 328"/>
                <a:gd name="T51" fmla="*/ 96 h 216"/>
                <a:gd name="T52" fmla="*/ 10 w 328"/>
                <a:gd name="T53" fmla="*/ 102 h 216"/>
                <a:gd name="T54" fmla="*/ 4 w 328"/>
                <a:gd name="T55" fmla="*/ 104 h 216"/>
                <a:gd name="T56" fmla="*/ 2 w 328"/>
                <a:gd name="T57" fmla="*/ 104 h 216"/>
                <a:gd name="T58" fmla="*/ 5 w 328"/>
                <a:gd name="T59" fmla="*/ 106 h 216"/>
                <a:gd name="T60" fmla="*/ 22 w 328"/>
                <a:gd name="T61" fmla="*/ 106 h 216"/>
                <a:gd name="T62" fmla="*/ 64 w 328"/>
                <a:gd name="T63" fmla="*/ 107 h 216"/>
                <a:gd name="T64" fmla="*/ 73 w 328"/>
                <a:gd name="T65" fmla="*/ 104 h 216"/>
                <a:gd name="T66" fmla="*/ 75 w 328"/>
                <a:gd name="T67" fmla="*/ 91 h 216"/>
                <a:gd name="T68" fmla="*/ 82 w 328"/>
                <a:gd name="T69" fmla="*/ 98 h 216"/>
                <a:gd name="T70" fmla="*/ 96 w 328"/>
                <a:gd name="T71" fmla="*/ 106 h 216"/>
                <a:gd name="T72" fmla="*/ 112 w 328"/>
                <a:gd name="T73" fmla="*/ 108 h 216"/>
                <a:gd name="T74" fmla="*/ 124 w 328"/>
                <a:gd name="T75" fmla="*/ 107 h 216"/>
                <a:gd name="T76" fmla="*/ 138 w 328"/>
                <a:gd name="T77" fmla="*/ 101 h 216"/>
                <a:gd name="T78" fmla="*/ 151 w 328"/>
                <a:gd name="T79" fmla="*/ 92 h 216"/>
                <a:gd name="T80" fmla="*/ 159 w 328"/>
                <a:gd name="T81" fmla="*/ 79 h 216"/>
                <a:gd name="T82" fmla="*/ 163 w 328"/>
                <a:gd name="T83" fmla="*/ 63 h 216"/>
                <a:gd name="T84" fmla="*/ 164 w 328"/>
                <a:gd name="T85" fmla="*/ 52 h 216"/>
                <a:gd name="T86" fmla="*/ 163 w 328"/>
                <a:gd name="T87" fmla="*/ 36 h 216"/>
                <a:gd name="T88" fmla="*/ 157 w 328"/>
                <a:gd name="T89" fmla="*/ 22 h 216"/>
                <a:gd name="T90" fmla="*/ 147 w 328"/>
                <a:gd name="T91" fmla="*/ 11 h 216"/>
                <a:gd name="T92" fmla="*/ 135 w 328"/>
                <a:gd name="T93" fmla="*/ 4 h 216"/>
                <a:gd name="T94" fmla="*/ 119 w 328"/>
                <a:gd name="T95" fmla="*/ 0 h 216"/>
                <a:gd name="T96" fmla="*/ 118 w 328"/>
                <a:gd name="T97" fmla="*/ 101 h 216"/>
                <a:gd name="T98" fmla="*/ 109 w 328"/>
                <a:gd name="T99" fmla="*/ 100 h 216"/>
                <a:gd name="T100" fmla="*/ 99 w 328"/>
                <a:gd name="T101" fmla="*/ 95 h 216"/>
                <a:gd name="T102" fmla="*/ 86 w 328"/>
                <a:gd name="T103" fmla="*/ 78 h 216"/>
                <a:gd name="T104" fmla="*/ 81 w 328"/>
                <a:gd name="T105" fmla="*/ 50 h 216"/>
                <a:gd name="T106" fmla="*/ 83 w 328"/>
                <a:gd name="T107" fmla="*/ 29 h 216"/>
                <a:gd name="T108" fmla="*/ 95 w 328"/>
                <a:gd name="T109" fmla="*/ 12 h 216"/>
                <a:gd name="T110" fmla="*/ 110 w 328"/>
                <a:gd name="T111" fmla="*/ 7 h 216"/>
                <a:gd name="T112" fmla="*/ 124 w 328"/>
                <a:gd name="T113" fmla="*/ 11 h 216"/>
                <a:gd name="T114" fmla="*/ 139 w 328"/>
                <a:gd name="T115" fmla="*/ 28 h 216"/>
                <a:gd name="T116" fmla="*/ 145 w 328"/>
                <a:gd name="T117" fmla="*/ 57 h 216"/>
                <a:gd name="T118" fmla="*/ 144 w 328"/>
                <a:gd name="T119" fmla="*/ 70 h 216"/>
                <a:gd name="T120" fmla="*/ 141 w 328"/>
                <a:gd name="T121" fmla="*/ 84 h 216"/>
                <a:gd name="T122" fmla="*/ 130 w 328"/>
                <a:gd name="T123" fmla="*/ 97 h 216"/>
                <a:gd name="T124" fmla="*/ 118 w 328"/>
                <a:gd name="T125" fmla="*/ 101 h 2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28" h="216">
                  <a:moveTo>
                    <a:pt x="227" y="0"/>
                  </a:moveTo>
                  <a:lnTo>
                    <a:pt x="227" y="0"/>
                  </a:lnTo>
                  <a:lnTo>
                    <a:pt x="214" y="2"/>
                  </a:lnTo>
                  <a:lnTo>
                    <a:pt x="201" y="3"/>
                  </a:lnTo>
                  <a:lnTo>
                    <a:pt x="189" y="6"/>
                  </a:lnTo>
                  <a:lnTo>
                    <a:pt x="180" y="11"/>
                  </a:lnTo>
                  <a:lnTo>
                    <a:pt x="169" y="16"/>
                  </a:lnTo>
                  <a:lnTo>
                    <a:pt x="162" y="22"/>
                  </a:lnTo>
                  <a:lnTo>
                    <a:pt x="154" y="29"/>
                  </a:lnTo>
                  <a:lnTo>
                    <a:pt x="148" y="37"/>
                  </a:lnTo>
                  <a:lnTo>
                    <a:pt x="142" y="45"/>
                  </a:lnTo>
                  <a:lnTo>
                    <a:pt x="137" y="54"/>
                  </a:lnTo>
                  <a:lnTo>
                    <a:pt x="130" y="72"/>
                  </a:lnTo>
                  <a:lnTo>
                    <a:pt x="125" y="90"/>
                  </a:lnTo>
                  <a:lnTo>
                    <a:pt x="124" y="109"/>
                  </a:lnTo>
                  <a:lnTo>
                    <a:pt x="125" y="126"/>
                  </a:lnTo>
                  <a:lnTo>
                    <a:pt x="128" y="144"/>
                  </a:lnTo>
                  <a:lnTo>
                    <a:pt x="136" y="161"/>
                  </a:lnTo>
                  <a:lnTo>
                    <a:pt x="145" y="176"/>
                  </a:lnTo>
                  <a:lnTo>
                    <a:pt x="142" y="184"/>
                  </a:lnTo>
                  <a:lnTo>
                    <a:pt x="137" y="190"/>
                  </a:lnTo>
                  <a:lnTo>
                    <a:pt x="134" y="191"/>
                  </a:lnTo>
                  <a:lnTo>
                    <a:pt x="131" y="194"/>
                  </a:lnTo>
                  <a:lnTo>
                    <a:pt x="122" y="196"/>
                  </a:lnTo>
                  <a:lnTo>
                    <a:pt x="111" y="197"/>
                  </a:lnTo>
                  <a:lnTo>
                    <a:pt x="99" y="197"/>
                  </a:lnTo>
                  <a:lnTo>
                    <a:pt x="87" y="197"/>
                  </a:lnTo>
                  <a:lnTo>
                    <a:pt x="79" y="196"/>
                  </a:lnTo>
                  <a:lnTo>
                    <a:pt x="76" y="194"/>
                  </a:lnTo>
                  <a:lnTo>
                    <a:pt x="73" y="191"/>
                  </a:lnTo>
                  <a:lnTo>
                    <a:pt x="70" y="188"/>
                  </a:lnTo>
                  <a:lnTo>
                    <a:pt x="69" y="185"/>
                  </a:lnTo>
                  <a:lnTo>
                    <a:pt x="67" y="173"/>
                  </a:lnTo>
                  <a:lnTo>
                    <a:pt x="67" y="133"/>
                  </a:lnTo>
                  <a:lnTo>
                    <a:pt x="67" y="86"/>
                  </a:lnTo>
                  <a:lnTo>
                    <a:pt x="67" y="28"/>
                  </a:lnTo>
                  <a:lnTo>
                    <a:pt x="69" y="22"/>
                  </a:lnTo>
                  <a:lnTo>
                    <a:pt x="70" y="17"/>
                  </a:lnTo>
                  <a:lnTo>
                    <a:pt x="73" y="14"/>
                  </a:lnTo>
                  <a:lnTo>
                    <a:pt x="78" y="12"/>
                  </a:lnTo>
                  <a:lnTo>
                    <a:pt x="89" y="11"/>
                  </a:lnTo>
                  <a:lnTo>
                    <a:pt x="92" y="11"/>
                  </a:lnTo>
                  <a:lnTo>
                    <a:pt x="93" y="9"/>
                  </a:lnTo>
                  <a:lnTo>
                    <a:pt x="92" y="6"/>
                  </a:lnTo>
                  <a:lnTo>
                    <a:pt x="87" y="6"/>
                  </a:lnTo>
                  <a:lnTo>
                    <a:pt x="44" y="8"/>
                  </a:lnTo>
                  <a:lnTo>
                    <a:pt x="6" y="6"/>
                  </a:lnTo>
                  <a:lnTo>
                    <a:pt x="2" y="6"/>
                  </a:lnTo>
                  <a:lnTo>
                    <a:pt x="0" y="9"/>
                  </a:lnTo>
                  <a:lnTo>
                    <a:pt x="2" y="11"/>
                  </a:lnTo>
                  <a:lnTo>
                    <a:pt x="5" y="11"/>
                  </a:lnTo>
                  <a:lnTo>
                    <a:pt x="14" y="12"/>
                  </a:lnTo>
                  <a:lnTo>
                    <a:pt x="20" y="14"/>
                  </a:lnTo>
                  <a:lnTo>
                    <a:pt x="23" y="17"/>
                  </a:lnTo>
                  <a:lnTo>
                    <a:pt x="25" y="22"/>
                  </a:lnTo>
                  <a:lnTo>
                    <a:pt x="26" y="28"/>
                  </a:lnTo>
                  <a:lnTo>
                    <a:pt x="26" y="86"/>
                  </a:lnTo>
                  <a:lnTo>
                    <a:pt x="26" y="133"/>
                  </a:lnTo>
                  <a:lnTo>
                    <a:pt x="26" y="167"/>
                  </a:lnTo>
                  <a:lnTo>
                    <a:pt x="25" y="191"/>
                  </a:lnTo>
                  <a:lnTo>
                    <a:pt x="23" y="200"/>
                  </a:lnTo>
                  <a:lnTo>
                    <a:pt x="20" y="204"/>
                  </a:lnTo>
                  <a:lnTo>
                    <a:pt x="17" y="205"/>
                  </a:lnTo>
                  <a:lnTo>
                    <a:pt x="8" y="207"/>
                  </a:lnTo>
                  <a:lnTo>
                    <a:pt x="5" y="207"/>
                  </a:lnTo>
                  <a:lnTo>
                    <a:pt x="3" y="208"/>
                  </a:lnTo>
                  <a:lnTo>
                    <a:pt x="5" y="211"/>
                  </a:lnTo>
                  <a:lnTo>
                    <a:pt x="9" y="211"/>
                  </a:lnTo>
                  <a:lnTo>
                    <a:pt x="43" y="211"/>
                  </a:lnTo>
                  <a:lnTo>
                    <a:pt x="79" y="211"/>
                  </a:lnTo>
                  <a:lnTo>
                    <a:pt x="128" y="213"/>
                  </a:lnTo>
                  <a:lnTo>
                    <a:pt x="137" y="213"/>
                  </a:lnTo>
                  <a:lnTo>
                    <a:pt x="142" y="211"/>
                  </a:lnTo>
                  <a:lnTo>
                    <a:pt x="145" y="208"/>
                  </a:lnTo>
                  <a:lnTo>
                    <a:pt x="147" y="205"/>
                  </a:lnTo>
                  <a:lnTo>
                    <a:pt x="150" y="182"/>
                  </a:lnTo>
                  <a:lnTo>
                    <a:pt x="156" y="190"/>
                  </a:lnTo>
                  <a:lnTo>
                    <a:pt x="163" y="196"/>
                  </a:lnTo>
                  <a:lnTo>
                    <a:pt x="171" y="202"/>
                  </a:lnTo>
                  <a:lnTo>
                    <a:pt x="180" y="207"/>
                  </a:lnTo>
                  <a:lnTo>
                    <a:pt x="191" y="211"/>
                  </a:lnTo>
                  <a:lnTo>
                    <a:pt x="201" y="214"/>
                  </a:lnTo>
                  <a:lnTo>
                    <a:pt x="212" y="216"/>
                  </a:lnTo>
                  <a:lnTo>
                    <a:pt x="224" y="216"/>
                  </a:lnTo>
                  <a:lnTo>
                    <a:pt x="237" y="216"/>
                  </a:lnTo>
                  <a:lnTo>
                    <a:pt x="247" y="214"/>
                  </a:lnTo>
                  <a:lnTo>
                    <a:pt x="258" y="211"/>
                  </a:lnTo>
                  <a:lnTo>
                    <a:pt x="267" y="207"/>
                  </a:lnTo>
                  <a:lnTo>
                    <a:pt x="276" y="202"/>
                  </a:lnTo>
                  <a:lnTo>
                    <a:pt x="285" y="197"/>
                  </a:lnTo>
                  <a:lnTo>
                    <a:pt x="293" y="190"/>
                  </a:lnTo>
                  <a:lnTo>
                    <a:pt x="301" y="184"/>
                  </a:lnTo>
                  <a:lnTo>
                    <a:pt x="307" y="176"/>
                  </a:lnTo>
                  <a:lnTo>
                    <a:pt x="313" y="167"/>
                  </a:lnTo>
                  <a:lnTo>
                    <a:pt x="317" y="158"/>
                  </a:lnTo>
                  <a:lnTo>
                    <a:pt x="320" y="147"/>
                  </a:lnTo>
                  <a:lnTo>
                    <a:pt x="323" y="138"/>
                  </a:lnTo>
                  <a:lnTo>
                    <a:pt x="326" y="126"/>
                  </a:lnTo>
                  <a:lnTo>
                    <a:pt x="328" y="115"/>
                  </a:lnTo>
                  <a:lnTo>
                    <a:pt x="328" y="103"/>
                  </a:lnTo>
                  <a:lnTo>
                    <a:pt x="328" y="92"/>
                  </a:lnTo>
                  <a:lnTo>
                    <a:pt x="326" y="81"/>
                  </a:lnTo>
                  <a:lnTo>
                    <a:pt x="325" y="71"/>
                  </a:lnTo>
                  <a:lnTo>
                    <a:pt x="322" y="61"/>
                  </a:lnTo>
                  <a:lnTo>
                    <a:pt x="317" y="52"/>
                  </a:lnTo>
                  <a:lnTo>
                    <a:pt x="313" y="43"/>
                  </a:lnTo>
                  <a:lnTo>
                    <a:pt x="307" y="35"/>
                  </a:lnTo>
                  <a:lnTo>
                    <a:pt x="301" y="28"/>
                  </a:lnTo>
                  <a:lnTo>
                    <a:pt x="294" y="22"/>
                  </a:lnTo>
                  <a:lnTo>
                    <a:pt x="287" y="17"/>
                  </a:lnTo>
                  <a:lnTo>
                    <a:pt x="278" y="11"/>
                  </a:lnTo>
                  <a:lnTo>
                    <a:pt x="270" y="8"/>
                  </a:lnTo>
                  <a:lnTo>
                    <a:pt x="259" y="5"/>
                  </a:lnTo>
                  <a:lnTo>
                    <a:pt x="249" y="2"/>
                  </a:lnTo>
                  <a:lnTo>
                    <a:pt x="238" y="0"/>
                  </a:lnTo>
                  <a:lnTo>
                    <a:pt x="227" y="0"/>
                  </a:lnTo>
                  <a:close/>
                  <a:moveTo>
                    <a:pt x="235" y="202"/>
                  </a:moveTo>
                  <a:lnTo>
                    <a:pt x="235" y="202"/>
                  </a:lnTo>
                  <a:lnTo>
                    <a:pt x="226" y="200"/>
                  </a:lnTo>
                  <a:lnTo>
                    <a:pt x="218" y="199"/>
                  </a:lnTo>
                  <a:lnTo>
                    <a:pt x="211" y="197"/>
                  </a:lnTo>
                  <a:lnTo>
                    <a:pt x="204" y="193"/>
                  </a:lnTo>
                  <a:lnTo>
                    <a:pt x="197" y="190"/>
                  </a:lnTo>
                  <a:lnTo>
                    <a:pt x="191" y="184"/>
                  </a:lnTo>
                  <a:lnTo>
                    <a:pt x="182" y="171"/>
                  </a:lnTo>
                  <a:lnTo>
                    <a:pt x="172" y="156"/>
                  </a:lnTo>
                  <a:lnTo>
                    <a:pt x="166" y="139"/>
                  </a:lnTo>
                  <a:lnTo>
                    <a:pt x="163" y="121"/>
                  </a:lnTo>
                  <a:lnTo>
                    <a:pt x="162" y="100"/>
                  </a:lnTo>
                  <a:lnTo>
                    <a:pt x="163" y="77"/>
                  </a:lnTo>
                  <a:lnTo>
                    <a:pt x="166" y="58"/>
                  </a:lnTo>
                  <a:lnTo>
                    <a:pt x="172" y="43"/>
                  </a:lnTo>
                  <a:lnTo>
                    <a:pt x="180" y="32"/>
                  </a:lnTo>
                  <a:lnTo>
                    <a:pt x="189" y="23"/>
                  </a:lnTo>
                  <a:lnTo>
                    <a:pt x="200" y="19"/>
                  </a:lnTo>
                  <a:lnTo>
                    <a:pt x="209" y="16"/>
                  </a:lnTo>
                  <a:lnTo>
                    <a:pt x="220" y="14"/>
                  </a:lnTo>
                  <a:lnTo>
                    <a:pt x="235" y="16"/>
                  </a:lnTo>
                  <a:lnTo>
                    <a:pt x="247" y="22"/>
                  </a:lnTo>
                  <a:lnTo>
                    <a:pt x="259" y="29"/>
                  </a:lnTo>
                  <a:lnTo>
                    <a:pt x="270" y="41"/>
                  </a:lnTo>
                  <a:lnTo>
                    <a:pt x="278" y="55"/>
                  </a:lnTo>
                  <a:lnTo>
                    <a:pt x="284" y="72"/>
                  </a:lnTo>
                  <a:lnTo>
                    <a:pt x="288" y="92"/>
                  </a:lnTo>
                  <a:lnTo>
                    <a:pt x="290" y="113"/>
                  </a:lnTo>
                  <a:lnTo>
                    <a:pt x="290" y="127"/>
                  </a:lnTo>
                  <a:lnTo>
                    <a:pt x="288" y="139"/>
                  </a:lnTo>
                  <a:lnTo>
                    <a:pt x="285" y="150"/>
                  </a:lnTo>
                  <a:lnTo>
                    <a:pt x="284" y="161"/>
                  </a:lnTo>
                  <a:lnTo>
                    <a:pt x="281" y="168"/>
                  </a:lnTo>
                  <a:lnTo>
                    <a:pt x="276" y="176"/>
                  </a:lnTo>
                  <a:lnTo>
                    <a:pt x="269" y="187"/>
                  </a:lnTo>
                  <a:lnTo>
                    <a:pt x="259" y="194"/>
                  </a:lnTo>
                  <a:lnTo>
                    <a:pt x="250" y="199"/>
                  </a:lnTo>
                  <a:lnTo>
                    <a:pt x="241" y="200"/>
                  </a:lnTo>
                  <a:lnTo>
                    <a:pt x="235"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2" name="Freeform 11">
              <a:extLst>
                <a:ext uri="{FF2B5EF4-FFF2-40B4-BE49-F238E27FC236}">
                  <a16:creationId xmlns:a16="http://schemas.microsoft.com/office/drawing/2014/main" id="{B620F788-B5D4-4CCC-A565-36D3E9F0808D}"/>
                </a:ext>
              </a:extLst>
            </p:cNvPr>
            <p:cNvSpPr>
              <a:spLocks noEditPoints="1"/>
            </p:cNvSpPr>
            <p:nvPr userDrawn="1"/>
          </p:nvSpPr>
          <p:spPr bwMode="auto">
            <a:xfrm>
              <a:off x="4164" y="4043"/>
              <a:ext cx="435" cy="108"/>
            </a:xfrm>
            <a:custGeom>
              <a:avLst/>
              <a:gdLst>
                <a:gd name="T0" fmla="*/ 421 w 869"/>
                <a:gd name="T1" fmla="*/ 88 h 216"/>
                <a:gd name="T2" fmla="*/ 409 w 869"/>
                <a:gd name="T3" fmla="*/ 5 h 216"/>
                <a:gd name="T4" fmla="*/ 344 w 869"/>
                <a:gd name="T5" fmla="*/ 51 h 216"/>
                <a:gd name="T6" fmla="*/ 312 w 869"/>
                <a:gd name="T7" fmla="*/ 18 h 216"/>
                <a:gd name="T8" fmla="*/ 337 w 869"/>
                <a:gd name="T9" fmla="*/ 7 h 216"/>
                <a:gd name="T10" fmla="*/ 352 w 869"/>
                <a:gd name="T11" fmla="*/ 24 h 216"/>
                <a:gd name="T12" fmla="*/ 355 w 869"/>
                <a:gd name="T13" fmla="*/ 4 h 216"/>
                <a:gd name="T14" fmla="*/ 317 w 869"/>
                <a:gd name="T15" fmla="*/ 3 h 216"/>
                <a:gd name="T16" fmla="*/ 298 w 869"/>
                <a:gd name="T17" fmla="*/ 35 h 216"/>
                <a:gd name="T18" fmla="*/ 336 w 869"/>
                <a:gd name="T19" fmla="*/ 70 h 216"/>
                <a:gd name="T20" fmla="*/ 341 w 869"/>
                <a:gd name="T21" fmla="*/ 94 h 216"/>
                <a:gd name="T22" fmla="*/ 310 w 869"/>
                <a:gd name="T23" fmla="*/ 99 h 216"/>
                <a:gd name="T24" fmla="*/ 298 w 869"/>
                <a:gd name="T25" fmla="*/ 79 h 216"/>
                <a:gd name="T26" fmla="*/ 295 w 869"/>
                <a:gd name="T27" fmla="*/ 88 h 216"/>
                <a:gd name="T28" fmla="*/ 276 w 869"/>
                <a:gd name="T29" fmla="*/ 99 h 216"/>
                <a:gd name="T30" fmla="*/ 251 w 869"/>
                <a:gd name="T31" fmla="*/ 67 h 216"/>
                <a:gd name="T32" fmla="*/ 283 w 869"/>
                <a:gd name="T33" fmla="*/ 57 h 216"/>
                <a:gd name="T34" fmla="*/ 288 w 869"/>
                <a:gd name="T35" fmla="*/ 66 h 216"/>
                <a:gd name="T36" fmla="*/ 289 w 869"/>
                <a:gd name="T37" fmla="*/ 44 h 216"/>
                <a:gd name="T38" fmla="*/ 252 w 869"/>
                <a:gd name="T39" fmla="*/ 48 h 216"/>
                <a:gd name="T40" fmla="*/ 278 w 869"/>
                <a:gd name="T41" fmla="*/ 10 h 216"/>
                <a:gd name="T42" fmla="*/ 288 w 869"/>
                <a:gd name="T43" fmla="*/ 20 h 216"/>
                <a:gd name="T44" fmla="*/ 292 w 869"/>
                <a:gd name="T45" fmla="*/ 5 h 216"/>
                <a:gd name="T46" fmla="*/ 283 w 869"/>
                <a:gd name="T47" fmla="*/ 3 h 216"/>
                <a:gd name="T48" fmla="*/ 224 w 869"/>
                <a:gd name="T49" fmla="*/ 2 h 216"/>
                <a:gd name="T50" fmla="*/ 146 w 869"/>
                <a:gd name="T51" fmla="*/ 1 h 216"/>
                <a:gd name="T52" fmla="*/ 131 w 869"/>
                <a:gd name="T53" fmla="*/ 3 h 216"/>
                <a:gd name="T54" fmla="*/ 115 w 869"/>
                <a:gd name="T55" fmla="*/ 6 h 216"/>
                <a:gd name="T56" fmla="*/ 126 w 869"/>
                <a:gd name="T57" fmla="*/ 71 h 216"/>
                <a:gd name="T58" fmla="*/ 55 w 869"/>
                <a:gd name="T59" fmla="*/ 86 h 216"/>
                <a:gd name="T60" fmla="*/ 44 w 869"/>
                <a:gd name="T61" fmla="*/ 104 h 216"/>
                <a:gd name="T62" fmla="*/ 29 w 869"/>
                <a:gd name="T63" fmla="*/ 84 h 216"/>
                <a:gd name="T64" fmla="*/ 34 w 869"/>
                <a:gd name="T65" fmla="*/ 6 h 216"/>
                <a:gd name="T66" fmla="*/ 38 w 869"/>
                <a:gd name="T67" fmla="*/ 3 h 216"/>
                <a:gd name="T68" fmla="*/ 3 w 869"/>
                <a:gd name="T69" fmla="*/ 6 h 216"/>
                <a:gd name="T70" fmla="*/ 12 w 869"/>
                <a:gd name="T71" fmla="*/ 42 h 216"/>
                <a:gd name="T72" fmla="*/ 8 w 869"/>
                <a:gd name="T73" fmla="*/ 103 h 216"/>
                <a:gd name="T74" fmla="*/ 3 w 869"/>
                <a:gd name="T75" fmla="*/ 106 h 216"/>
                <a:gd name="T76" fmla="*/ 79 w 869"/>
                <a:gd name="T77" fmla="*/ 106 h 216"/>
                <a:gd name="T78" fmla="*/ 70 w 869"/>
                <a:gd name="T79" fmla="*/ 103 h 216"/>
                <a:gd name="T80" fmla="*/ 128 w 869"/>
                <a:gd name="T81" fmla="*/ 104 h 216"/>
                <a:gd name="T82" fmla="*/ 136 w 869"/>
                <a:gd name="T83" fmla="*/ 14 h 216"/>
                <a:gd name="T84" fmla="*/ 144 w 869"/>
                <a:gd name="T85" fmla="*/ 6 h 216"/>
                <a:gd name="T86" fmla="*/ 147 w 869"/>
                <a:gd name="T87" fmla="*/ 17 h 216"/>
                <a:gd name="T88" fmla="*/ 176 w 869"/>
                <a:gd name="T89" fmla="*/ 66 h 216"/>
                <a:gd name="T90" fmla="*/ 163 w 869"/>
                <a:gd name="T91" fmla="*/ 104 h 216"/>
                <a:gd name="T92" fmla="*/ 184 w 869"/>
                <a:gd name="T93" fmla="*/ 105 h 216"/>
                <a:gd name="T94" fmla="*/ 198 w 869"/>
                <a:gd name="T95" fmla="*/ 103 h 216"/>
                <a:gd name="T96" fmla="*/ 192 w 869"/>
                <a:gd name="T97" fmla="*/ 10 h 216"/>
                <a:gd name="T98" fmla="*/ 223 w 869"/>
                <a:gd name="T99" fmla="*/ 22 h 216"/>
                <a:gd name="T100" fmla="*/ 228 w 869"/>
                <a:gd name="T101" fmla="*/ 6 h 216"/>
                <a:gd name="T102" fmla="*/ 234 w 869"/>
                <a:gd name="T103" fmla="*/ 84 h 216"/>
                <a:gd name="T104" fmla="*/ 223 w 869"/>
                <a:gd name="T105" fmla="*/ 104 h 216"/>
                <a:gd name="T106" fmla="*/ 242 w 869"/>
                <a:gd name="T107" fmla="*/ 106 h 216"/>
                <a:gd name="T108" fmla="*/ 295 w 869"/>
                <a:gd name="T109" fmla="*/ 103 h 216"/>
                <a:gd name="T110" fmla="*/ 321 w 869"/>
                <a:gd name="T111" fmla="*/ 108 h 216"/>
                <a:gd name="T112" fmla="*/ 357 w 869"/>
                <a:gd name="T113" fmla="*/ 107 h 216"/>
                <a:gd name="T114" fmla="*/ 350 w 869"/>
                <a:gd name="T115" fmla="*/ 103 h 216"/>
                <a:gd name="T116" fmla="*/ 401 w 869"/>
                <a:gd name="T117" fmla="*/ 74 h 216"/>
                <a:gd name="T118" fmla="*/ 397 w 869"/>
                <a:gd name="T119" fmla="*/ 107 h 216"/>
                <a:gd name="T120" fmla="*/ 433 w 869"/>
                <a:gd name="T121" fmla="*/ 107 h 216"/>
                <a:gd name="T122" fmla="*/ 377 w 869"/>
                <a:gd name="T123" fmla="*/ 66 h 216"/>
                <a:gd name="T124" fmla="*/ 400 w 869"/>
                <a:gd name="T125" fmla="*/ 65 h 2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69" h="216">
                  <a:moveTo>
                    <a:pt x="866" y="210"/>
                  </a:moveTo>
                  <a:lnTo>
                    <a:pt x="866" y="210"/>
                  </a:lnTo>
                  <a:lnTo>
                    <a:pt x="854" y="208"/>
                  </a:lnTo>
                  <a:lnTo>
                    <a:pt x="851" y="205"/>
                  </a:lnTo>
                  <a:lnTo>
                    <a:pt x="848" y="200"/>
                  </a:lnTo>
                  <a:lnTo>
                    <a:pt x="845" y="191"/>
                  </a:lnTo>
                  <a:lnTo>
                    <a:pt x="842" y="176"/>
                  </a:lnTo>
                  <a:lnTo>
                    <a:pt x="834" y="83"/>
                  </a:lnTo>
                  <a:lnTo>
                    <a:pt x="830" y="9"/>
                  </a:lnTo>
                  <a:lnTo>
                    <a:pt x="828" y="6"/>
                  </a:lnTo>
                  <a:lnTo>
                    <a:pt x="827" y="5"/>
                  </a:lnTo>
                  <a:lnTo>
                    <a:pt x="823" y="5"/>
                  </a:lnTo>
                  <a:lnTo>
                    <a:pt x="820" y="5"/>
                  </a:lnTo>
                  <a:lnTo>
                    <a:pt x="817" y="9"/>
                  </a:lnTo>
                  <a:lnTo>
                    <a:pt x="813" y="17"/>
                  </a:lnTo>
                  <a:lnTo>
                    <a:pt x="718" y="144"/>
                  </a:lnTo>
                  <a:lnTo>
                    <a:pt x="715" y="136"/>
                  </a:lnTo>
                  <a:lnTo>
                    <a:pt x="712" y="130"/>
                  </a:lnTo>
                  <a:lnTo>
                    <a:pt x="708" y="123"/>
                  </a:lnTo>
                  <a:lnTo>
                    <a:pt x="703" y="116"/>
                  </a:lnTo>
                  <a:lnTo>
                    <a:pt x="688" y="101"/>
                  </a:lnTo>
                  <a:lnTo>
                    <a:pt x="666" y="87"/>
                  </a:lnTo>
                  <a:lnTo>
                    <a:pt x="657" y="81"/>
                  </a:lnTo>
                  <a:lnTo>
                    <a:pt x="640" y="69"/>
                  </a:lnTo>
                  <a:lnTo>
                    <a:pt x="630" y="60"/>
                  </a:lnTo>
                  <a:lnTo>
                    <a:pt x="625" y="51"/>
                  </a:lnTo>
                  <a:lnTo>
                    <a:pt x="622" y="41"/>
                  </a:lnTo>
                  <a:lnTo>
                    <a:pt x="624" y="35"/>
                  </a:lnTo>
                  <a:lnTo>
                    <a:pt x="625" y="29"/>
                  </a:lnTo>
                  <a:lnTo>
                    <a:pt x="628" y="25"/>
                  </a:lnTo>
                  <a:lnTo>
                    <a:pt x="633" y="22"/>
                  </a:lnTo>
                  <a:lnTo>
                    <a:pt x="637" y="17"/>
                  </a:lnTo>
                  <a:lnTo>
                    <a:pt x="644" y="16"/>
                  </a:lnTo>
                  <a:lnTo>
                    <a:pt x="651" y="14"/>
                  </a:lnTo>
                  <a:lnTo>
                    <a:pt x="659" y="12"/>
                  </a:lnTo>
                  <a:lnTo>
                    <a:pt x="673" y="14"/>
                  </a:lnTo>
                  <a:lnTo>
                    <a:pt x="683" y="17"/>
                  </a:lnTo>
                  <a:lnTo>
                    <a:pt x="689" y="22"/>
                  </a:lnTo>
                  <a:lnTo>
                    <a:pt x="694" y="26"/>
                  </a:lnTo>
                  <a:lnTo>
                    <a:pt x="698" y="32"/>
                  </a:lnTo>
                  <a:lnTo>
                    <a:pt x="701" y="37"/>
                  </a:lnTo>
                  <a:lnTo>
                    <a:pt x="703" y="45"/>
                  </a:lnTo>
                  <a:lnTo>
                    <a:pt x="703" y="48"/>
                  </a:lnTo>
                  <a:lnTo>
                    <a:pt x="706" y="49"/>
                  </a:lnTo>
                  <a:lnTo>
                    <a:pt x="708" y="49"/>
                  </a:lnTo>
                  <a:lnTo>
                    <a:pt x="709" y="48"/>
                  </a:lnTo>
                  <a:lnTo>
                    <a:pt x="709" y="41"/>
                  </a:lnTo>
                  <a:lnTo>
                    <a:pt x="709" y="19"/>
                  </a:lnTo>
                  <a:lnTo>
                    <a:pt x="709" y="8"/>
                  </a:lnTo>
                  <a:lnTo>
                    <a:pt x="709" y="6"/>
                  </a:lnTo>
                  <a:lnTo>
                    <a:pt x="705" y="5"/>
                  </a:lnTo>
                  <a:lnTo>
                    <a:pt x="689" y="2"/>
                  </a:lnTo>
                  <a:lnTo>
                    <a:pt x="677" y="0"/>
                  </a:lnTo>
                  <a:lnTo>
                    <a:pt x="663" y="0"/>
                  </a:lnTo>
                  <a:lnTo>
                    <a:pt x="648" y="2"/>
                  </a:lnTo>
                  <a:lnTo>
                    <a:pt x="633" y="5"/>
                  </a:lnTo>
                  <a:lnTo>
                    <a:pt x="621" y="9"/>
                  </a:lnTo>
                  <a:lnTo>
                    <a:pt x="612" y="16"/>
                  </a:lnTo>
                  <a:lnTo>
                    <a:pt x="602" y="23"/>
                  </a:lnTo>
                  <a:lnTo>
                    <a:pt x="596" y="31"/>
                  </a:lnTo>
                  <a:lnTo>
                    <a:pt x="593" y="41"/>
                  </a:lnTo>
                  <a:lnTo>
                    <a:pt x="592" y="52"/>
                  </a:lnTo>
                  <a:lnTo>
                    <a:pt x="593" y="60"/>
                  </a:lnTo>
                  <a:lnTo>
                    <a:pt x="595" y="69"/>
                  </a:lnTo>
                  <a:lnTo>
                    <a:pt x="598" y="77"/>
                  </a:lnTo>
                  <a:lnTo>
                    <a:pt x="604" y="84"/>
                  </a:lnTo>
                  <a:lnTo>
                    <a:pt x="610" y="92"/>
                  </a:lnTo>
                  <a:lnTo>
                    <a:pt x="618" y="101"/>
                  </a:lnTo>
                  <a:lnTo>
                    <a:pt x="628" y="109"/>
                  </a:lnTo>
                  <a:lnTo>
                    <a:pt x="640" y="118"/>
                  </a:lnTo>
                  <a:lnTo>
                    <a:pt x="656" y="127"/>
                  </a:lnTo>
                  <a:lnTo>
                    <a:pt x="671" y="139"/>
                  </a:lnTo>
                  <a:lnTo>
                    <a:pt x="677" y="145"/>
                  </a:lnTo>
                  <a:lnTo>
                    <a:pt x="682" y="152"/>
                  </a:lnTo>
                  <a:lnTo>
                    <a:pt x="685" y="156"/>
                  </a:lnTo>
                  <a:lnTo>
                    <a:pt x="686" y="161"/>
                  </a:lnTo>
                  <a:lnTo>
                    <a:pt x="688" y="171"/>
                  </a:lnTo>
                  <a:lnTo>
                    <a:pt x="686" y="178"/>
                  </a:lnTo>
                  <a:lnTo>
                    <a:pt x="685" y="182"/>
                  </a:lnTo>
                  <a:lnTo>
                    <a:pt x="682" y="188"/>
                  </a:lnTo>
                  <a:lnTo>
                    <a:pt x="677" y="193"/>
                  </a:lnTo>
                  <a:lnTo>
                    <a:pt x="673" y="197"/>
                  </a:lnTo>
                  <a:lnTo>
                    <a:pt x="665" y="200"/>
                  </a:lnTo>
                  <a:lnTo>
                    <a:pt x="656" y="202"/>
                  </a:lnTo>
                  <a:lnTo>
                    <a:pt x="647" y="204"/>
                  </a:lnTo>
                  <a:lnTo>
                    <a:pt x="631" y="202"/>
                  </a:lnTo>
                  <a:lnTo>
                    <a:pt x="625" y="199"/>
                  </a:lnTo>
                  <a:lnTo>
                    <a:pt x="619" y="197"/>
                  </a:lnTo>
                  <a:lnTo>
                    <a:pt x="613" y="193"/>
                  </a:lnTo>
                  <a:lnTo>
                    <a:pt x="608" y="188"/>
                  </a:lnTo>
                  <a:lnTo>
                    <a:pt x="604" y="182"/>
                  </a:lnTo>
                  <a:lnTo>
                    <a:pt x="601" y="175"/>
                  </a:lnTo>
                  <a:lnTo>
                    <a:pt x="598" y="168"/>
                  </a:lnTo>
                  <a:lnTo>
                    <a:pt x="598" y="161"/>
                  </a:lnTo>
                  <a:lnTo>
                    <a:pt x="596" y="158"/>
                  </a:lnTo>
                  <a:lnTo>
                    <a:pt x="595" y="156"/>
                  </a:lnTo>
                  <a:lnTo>
                    <a:pt x="593" y="156"/>
                  </a:lnTo>
                  <a:lnTo>
                    <a:pt x="592" y="158"/>
                  </a:lnTo>
                  <a:lnTo>
                    <a:pt x="592" y="159"/>
                  </a:lnTo>
                  <a:lnTo>
                    <a:pt x="590" y="164"/>
                  </a:lnTo>
                  <a:lnTo>
                    <a:pt x="589" y="175"/>
                  </a:lnTo>
                  <a:lnTo>
                    <a:pt x="587" y="182"/>
                  </a:lnTo>
                  <a:lnTo>
                    <a:pt x="584" y="188"/>
                  </a:lnTo>
                  <a:lnTo>
                    <a:pt x="581" y="191"/>
                  </a:lnTo>
                  <a:lnTo>
                    <a:pt x="576" y="194"/>
                  </a:lnTo>
                  <a:lnTo>
                    <a:pt x="570" y="196"/>
                  </a:lnTo>
                  <a:lnTo>
                    <a:pt x="564" y="197"/>
                  </a:lnTo>
                  <a:lnTo>
                    <a:pt x="551" y="197"/>
                  </a:lnTo>
                  <a:lnTo>
                    <a:pt x="531" y="197"/>
                  </a:lnTo>
                  <a:lnTo>
                    <a:pt x="523" y="196"/>
                  </a:lnTo>
                  <a:lnTo>
                    <a:pt x="515" y="194"/>
                  </a:lnTo>
                  <a:lnTo>
                    <a:pt x="511" y="191"/>
                  </a:lnTo>
                  <a:lnTo>
                    <a:pt x="506" y="187"/>
                  </a:lnTo>
                  <a:lnTo>
                    <a:pt x="503" y="182"/>
                  </a:lnTo>
                  <a:lnTo>
                    <a:pt x="502" y="175"/>
                  </a:lnTo>
                  <a:lnTo>
                    <a:pt x="502" y="133"/>
                  </a:lnTo>
                  <a:lnTo>
                    <a:pt x="502" y="110"/>
                  </a:lnTo>
                  <a:lnTo>
                    <a:pt x="502" y="109"/>
                  </a:lnTo>
                  <a:lnTo>
                    <a:pt x="503" y="109"/>
                  </a:lnTo>
                  <a:lnTo>
                    <a:pt x="554" y="109"/>
                  </a:lnTo>
                  <a:lnTo>
                    <a:pt x="561" y="110"/>
                  </a:lnTo>
                  <a:lnTo>
                    <a:pt x="566" y="113"/>
                  </a:lnTo>
                  <a:lnTo>
                    <a:pt x="567" y="116"/>
                  </a:lnTo>
                  <a:lnTo>
                    <a:pt x="570" y="119"/>
                  </a:lnTo>
                  <a:lnTo>
                    <a:pt x="570" y="130"/>
                  </a:lnTo>
                  <a:lnTo>
                    <a:pt x="572" y="132"/>
                  </a:lnTo>
                  <a:lnTo>
                    <a:pt x="573" y="132"/>
                  </a:lnTo>
                  <a:lnTo>
                    <a:pt x="575" y="132"/>
                  </a:lnTo>
                  <a:lnTo>
                    <a:pt x="575" y="130"/>
                  </a:lnTo>
                  <a:lnTo>
                    <a:pt x="575" y="127"/>
                  </a:lnTo>
                  <a:lnTo>
                    <a:pt x="576" y="109"/>
                  </a:lnTo>
                  <a:lnTo>
                    <a:pt x="578" y="93"/>
                  </a:lnTo>
                  <a:lnTo>
                    <a:pt x="579" y="89"/>
                  </a:lnTo>
                  <a:lnTo>
                    <a:pt x="578" y="87"/>
                  </a:lnTo>
                  <a:lnTo>
                    <a:pt x="576" y="86"/>
                  </a:lnTo>
                  <a:lnTo>
                    <a:pt x="575" y="87"/>
                  </a:lnTo>
                  <a:lnTo>
                    <a:pt x="572" y="90"/>
                  </a:lnTo>
                  <a:lnTo>
                    <a:pt x="567" y="92"/>
                  </a:lnTo>
                  <a:lnTo>
                    <a:pt x="560" y="93"/>
                  </a:lnTo>
                  <a:lnTo>
                    <a:pt x="503" y="95"/>
                  </a:lnTo>
                  <a:lnTo>
                    <a:pt x="502" y="93"/>
                  </a:lnTo>
                  <a:lnTo>
                    <a:pt x="502" y="92"/>
                  </a:lnTo>
                  <a:lnTo>
                    <a:pt x="502" y="22"/>
                  </a:lnTo>
                  <a:lnTo>
                    <a:pt x="502" y="20"/>
                  </a:lnTo>
                  <a:lnTo>
                    <a:pt x="503" y="20"/>
                  </a:lnTo>
                  <a:lnTo>
                    <a:pt x="555" y="20"/>
                  </a:lnTo>
                  <a:lnTo>
                    <a:pt x="563" y="22"/>
                  </a:lnTo>
                  <a:lnTo>
                    <a:pt x="569" y="25"/>
                  </a:lnTo>
                  <a:lnTo>
                    <a:pt x="572" y="26"/>
                  </a:lnTo>
                  <a:lnTo>
                    <a:pt x="573" y="31"/>
                  </a:lnTo>
                  <a:lnTo>
                    <a:pt x="575" y="35"/>
                  </a:lnTo>
                  <a:lnTo>
                    <a:pt x="575" y="40"/>
                  </a:lnTo>
                  <a:lnTo>
                    <a:pt x="575" y="43"/>
                  </a:lnTo>
                  <a:lnTo>
                    <a:pt x="576" y="45"/>
                  </a:lnTo>
                  <a:lnTo>
                    <a:pt x="579" y="43"/>
                  </a:lnTo>
                  <a:lnTo>
                    <a:pt x="579" y="41"/>
                  </a:lnTo>
                  <a:lnTo>
                    <a:pt x="581" y="23"/>
                  </a:lnTo>
                  <a:lnTo>
                    <a:pt x="583" y="9"/>
                  </a:lnTo>
                  <a:lnTo>
                    <a:pt x="583" y="5"/>
                  </a:lnTo>
                  <a:lnTo>
                    <a:pt x="583" y="3"/>
                  </a:lnTo>
                  <a:lnTo>
                    <a:pt x="581" y="3"/>
                  </a:lnTo>
                  <a:lnTo>
                    <a:pt x="578" y="3"/>
                  </a:lnTo>
                  <a:lnTo>
                    <a:pt x="566" y="5"/>
                  </a:lnTo>
                  <a:lnTo>
                    <a:pt x="485" y="6"/>
                  </a:lnTo>
                  <a:lnTo>
                    <a:pt x="468" y="5"/>
                  </a:lnTo>
                  <a:lnTo>
                    <a:pt x="450" y="5"/>
                  </a:lnTo>
                  <a:lnTo>
                    <a:pt x="450" y="3"/>
                  </a:lnTo>
                  <a:lnTo>
                    <a:pt x="448" y="3"/>
                  </a:lnTo>
                  <a:lnTo>
                    <a:pt x="441" y="5"/>
                  </a:lnTo>
                  <a:lnTo>
                    <a:pt x="433" y="5"/>
                  </a:lnTo>
                  <a:lnTo>
                    <a:pt x="422" y="6"/>
                  </a:lnTo>
                  <a:lnTo>
                    <a:pt x="329" y="6"/>
                  </a:lnTo>
                  <a:lnTo>
                    <a:pt x="303" y="5"/>
                  </a:lnTo>
                  <a:lnTo>
                    <a:pt x="296" y="3"/>
                  </a:lnTo>
                  <a:lnTo>
                    <a:pt x="291" y="2"/>
                  </a:lnTo>
                  <a:lnTo>
                    <a:pt x="290" y="3"/>
                  </a:lnTo>
                  <a:lnTo>
                    <a:pt x="288" y="5"/>
                  </a:lnTo>
                  <a:lnTo>
                    <a:pt x="285" y="5"/>
                  </a:lnTo>
                  <a:lnTo>
                    <a:pt x="274" y="6"/>
                  </a:lnTo>
                  <a:lnTo>
                    <a:pt x="261" y="6"/>
                  </a:lnTo>
                  <a:lnTo>
                    <a:pt x="233" y="5"/>
                  </a:lnTo>
                  <a:lnTo>
                    <a:pt x="229" y="6"/>
                  </a:lnTo>
                  <a:lnTo>
                    <a:pt x="227" y="6"/>
                  </a:lnTo>
                  <a:lnTo>
                    <a:pt x="226" y="8"/>
                  </a:lnTo>
                  <a:lnTo>
                    <a:pt x="227" y="9"/>
                  </a:lnTo>
                  <a:lnTo>
                    <a:pt x="230" y="11"/>
                  </a:lnTo>
                  <a:lnTo>
                    <a:pt x="236" y="11"/>
                  </a:lnTo>
                  <a:lnTo>
                    <a:pt x="242" y="12"/>
                  </a:lnTo>
                  <a:lnTo>
                    <a:pt x="247" y="14"/>
                  </a:lnTo>
                  <a:lnTo>
                    <a:pt x="249" y="19"/>
                  </a:lnTo>
                  <a:lnTo>
                    <a:pt x="250" y="23"/>
                  </a:lnTo>
                  <a:lnTo>
                    <a:pt x="252" y="32"/>
                  </a:lnTo>
                  <a:lnTo>
                    <a:pt x="252" y="142"/>
                  </a:lnTo>
                  <a:lnTo>
                    <a:pt x="188" y="71"/>
                  </a:lnTo>
                  <a:lnTo>
                    <a:pt x="125" y="2"/>
                  </a:lnTo>
                  <a:lnTo>
                    <a:pt x="122" y="0"/>
                  </a:lnTo>
                  <a:lnTo>
                    <a:pt x="119" y="0"/>
                  </a:lnTo>
                  <a:lnTo>
                    <a:pt x="117" y="3"/>
                  </a:lnTo>
                  <a:lnTo>
                    <a:pt x="116" y="6"/>
                  </a:lnTo>
                  <a:lnTo>
                    <a:pt x="113" y="77"/>
                  </a:lnTo>
                  <a:lnTo>
                    <a:pt x="110" y="171"/>
                  </a:lnTo>
                  <a:lnTo>
                    <a:pt x="110" y="185"/>
                  </a:lnTo>
                  <a:lnTo>
                    <a:pt x="107" y="194"/>
                  </a:lnTo>
                  <a:lnTo>
                    <a:pt x="104" y="200"/>
                  </a:lnTo>
                  <a:lnTo>
                    <a:pt x="99" y="204"/>
                  </a:lnTo>
                  <a:lnTo>
                    <a:pt x="93" y="205"/>
                  </a:lnTo>
                  <a:lnTo>
                    <a:pt x="88" y="207"/>
                  </a:lnTo>
                  <a:lnTo>
                    <a:pt x="81" y="207"/>
                  </a:lnTo>
                  <a:lnTo>
                    <a:pt x="70" y="205"/>
                  </a:lnTo>
                  <a:lnTo>
                    <a:pt x="66" y="204"/>
                  </a:lnTo>
                  <a:lnTo>
                    <a:pt x="63" y="200"/>
                  </a:lnTo>
                  <a:lnTo>
                    <a:pt x="59" y="196"/>
                  </a:lnTo>
                  <a:lnTo>
                    <a:pt x="58" y="191"/>
                  </a:lnTo>
                  <a:lnTo>
                    <a:pt x="58" y="167"/>
                  </a:lnTo>
                  <a:lnTo>
                    <a:pt x="56" y="132"/>
                  </a:lnTo>
                  <a:lnTo>
                    <a:pt x="56" y="84"/>
                  </a:lnTo>
                  <a:lnTo>
                    <a:pt x="58" y="26"/>
                  </a:lnTo>
                  <a:lnTo>
                    <a:pt x="58" y="20"/>
                  </a:lnTo>
                  <a:lnTo>
                    <a:pt x="59" y="16"/>
                  </a:lnTo>
                  <a:lnTo>
                    <a:pt x="63" y="12"/>
                  </a:lnTo>
                  <a:lnTo>
                    <a:pt x="67" y="11"/>
                  </a:lnTo>
                  <a:lnTo>
                    <a:pt x="76" y="11"/>
                  </a:lnTo>
                  <a:lnTo>
                    <a:pt x="79" y="9"/>
                  </a:lnTo>
                  <a:lnTo>
                    <a:pt x="81" y="8"/>
                  </a:lnTo>
                  <a:lnTo>
                    <a:pt x="79" y="6"/>
                  </a:lnTo>
                  <a:lnTo>
                    <a:pt x="75" y="5"/>
                  </a:lnTo>
                  <a:lnTo>
                    <a:pt x="41" y="6"/>
                  </a:lnTo>
                  <a:lnTo>
                    <a:pt x="6" y="5"/>
                  </a:lnTo>
                  <a:lnTo>
                    <a:pt x="2" y="6"/>
                  </a:lnTo>
                  <a:lnTo>
                    <a:pt x="0" y="8"/>
                  </a:lnTo>
                  <a:lnTo>
                    <a:pt x="2" y="9"/>
                  </a:lnTo>
                  <a:lnTo>
                    <a:pt x="5" y="11"/>
                  </a:lnTo>
                  <a:lnTo>
                    <a:pt x="14" y="11"/>
                  </a:lnTo>
                  <a:lnTo>
                    <a:pt x="18" y="12"/>
                  </a:lnTo>
                  <a:lnTo>
                    <a:pt x="21" y="16"/>
                  </a:lnTo>
                  <a:lnTo>
                    <a:pt x="23" y="20"/>
                  </a:lnTo>
                  <a:lnTo>
                    <a:pt x="23" y="26"/>
                  </a:lnTo>
                  <a:lnTo>
                    <a:pt x="24" y="84"/>
                  </a:lnTo>
                  <a:lnTo>
                    <a:pt x="24" y="132"/>
                  </a:lnTo>
                  <a:lnTo>
                    <a:pt x="23" y="167"/>
                  </a:lnTo>
                  <a:lnTo>
                    <a:pt x="23" y="191"/>
                  </a:lnTo>
                  <a:lnTo>
                    <a:pt x="21" y="196"/>
                  </a:lnTo>
                  <a:lnTo>
                    <a:pt x="20" y="200"/>
                  </a:lnTo>
                  <a:lnTo>
                    <a:pt x="18" y="204"/>
                  </a:lnTo>
                  <a:lnTo>
                    <a:pt x="15" y="205"/>
                  </a:lnTo>
                  <a:lnTo>
                    <a:pt x="5" y="207"/>
                  </a:lnTo>
                  <a:lnTo>
                    <a:pt x="2" y="207"/>
                  </a:lnTo>
                  <a:lnTo>
                    <a:pt x="0" y="208"/>
                  </a:lnTo>
                  <a:lnTo>
                    <a:pt x="2" y="210"/>
                  </a:lnTo>
                  <a:lnTo>
                    <a:pt x="6" y="211"/>
                  </a:lnTo>
                  <a:lnTo>
                    <a:pt x="40" y="210"/>
                  </a:lnTo>
                  <a:lnTo>
                    <a:pt x="88" y="211"/>
                  </a:lnTo>
                  <a:lnTo>
                    <a:pt x="119" y="211"/>
                  </a:lnTo>
                  <a:lnTo>
                    <a:pt x="152" y="211"/>
                  </a:lnTo>
                  <a:lnTo>
                    <a:pt x="157" y="211"/>
                  </a:lnTo>
                  <a:lnTo>
                    <a:pt x="159" y="210"/>
                  </a:lnTo>
                  <a:lnTo>
                    <a:pt x="159" y="208"/>
                  </a:lnTo>
                  <a:lnTo>
                    <a:pt x="159" y="207"/>
                  </a:lnTo>
                  <a:lnTo>
                    <a:pt x="154" y="207"/>
                  </a:lnTo>
                  <a:lnTo>
                    <a:pt x="148" y="207"/>
                  </a:lnTo>
                  <a:lnTo>
                    <a:pt x="140" y="205"/>
                  </a:lnTo>
                  <a:lnTo>
                    <a:pt x="137" y="202"/>
                  </a:lnTo>
                  <a:lnTo>
                    <a:pt x="134" y="197"/>
                  </a:lnTo>
                  <a:lnTo>
                    <a:pt x="133" y="188"/>
                  </a:lnTo>
                  <a:lnTo>
                    <a:pt x="131" y="175"/>
                  </a:lnTo>
                  <a:lnTo>
                    <a:pt x="130" y="121"/>
                  </a:lnTo>
                  <a:lnTo>
                    <a:pt x="130" y="67"/>
                  </a:lnTo>
                  <a:lnTo>
                    <a:pt x="256" y="208"/>
                  </a:lnTo>
                  <a:lnTo>
                    <a:pt x="261" y="211"/>
                  </a:lnTo>
                  <a:lnTo>
                    <a:pt x="265" y="214"/>
                  </a:lnTo>
                  <a:lnTo>
                    <a:pt x="267" y="213"/>
                  </a:lnTo>
                  <a:lnTo>
                    <a:pt x="267" y="211"/>
                  </a:lnTo>
                  <a:lnTo>
                    <a:pt x="268" y="205"/>
                  </a:lnTo>
                  <a:lnTo>
                    <a:pt x="270" y="34"/>
                  </a:lnTo>
                  <a:lnTo>
                    <a:pt x="271" y="28"/>
                  </a:lnTo>
                  <a:lnTo>
                    <a:pt x="271" y="22"/>
                  </a:lnTo>
                  <a:lnTo>
                    <a:pt x="273" y="17"/>
                  </a:lnTo>
                  <a:lnTo>
                    <a:pt x="276" y="14"/>
                  </a:lnTo>
                  <a:lnTo>
                    <a:pt x="279" y="12"/>
                  </a:lnTo>
                  <a:lnTo>
                    <a:pt x="284" y="11"/>
                  </a:lnTo>
                  <a:lnTo>
                    <a:pt x="288" y="11"/>
                  </a:lnTo>
                  <a:lnTo>
                    <a:pt x="288" y="37"/>
                  </a:lnTo>
                  <a:lnTo>
                    <a:pt x="288" y="41"/>
                  </a:lnTo>
                  <a:lnTo>
                    <a:pt x="290" y="41"/>
                  </a:lnTo>
                  <a:lnTo>
                    <a:pt x="293" y="41"/>
                  </a:lnTo>
                  <a:lnTo>
                    <a:pt x="293" y="38"/>
                  </a:lnTo>
                  <a:lnTo>
                    <a:pt x="294" y="34"/>
                  </a:lnTo>
                  <a:lnTo>
                    <a:pt x="297" y="29"/>
                  </a:lnTo>
                  <a:lnTo>
                    <a:pt x="302" y="25"/>
                  </a:lnTo>
                  <a:lnTo>
                    <a:pt x="307" y="23"/>
                  </a:lnTo>
                  <a:lnTo>
                    <a:pt x="314" y="22"/>
                  </a:lnTo>
                  <a:lnTo>
                    <a:pt x="323" y="22"/>
                  </a:lnTo>
                  <a:lnTo>
                    <a:pt x="351" y="20"/>
                  </a:lnTo>
                  <a:lnTo>
                    <a:pt x="351" y="132"/>
                  </a:lnTo>
                  <a:lnTo>
                    <a:pt x="351" y="167"/>
                  </a:lnTo>
                  <a:lnTo>
                    <a:pt x="349" y="190"/>
                  </a:lnTo>
                  <a:lnTo>
                    <a:pt x="349" y="196"/>
                  </a:lnTo>
                  <a:lnTo>
                    <a:pt x="346" y="200"/>
                  </a:lnTo>
                  <a:lnTo>
                    <a:pt x="345" y="204"/>
                  </a:lnTo>
                  <a:lnTo>
                    <a:pt x="340" y="205"/>
                  </a:lnTo>
                  <a:lnTo>
                    <a:pt x="325" y="207"/>
                  </a:lnTo>
                  <a:lnTo>
                    <a:pt x="322" y="207"/>
                  </a:lnTo>
                  <a:lnTo>
                    <a:pt x="320" y="208"/>
                  </a:lnTo>
                  <a:lnTo>
                    <a:pt x="322" y="211"/>
                  </a:lnTo>
                  <a:lnTo>
                    <a:pt x="326" y="211"/>
                  </a:lnTo>
                  <a:lnTo>
                    <a:pt x="368" y="210"/>
                  </a:lnTo>
                  <a:lnTo>
                    <a:pt x="410" y="211"/>
                  </a:lnTo>
                  <a:lnTo>
                    <a:pt x="413" y="211"/>
                  </a:lnTo>
                  <a:lnTo>
                    <a:pt x="415" y="208"/>
                  </a:lnTo>
                  <a:lnTo>
                    <a:pt x="415" y="207"/>
                  </a:lnTo>
                  <a:lnTo>
                    <a:pt x="410" y="207"/>
                  </a:lnTo>
                  <a:lnTo>
                    <a:pt x="396" y="205"/>
                  </a:lnTo>
                  <a:lnTo>
                    <a:pt x="392" y="204"/>
                  </a:lnTo>
                  <a:lnTo>
                    <a:pt x="389" y="200"/>
                  </a:lnTo>
                  <a:lnTo>
                    <a:pt x="387" y="196"/>
                  </a:lnTo>
                  <a:lnTo>
                    <a:pt x="386" y="190"/>
                  </a:lnTo>
                  <a:lnTo>
                    <a:pt x="386" y="167"/>
                  </a:lnTo>
                  <a:lnTo>
                    <a:pt x="384" y="132"/>
                  </a:lnTo>
                  <a:lnTo>
                    <a:pt x="384" y="20"/>
                  </a:lnTo>
                  <a:lnTo>
                    <a:pt x="412" y="22"/>
                  </a:lnTo>
                  <a:lnTo>
                    <a:pt x="427" y="23"/>
                  </a:lnTo>
                  <a:lnTo>
                    <a:pt x="438" y="26"/>
                  </a:lnTo>
                  <a:lnTo>
                    <a:pt x="442" y="31"/>
                  </a:lnTo>
                  <a:lnTo>
                    <a:pt x="445" y="37"/>
                  </a:lnTo>
                  <a:lnTo>
                    <a:pt x="445" y="40"/>
                  </a:lnTo>
                  <a:lnTo>
                    <a:pt x="445" y="43"/>
                  </a:lnTo>
                  <a:lnTo>
                    <a:pt x="448" y="45"/>
                  </a:lnTo>
                  <a:lnTo>
                    <a:pt x="450" y="43"/>
                  </a:lnTo>
                  <a:lnTo>
                    <a:pt x="450" y="40"/>
                  </a:lnTo>
                  <a:lnTo>
                    <a:pt x="450" y="9"/>
                  </a:lnTo>
                  <a:lnTo>
                    <a:pt x="456" y="11"/>
                  </a:lnTo>
                  <a:lnTo>
                    <a:pt x="461" y="12"/>
                  </a:lnTo>
                  <a:lnTo>
                    <a:pt x="464" y="16"/>
                  </a:lnTo>
                  <a:lnTo>
                    <a:pt x="467" y="20"/>
                  </a:lnTo>
                  <a:lnTo>
                    <a:pt x="467" y="26"/>
                  </a:lnTo>
                  <a:lnTo>
                    <a:pt x="468" y="84"/>
                  </a:lnTo>
                  <a:lnTo>
                    <a:pt x="468" y="133"/>
                  </a:lnTo>
                  <a:lnTo>
                    <a:pt x="467" y="167"/>
                  </a:lnTo>
                  <a:lnTo>
                    <a:pt x="467" y="191"/>
                  </a:lnTo>
                  <a:lnTo>
                    <a:pt x="464" y="200"/>
                  </a:lnTo>
                  <a:lnTo>
                    <a:pt x="462" y="204"/>
                  </a:lnTo>
                  <a:lnTo>
                    <a:pt x="459" y="207"/>
                  </a:lnTo>
                  <a:lnTo>
                    <a:pt x="448" y="207"/>
                  </a:lnTo>
                  <a:lnTo>
                    <a:pt x="445" y="208"/>
                  </a:lnTo>
                  <a:lnTo>
                    <a:pt x="444" y="210"/>
                  </a:lnTo>
                  <a:lnTo>
                    <a:pt x="445" y="211"/>
                  </a:lnTo>
                  <a:lnTo>
                    <a:pt x="450" y="213"/>
                  </a:lnTo>
                  <a:lnTo>
                    <a:pt x="468" y="211"/>
                  </a:lnTo>
                  <a:lnTo>
                    <a:pt x="483" y="211"/>
                  </a:lnTo>
                  <a:lnTo>
                    <a:pt x="512" y="213"/>
                  </a:lnTo>
                  <a:lnTo>
                    <a:pt x="575" y="213"/>
                  </a:lnTo>
                  <a:lnTo>
                    <a:pt x="583" y="213"/>
                  </a:lnTo>
                  <a:lnTo>
                    <a:pt x="586" y="211"/>
                  </a:lnTo>
                  <a:lnTo>
                    <a:pt x="589" y="210"/>
                  </a:lnTo>
                  <a:lnTo>
                    <a:pt x="590" y="205"/>
                  </a:lnTo>
                  <a:lnTo>
                    <a:pt x="592" y="207"/>
                  </a:lnTo>
                  <a:lnTo>
                    <a:pt x="596" y="210"/>
                  </a:lnTo>
                  <a:lnTo>
                    <a:pt x="607" y="213"/>
                  </a:lnTo>
                  <a:lnTo>
                    <a:pt x="618" y="214"/>
                  </a:lnTo>
                  <a:lnTo>
                    <a:pt x="630" y="216"/>
                  </a:lnTo>
                  <a:lnTo>
                    <a:pt x="642" y="216"/>
                  </a:lnTo>
                  <a:lnTo>
                    <a:pt x="660" y="216"/>
                  </a:lnTo>
                  <a:lnTo>
                    <a:pt x="680" y="214"/>
                  </a:lnTo>
                  <a:lnTo>
                    <a:pt x="709" y="214"/>
                  </a:lnTo>
                  <a:lnTo>
                    <a:pt x="712" y="214"/>
                  </a:lnTo>
                  <a:lnTo>
                    <a:pt x="714" y="214"/>
                  </a:lnTo>
                  <a:lnTo>
                    <a:pt x="714" y="213"/>
                  </a:lnTo>
                  <a:lnTo>
                    <a:pt x="714" y="211"/>
                  </a:lnTo>
                  <a:lnTo>
                    <a:pt x="711" y="211"/>
                  </a:lnTo>
                  <a:lnTo>
                    <a:pt x="706" y="211"/>
                  </a:lnTo>
                  <a:lnTo>
                    <a:pt x="701" y="210"/>
                  </a:lnTo>
                  <a:lnTo>
                    <a:pt x="700" y="208"/>
                  </a:lnTo>
                  <a:lnTo>
                    <a:pt x="700" y="205"/>
                  </a:lnTo>
                  <a:lnTo>
                    <a:pt x="703" y="202"/>
                  </a:lnTo>
                  <a:lnTo>
                    <a:pt x="741" y="147"/>
                  </a:lnTo>
                  <a:lnTo>
                    <a:pt x="743" y="145"/>
                  </a:lnTo>
                  <a:lnTo>
                    <a:pt x="744" y="145"/>
                  </a:lnTo>
                  <a:lnTo>
                    <a:pt x="799" y="144"/>
                  </a:lnTo>
                  <a:lnTo>
                    <a:pt x="801" y="145"/>
                  </a:lnTo>
                  <a:lnTo>
                    <a:pt x="801" y="147"/>
                  </a:lnTo>
                  <a:lnTo>
                    <a:pt x="802" y="204"/>
                  </a:lnTo>
                  <a:lnTo>
                    <a:pt x="802" y="205"/>
                  </a:lnTo>
                  <a:lnTo>
                    <a:pt x="801" y="207"/>
                  </a:lnTo>
                  <a:lnTo>
                    <a:pt x="798" y="210"/>
                  </a:lnTo>
                  <a:lnTo>
                    <a:pt x="795" y="210"/>
                  </a:lnTo>
                  <a:lnTo>
                    <a:pt x="793" y="213"/>
                  </a:lnTo>
                  <a:lnTo>
                    <a:pt x="795" y="214"/>
                  </a:lnTo>
                  <a:lnTo>
                    <a:pt x="796" y="214"/>
                  </a:lnTo>
                  <a:lnTo>
                    <a:pt x="801" y="214"/>
                  </a:lnTo>
                  <a:lnTo>
                    <a:pt x="830" y="214"/>
                  </a:lnTo>
                  <a:lnTo>
                    <a:pt x="854" y="216"/>
                  </a:lnTo>
                  <a:lnTo>
                    <a:pt x="865" y="214"/>
                  </a:lnTo>
                  <a:lnTo>
                    <a:pt x="868" y="213"/>
                  </a:lnTo>
                  <a:lnTo>
                    <a:pt x="869" y="211"/>
                  </a:lnTo>
                  <a:lnTo>
                    <a:pt x="868" y="210"/>
                  </a:lnTo>
                  <a:lnTo>
                    <a:pt x="866" y="210"/>
                  </a:lnTo>
                  <a:close/>
                  <a:moveTo>
                    <a:pt x="798" y="132"/>
                  </a:moveTo>
                  <a:lnTo>
                    <a:pt x="753" y="132"/>
                  </a:lnTo>
                  <a:lnTo>
                    <a:pt x="753" y="130"/>
                  </a:lnTo>
                  <a:lnTo>
                    <a:pt x="753" y="129"/>
                  </a:lnTo>
                  <a:lnTo>
                    <a:pt x="795" y="69"/>
                  </a:lnTo>
                  <a:lnTo>
                    <a:pt x="796" y="69"/>
                  </a:lnTo>
                  <a:lnTo>
                    <a:pt x="799" y="130"/>
                  </a:lnTo>
                  <a:lnTo>
                    <a:pt x="799" y="132"/>
                  </a:lnTo>
                  <a:lnTo>
                    <a:pt x="798"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3" name="Freeform 12">
              <a:extLst>
                <a:ext uri="{FF2B5EF4-FFF2-40B4-BE49-F238E27FC236}">
                  <a16:creationId xmlns:a16="http://schemas.microsoft.com/office/drawing/2014/main" id="{46159415-77A2-4CD1-AE84-8088FC92CC00}"/>
                </a:ext>
              </a:extLst>
            </p:cNvPr>
            <p:cNvSpPr>
              <a:spLocks/>
            </p:cNvSpPr>
            <p:nvPr userDrawn="1"/>
          </p:nvSpPr>
          <p:spPr bwMode="auto">
            <a:xfrm>
              <a:off x="4660" y="4063"/>
              <a:ext cx="114" cy="5"/>
            </a:xfrm>
            <a:custGeom>
              <a:avLst/>
              <a:gdLst>
                <a:gd name="T0" fmla="*/ 114 w 232"/>
                <a:gd name="T1" fmla="*/ 2 h 11"/>
                <a:gd name="T2" fmla="*/ 114 w 232"/>
                <a:gd name="T3" fmla="*/ 2 h 11"/>
                <a:gd name="T4" fmla="*/ 112 w 232"/>
                <a:gd name="T5" fmla="*/ 1 h 11"/>
                <a:gd name="T6" fmla="*/ 110 w 232"/>
                <a:gd name="T7" fmla="*/ 1 h 11"/>
                <a:gd name="T8" fmla="*/ 93 w 232"/>
                <a:gd name="T9" fmla="*/ 1 h 11"/>
                <a:gd name="T10" fmla="*/ 93 w 232"/>
                <a:gd name="T11" fmla="*/ 1 h 11"/>
                <a:gd name="T12" fmla="*/ 85 w 232"/>
                <a:gd name="T13" fmla="*/ 1 h 11"/>
                <a:gd name="T14" fmla="*/ 60 w 232"/>
                <a:gd name="T15" fmla="*/ 0 h 11"/>
                <a:gd name="T16" fmla="*/ 43 w 232"/>
                <a:gd name="T17" fmla="*/ 0 h 11"/>
                <a:gd name="T18" fmla="*/ 29 w 232"/>
                <a:gd name="T19" fmla="*/ 1 h 11"/>
                <a:gd name="T20" fmla="*/ 7 w 232"/>
                <a:gd name="T21" fmla="*/ 1 h 11"/>
                <a:gd name="T22" fmla="*/ 1 w 232"/>
                <a:gd name="T23" fmla="*/ 1 h 11"/>
                <a:gd name="T24" fmla="*/ 0 w 232"/>
                <a:gd name="T25" fmla="*/ 2 h 11"/>
                <a:gd name="T26" fmla="*/ 0 w 232"/>
                <a:gd name="T27" fmla="*/ 3 h 11"/>
                <a:gd name="T28" fmla="*/ 1 w 232"/>
                <a:gd name="T29" fmla="*/ 4 h 11"/>
                <a:gd name="T30" fmla="*/ 13 w 232"/>
                <a:gd name="T31" fmla="*/ 4 h 11"/>
                <a:gd name="T32" fmla="*/ 20 w 232"/>
                <a:gd name="T33" fmla="*/ 4 h 11"/>
                <a:gd name="T34" fmla="*/ 24 w 232"/>
                <a:gd name="T35" fmla="*/ 4 h 11"/>
                <a:gd name="T36" fmla="*/ 31 w 232"/>
                <a:gd name="T37" fmla="*/ 4 h 11"/>
                <a:gd name="T38" fmla="*/ 40 w 232"/>
                <a:gd name="T39" fmla="*/ 3 h 11"/>
                <a:gd name="T40" fmla="*/ 40 w 232"/>
                <a:gd name="T41" fmla="*/ 3 h 11"/>
                <a:gd name="T42" fmla="*/ 51 w 232"/>
                <a:gd name="T43" fmla="*/ 3 h 11"/>
                <a:gd name="T44" fmla="*/ 53 w 232"/>
                <a:gd name="T45" fmla="*/ 3 h 11"/>
                <a:gd name="T46" fmla="*/ 53 w 232"/>
                <a:gd name="T47" fmla="*/ 3 h 11"/>
                <a:gd name="T48" fmla="*/ 54 w 232"/>
                <a:gd name="T49" fmla="*/ 3 h 11"/>
                <a:gd name="T50" fmla="*/ 57 w 232"/>
                <a:gd name="T51" fmla="*/ 3 h 11"/>
                <a:gd name="T52" fmla="*/ 59 w 232"/>
                <a:gd name="T53" fmla="*/ 3 h 11"/>
                <a:gd name="T54" fmla="*/ 60 w 232"/>
                <a:gd name="T55" fmla="*/ 3 h 11"/>
                <a:gd name="T56" fmla="*/ 62 w 232"/>
                <a:gd name="T57" fmla="*/ 3 h 11"/>
                <a:gd name="T58" fmla="*/ 62 w 232"/>
                <a:gd name="T59" fmla="*/ 3 h 11"/>
                <a:gd name="T60" fmla="*/ 63 w 232"/>
                <a:gd name="T61" fmla="*/ 4 h 11"/>
                <a:gd name="T62" fmla="*/ 74 w 232"/>
                <a:gd name="T63" fmla="*/ 4 h 11"/>
                <a:gd name="T64" fmla="*/ 87 w 232"/>
                <a:gd name="T65" fmla="*/ 5 h 11"/>
                <a:gd name="T66" fmla="*/ 91 w 232"/>
                <a:gd name="T67" fmla="*/ 5 h 11"/>
                <a:gd name="T68" fmla="*/ 91 w 232"/>
                <a:gd name="T69" fmla="*/ 5 h 11"/>
                <a:gd name="T70" fmla="*/ 91 w 232"/>
                <a:gd name="T71" fmla="*/ 5 h 11"/>
                <a:gd name="T72" fmla="*/ 103 w 232"/>
                <a:gd name="T73" fmla="*/ 5 h 11"/>
                <a:gd name="T74" fmla="*/ 103 w 232"/>
                <a:gd name="T75" fmla="*/ 5 h 11"/>
                <a:gd name="T76" fmla="*/ 112 w 232"/>
                <a:gd name="T77" fmla="*/ 5 h 11"/>
                <a:gd name="T78" fmla="*/ 112 w 232"/>
                <a:gd name="T79" fmla="*/ 5 h 11"/>
                <a:gd name="T80" fmla="*/ 114 w 232"/>
                <a:gd name="T81" fmla="*/ 4 h 11"/>
                <a:gd name="T82" fmla="*/ 114 w 232"/>
                <a:gd name="T83" fmla="*/ 4 h 11"/>
                <a:gd name="T84" fmla="*/ 114 w 232"/>
                <a:gd name="T85" fmla="*/ 4 h 11"/>
                <a:gd name="T86" fmla="*/ 114 w 232"/>
                <a:gd name="T87" fmla="*/ 2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2" h="11">
                  <a:moveTo>
                    <a:pt x="232" y="4"/>
                  </a:moveTo>
                  <a:lnTo>
                    <a:pt x="232" y="4"/>
                  </a:lnTo>
                  <a:lnTo>
                    <a:pt x="227" y="2"/>
                  </a:lnTo>
                  <a:lnTo>
                    <a:pt x="224" y="2"/>
                  </a:lnTo>
                  <a:lnTo>
                    <a:pt x="207" y="2"/>
                  </a:lnTo>
                  <a:lnTo>
                    <a:pt x="190" y="2"/>
                  </a:lnTo>
                  <a:lnTo>
                    <a:pt x="172" y="2"/>
                  </a:lnTo>
                  <a:lnTo>
                    <a:pt x="123" y="0"/>
                  </a:lnTo>
                  <a:lnTo>
                    <a:pt x="87" y="0"/>
                  </a:lnTo>
                  <a:lnTo>
                    <a:pt x="59" y="2"/>
                  </a:lnTo>
                  <a:lnTo>
                    <a:pt x="15" y="2"/>
                  </a:lnTo>
                  <a:lnTo>
                    <a:pt x="3" y="2"/>
                  </a:lnTo>
                  <a:lnTo>
                    <a:pt x="1" y="4"/>
                  </a:lnTo>
                  <a:lnTo>
                    <a:pt x="0" y="7"/>
                  </a:lnTo>
                  <a:lnTo>
                    <a:pt x="0" y="8"/>
                  </a:lnTo>
                  <a:lnTo>
                    <a:pt x="3" y="8"/>
                  </a:lnTo>
                  <a:lnTo>
                    <a:pt x="26" y="8"/>
                  </a:lnTo>
                  <a:lnTo>
                    <a:pt x="41" y="8"/>
                  </a:lnTo>
                  <a:lnTo>
                    <a:pt x="49" y="8"/>
                  </a:lnTo>
                  <a:lnTo>
                    <a:pt x="64" y="8"/>
                  </a:lnTo>
                  <a:lnTo>
                    <a:pt x="81" y="7"/>
                  </a:lnTo>
                  <a:lnTo>
                    <a:pt x="82" y="7"/>
                  </a:lnTo>
                  <a:lnTo>
                    <a:pt x="103" y="7"/>
                  </a:lnTo>
                  <a:lnTo>
                    <a:pt x="108" y="7"/>
                  </a:lnTo>
                  <a:lnTo>
                    <a:pt x="110" y="7"/>
                  </a:lnTo>
                  <a:lnTo>
                    <a:pt x="116" y="7"/>
                  </a:lnTo>
                  <a:lnTo>
                    <a:pt x="120" y="7"/>
                  </a:lnTo>
                  <a:lnTo>
                    <a:pt x="122" y="7"/>
                  </a:lnTo>
                  <a:lnTo>
                    <a:pt x="126" y="7"/>
                  </a:lnTo>
                  <a:lnTo>
                    <a:pt x="128" y="8"/>
                  </a:lnTo>
                  <a:lnTo>
                    <a:pt x="151" y="8"/>
                  </a:lnTo>
                  <a:lnTo>
                    <a:pt x="177" y="10"/>
                  </a:lnTo>
                  <a:lnTo>
                    <a:pt x="186" y="10"/>
                  </a:lnTo>
                  <a:lnTo>
                    <a:pt x="198" y="10"/>
                  </a:lnTo>
                  <a:lnTo>
                    <a:pt x="210" y="11"/>
                  </a:lnTo>
                  <a:lnTo>
                    <a:pt x="228" y="11"/>
                  </a:lnTo>
                  <a:lnTo>
                    <a:pt x="232" y="8"/>
                  </a:lnTo>
                  <a:lnTo>
                    <a:pt x="232" y="7"/>
                  </a:lnTo>
                  <a:lnTo>
                    <a:pt x="23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4" name="Freeform 13">
              <a:extLst>
                <a:ext uri="{FF2B5EF4-FFF2-40B4-BE49-F238E27FC236}">
                  <a16:creationId xmlns:a16="http://schemas.microsoft.com/office/drawing/2014/main" id="{8A46DFC3-3C95-4140-AD5E-B86262F52018}"/>
                </a:ext>
              </a:extLst>
            </p:cNvPr>
            <p:cNvSpPr>
              <a:spLocks/>
            </p:cNvSpPr>
            <p:nvPr userDrawn="1"/>
          </p:nvSpPr>
          <p:spPr bwMode="auto">
            <a:xfrm>
              <a:off x="4700" y="4077"/>
              <a:ext cx="33" cy="53"/>
            </a:xfrm>
            <a:custGeom>
              <a:avLst/>
              <a:gdLst>
                <a:gd name="T0" fmla="*/ 32 w 67"/>
                <a:gd name="T1" fmla="*/ 25 h 107"/>
                <a:gd name="T2" fmla="*/ 31 w 67"/>
                <a:gd name="T3" fmla="*/ 10 h 107"/>
                <a:gd name="T4" fmla="*/ 26 w 67"/>
                <a:gd name="T5" fmla="*/ 3 h 107"/>
                <a:gd name="T6" fmla="*/ 23 w 67"/>
                <a:gd name="T7" fmla="*/ 1 h 107"/>
                <a:gd name="T8" fmla="*/ 19 w 67"/>
                <a:gd name="T9" fmla="*/ 1 h 107"/>
                <a:gd name="T10" fmla="*/ 16 w 67"/>
                <a:gd name="T11" fmla="*/ 0 h 107"/>
                <a:gd name="T12" fmla="*/ 13 w 67"/>
                <a:gd name="T13" fmla="*/ 1 h 107"/>
                <a:gd name="T14" fmla="*/ 10 w 67"/>
                <a:gd name="T15" fmla="*/ 2 h 107"/>
                <a:gd name="T16" fmla="*/ 8 w 67"/>
                <a:gd name="T17" fmla="*/ 3 h 107"/>
                <a:gd name="T18" fmla="*/ 6 w 67"/>
                <a:gd name="T19" fmla="*/ 4 h 107"/>
                <a:gd name="T20" fmla="*/ 3 w 67"/>
                <a:gd name="T21" fmla="*/ 9 h 107"/>
                <a:gd name="T22" fmla="*/ 1 w 67"/>
                <a:gd name="T23" fmla="*/ 11 h 107"/>
                <a:gd name="T24" fmla="*/ 1 w 67"/>
                <a:gd name="T25" fmla="*/ 14 h 107"/>
                <a:gd name="T26" fmla="*/ 0 w 67"/>
                <a:gd name="T27" fmla="*/ 19 h 107"/>
                <a:gd name="T28" fmla="*/ 0 w 67"/>
                <a:gd name="T29" fmla="*/ 23 h 107"/>
                <a:gd name="T30" fmla="*/ 0 w 67"/>
                <a:gd name="T31" fmla="*/ 24 h 107"/>
                <a:gd name="T32" fmla="*/ 0 w 67"/>
                <a:gd name="T33" fmla="*/ 27 h 107"/>
                <a:gd name="T34" fmla="*/ 0 w 67"/>
                <a:gd name="T35" fmla="*/ 29 h 107"/>
                <a:gd name="T36" fmla="*/ 0 w 67"/>
                <a:gd name="T37" fmla="*/ 32 h 107"/>
                <a:gd name="T38" fmla="*/ 0 w 67"/>
                <a:gd name="T39" fmla="*/ 36 h 107"/>
                <a:gd name="T40" fmla="*/ 0 w 67"/>
                <a:gd name="T41" fmla="*/ 36 h 107"/>
                <a:gd name="T42" fmla="*/ 0 w 67"/>
                <a:gd name="T43" fmla="*/ 40 h 107"/>
                <a:gd name="T44" fmla="*/ 0 w 67"/>
                <a:gd name="T45" fmla="*/ 43 h 107"/>
                <a:gd name="T46" fmla="*/ 0 w 67"/>
                <a:gd name="T47" fmla="*/ 46 h 107"/>
                <a:gd name="T48" fmla="*/ 2 w 67"/>
                <a:gd name="T49" fmla="*/ 53 h 107"/>
                <a:gd name="T50" fmla="*/ 3 w 67"/>
                <a:gd name="T51" fmla="*/ 51 h 107"/>
                <a:gd name="T52" fmla="*/ 3 w 67"/>
                <a:gd name="T53" fmla="*/ 46 h 107"/>
                <a:gd name="T54" fmla="*/ 3 w 67"/>
                <a:gd name="T55" fmla="*/ 33 h 107"/>
                <a:gd name="T56" fmla="*/ 3 w 67"/>
                <a:gd name="T57" fmla="*/ 23 h 107"/>
                <a:gd name="T58" fmla="*/ 3 w 67"/>
                <a:gd name="T59" fmla="*/ 20 h 107"/>
                <a:gd name="T60" fmla="*/ 3 w 67"/>
                <a:gd name="T61" fmla="*/ 17 h 107"/>
                <a:gd name="T62" fmla="*/ 4 w 67"/>
                <a:gd name="T63" fmla="*/ 12 h 107"/>
                <a:gd name="T64" fmla="*/ 6 w 67"/>
                <a:gd name="T65" fmla="*/ 9 h 107"/>
                <a:gd name="T66" fmla="*/ 8 w 67"/>
                <a:gd name="T67" fmla="*/ 7 h 107"/>
                <a:gd name="T68" fmla="*/ 12 w 67"/>
                <a:gd name="T69" fmla="*/ 4 h 107"/>
                <a:gd name="T70" fmla="*/ 13 w 67"/>
                <a:gd name="T71" fmla="*/ 4 h 107"/>
                <a:gd name="T72" fmla="*/ 16 w 67"/>
                <a:gd name="T73" fmla="*/ 3 h 107"/>
                <a:gd name="T74" fmla="*/ 21 w 67"/>
                <a:gd name="T75" fmla="*/ 4 h 107"/>
                <a:gd name="T76" fmla="*/ 23 w 67"/>
                <a:gd name="T77" fmla="*/ 4 h 107"/>
                <a:gd name="T78" fmla="*/ 26 w 67"/>
                <a:gd name="T79" fmla="*/ 9 h 107"/>
                <a:gd name="T80" fmla="*/ 27 w 67"/>
                <a:gd name="T81" fmla="*/ 12 h 107"/>
                <a:gd name="T82" fmla="*/ 28 w 67"/>
                <a:gd name="T83" fmla="*/ 14 h 107"/>
                <a:gd name="T84" fmla="*/ 29 w 67"/>
                <a:gd name="T85" fmla="*/ 17 h 107"/>
                <a:gd name="T86" fmla="*/ 29 w 67"/>
                <a:gd name="T87" fmla="*/ 18 h 107"/>
                <a:gd name="T88" fmla="*/ 29 w 67"/>
                <a:gd name="T89" fmla="*/ 20 h 107"/>
                <a:gd name="T90" fmla="*/ 29 w 67"/>
                <a:gd name="T91" fmla="*/ 23 h 107"/>
                <a:gd name="T92" fmla="*/ 29 w 67"/>
                <a:gd name="T93" fmla="*/ 25 h 107"/>
                <a:gd name="T94" fmla="*/ 29 w 67"/>
                <a:gd name="T95" fmla="*/ 28 h 107"/>
                <a:gd name="T96" fmla="*/ 29 w 67"/>
                <a:gd name="T97" fmla="*/ 30 h 107"/>
                <a:gd name="T98" fmla="*/ 29 w 67"/>
                <a:gd name="T99" fmla="*/ 31 h 107"/>
                <a:gd name="T100" fmla="*/ 30 w 67"/>
                <a:gd name="T101" fmla="*/ 34 h 107"/>
                <a:gd name="T102" fmla="*/ 29 w 67"/>
                <a:gd name="T103" fmla="*/ 36 h 107"/>
                <a:gd name="T104" fmla="*/ 29 w 67"/>
                <a:gd name="T105" fmla="*/ 38 h 107"/>
                <a:gd name="T106" fmla="*/ 29 w 67"/>
                <a:gd name="T107" fmla="*/ 39 h 107"/>
                <a:gd name="T108" fmla="*/ 29 w 67"/>
                <a:gd name="T109" fmla="*/ 40 h 107"/>
                <a:gd name="T110" fmla="*/ 29 w 67"/>
                <a:gd name="T111" fmla="*/ 43 h 107"/>
                <a:gd name="T112" fmla="*/ 29 w 67"/>
                <a:gd name="T113" fmla="*/ 45 h 107"/>
                <a:gd name="T114" fmla="*/ 29 w 67"/>
                <a:gd name="T115" fmla="*/ 46 h 107"/>
                <a:gd name="T116" fmla="*/ 29 w 67"/>
                <a:gd name="T117" fmla="*/ 48 h 107"/>
                <a:gd name="T118" fmla="*/ 29 w 67"/>
                <a:gd name="T119" fmla="*/ 50 h 107"/>
                <a:gd name="T120" fmla="*/ 30 w 67"/>
                <a:gd name="T121" fmla="*/ 53 h 107"/>
                <a:gd name="T122" fmla="*/ 33 w 67"/>
                <a:gd name="T123" fmla="*/ 46 h 1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 h="107">
                  <a:moveTo>
                    <a:pt x="67" y="80"/>
                  </a:moveTo>
                  <a:lnTo>
                    <a:pt x="67" y="80"/>
                  </a:lnTo>
                  <a:lnTo>
                    <a:pt x="67" y="78"/>
                  </a:lnTo>
                  <a:lnTo>
                    <a:pt x="67" y="60"/>
                  </a:lnTo>
                  <a:lnTo>
                    <a:pt x="65" y="50"/>
                  </a:lnTo>
                  <a:lnTo>
                    <a:pt x="65" y="38"/>
                  </a:lnTo>
                  <a:lnTo>
                    <a:pt x="64" y="23"/>
                  </a:lnTo>
                  <a:lnTo>
                    <a:pt x="62" y="20"/>
                  </a:lnTo>
                  <a:lnTo>
                    <a:pt x="61" y="17"/>
                  </a:lnTo>
                  <a:lnTo>
                    <a:pt x="59" y="14"/>
                  </a:lnTo>
                  <a:lnTo>
                    <a:pt x="54" y="8"/>
                  </a:lnTo>
                  <a:lnTo>
                    <a:pt x="53" y="6"/>
                  </a:lnTo>
                  <a:lnTo>
                    <a:pt x="51" y="5"/>
                  </a:lnTo>
                  <a:lnTo>
                    <a:pt x="47" y="3"/>
                  </a:lnTo>
                  <a:lnTo>
                    <a:pt x="44" y="2"/>
                  </a:lnTo>
                  <a:lnTo>
                    <a:pt x="39" y="0"/>
                  </a:lnTo>
                  <a:lnTo>
                    <a:pt x="38" y="2"/>
                  </a:lnTo>
                  <a:lnTo>
                    <a:pt x="36" y="0"/>
                  </a:lnTo>
                  <a:lnTo>
                    <a:pt x="35" y="0"/>
                  </a:lnTo>
                  <a:lnTo>
                    <a:pt x="33" y="0"/>
                  </a:lnTo>
                  <a:lnTo>
                    <a:pt x="30" y="2"/>
                  </a:lnTo>
                  <a:lnTo>
                    <a:pt x="29" y="2"/>
                  </a:lnTo>
                  <a:lnTo>
                    <a:pt x="26" y="2"/>
                  </a:lnTo>
                  <a:lnTo>
                    <a:pt x="24" y="2"/>
                  </a:lnTo>
                  <a:lnTo>
                    <a:pt x="22" y="3"/>
                  </a:lnTo>
                  <a:lnTo>
                    <a:pt x="21" y="5"/>
                  </a:lnTo>
                  <a:lnTo>
                    <a:pt x="19" y="5"/>
                  </a:lnTo>
                  <a:lnTo>
                    <a:pt x="18" y="6"/>
                  </a:lnTo>
                  <a:lnTo>
                    <a:pt x="16" y="6"/>
                  </a:lnTo>
                  <a:lnTo>
                    <a:pt x="16" y="8"/>
                  </a:lnTo>
                  <a:lnTo>
                    <a:pt x="15" y="8"/>
                  </a:lnTo>
                  <a:lnTo>
                    <a:pt x="13" y="8"/>
                  </a:lnTo>
                  <a:lnTo>
                    <a:pt x="13" y="9"/>
                  </a:lnTo>
                  <a:lnTo>
                    <a:pt x="10" y="12"/>
                  </a:lnTo>
                  <a:lnTo>
                    <a:pt x="6" y="17"/>
                  </a:lnTo>
                  <a:lnTo>
                    <a:pt x="6" y="18"/>
                  </a:lnTo>
                  <a:lnTo>
                    <a:pt x="4" y="18"/>
                  </a:lnTo>
                  <a:lnTo>
                    <a:pt x="4" y="21"/>
                  </a:lnTo>
                  <a:lnTo>
                    <a:pt x="3" y="23"/>
                  </a:lnTo>
                  <a:lnTo>
                    <a:pt x="3" y="24"/>
                  </a:lnTo>
                  <a:lnTo>
                    <a:pt x="3" y="26"/>
                  </a:lnTo>
                  <a:lnTo>
                    <a:pt x="3" y="28"/>
                  </a:lnTo>
                  <a:lnTo>
                    <a:pt x="1" y="28"/>
                  </a:lnTo>
                  <a:lnTo>
                    <a:pt x="3" y="28"/>
                  </a:lnTo>
                  <a:lnTo>
                    <a:pt x="1" y="32"/>
                  </a:lnTo>
                  <a:lnTo>
                    <a:pt x="1" y="35"/>
                  </a:lnTo>
                  <a:lnTo>
                    <a:pt x="1" y="38"/>
                  </a:lnTo>
                  <a:lnTo>
                    <a:pt x="1" y="40"/>
                  </a:lnTo>
                  <a:lnTo>
                    <a:pt x="1" y="43"/>
                  </a:lnTo>
                  <a:lnTo>
                    <a:pt x="1" y="46"/>
                  </a:lnTo>
                  <a:lnTo>
                    <a:pt x="0" y="47"/>
                  </a:lnTo>
                  <a:lnTo>
                    <a:pt x="0" y="49"/>
                  </a:lnTo>
                  <a:lnTo>
                    <a:pt x="1" y="50"/>
                  </a:lnTo>
                  <a:lnTo>
                    <a:pt x="1" y="52"/>
                  </a:lnTo>
                  <a:lnTo>
                    <a:pt x="0" y="54"/>
                  </a:lnTo>
                  <a:lnTo>
                    <a:pt x="1" y="55"/>
                  </a:lnTo>
                  <a:lnTo>
                    <a:pt x="1" y="57"/>
                  </a:lnTo>
                  <a:lnTo>
                    <a:pt x="0" y="57"/>
                  </a:lnTo>
                  <a:lnTo>
                    <a:pt x="1" y="58"/>
                  </a:lnTo>
                  <a:lnTo>
                    <a:pt x="1" y="60"/>
                  </a:lnTo>
                  <a:lnTo>
                    <a:pt x="1" y="61"/>
                  </a:lnTo>
                  <a:lnTo>
                    <a:pt x="1" y="63"/>
                  </a:lnTo>
                  <a:lnTo>
                    <a:pt x="1" y="64"/>
                  </a:lnTo>
                  <a:lnTo>
                    <a:pt x="0" y="66"/>
                  </a:lnTo>
                  <a:lnTo>
                    <a:pt x="1" y="67"/>
                  </a:lnTo>
                  <a:lnTo>
                    <a:pt x="1" y="69"/>
                  </a:lnTo>
                  <a:lnTo>
                    <a:pt x="0" y="69"/>
                  </a:lnTo>
                  <a:lnTo>
                    <a:pt x="1" y="70"/>
                  </a:lnTo>
                  <a:lnTo>
                    <a:pt x="1" y="72"/>
                  </a:lnTo>
                  <a:lnTo>
                    <a:pt x="1" y="73"/>
                  </a:lnTo>
                  <a:lnTo>
                    <a:pt x="1" y="76"/>
                  </a:lnTo>
                  <a:lnTo>
                    <a:pt x="1" y="78"/>
                  </a:lnTo>
                  <a:lnTo>
                    <a:pt x="1" y="80"/>
                  </a:lnTo>
                  <a:lnTo>
                    <a:pt x="1" y="84"/>
                  </a:lnTo>
                  <a:lnTo>
                    <a:pt x="1" y="86"/>
                  </a:lnTo>
                  <a:lnTo>
                    <a:pt x="1" y="87"/>
                  </a:lnTo>
                  <a:lnTo>
                    <a:pt x="1" y="89"/>
                  </a:lnTo>
                  <a:lnTo>
                    <a:pt x="1" y="93"/>
                  </a:lnTo>
                  <a:lnTo>
                    <a:pt x="1" y="95"/>
                  </a:lnTo>
                  <a:lnTo>
                    <a:pt x="1" y="96"/>
                  </a:lnTo>
                  <a:lnTo>
                    <a:pt x="1" y="99"/>
                  </a:lnTo>
                  <a:lnTo>
                    <a:pt x="3" y="102"/>
                  </a:lnTo>
                  <a:lnTo>
                    <a:pt x="4" y="106"/>
                  </a:lnTo>
                  <a:lnTo>
                    <a:pt x="4" y="107"/>
                  </a:lnTo>
                  <a:lnTo>
                    <a:pt x="6" y="106"/>
                  </a:lnTo>
                  <a:lnTo>
                    <a:pt x="7" y="104"/>
                  </a:lnTo>
                  <a:lnTo>
                    <a:pt x="7" y="102"/>
                  </a:lnTo>
                  <a:lnTo>
                    <a:pt x="6" y="95"/>
                  </a:lnTo>
                  <a:lnTo>
                    <a:pt x="7" y="93"/>
                  </a:lnTo>
                  <a:lnTo>
                    <a:pt x="6" y="90"/>
                  </a:lnTo>
                  <a:lnTo>
                    <a:pt x="6" y="87"/>
                  </a:lnTo>
                  <a:lnTo>
                    <a:pt x="6" y="73"/>
                  </a:lnTo>
                  <a:lnTo>
                    <a:pt x="6" y="67"/>
                  </a:lnTo>
                  <a:lnTo>
                    <a:pt x="6" y="61"/>
                  </a:lnTo>
                  <a:lnTo>
                    <a:pt x="6" y="55"/>
                  </a:lnTo>
                  <a:lnTo>
                    <a:pt x="6" y="47"/>
                  </a:lnTo>
                  <a:lnTo>
                    <a:pt x="6" y="44"/>
                  </a:lnTo>
                  <a:lnTo>
                    <a:pt x="6" y="43"/>
                  </a:lnTo>
                  <a:lnTo>
                    <a:pt x="7" y="41"/>
                  </a:lnTo>
                  <a:lnTo>
                    <a:pt x="7" y="40"/>
                  </a:lnTo>
                  <a:lnTo>
                    <a:pt x="7" y="38"/>
                  </a:lnTo>
                  <a:lnTo>
                    <a:pt x="7" y="37"/>
                  </a:lnTo>
                  <a:lnTo>
                    <a:pt x="7" y="35"/>
                  </a:lnTo>
                  <a:lnTo>
                    <a:pt x="9" y="29"/>
                  </a:lnTo>
                  <a:lnTo>
                    <a:pt x="9" y="28"/>
                  </a:lnTo>
                  <a:lnTo>
                    <a:pt x="7" y="28"/>
                  </a:lnTo>
                  <a:lnTo>
                    <a:pt x="9" y="24"/>
                  </a:lnTo>
                  <a:lnTo>
                    <a:pt x="10" y="21"/>
                  </a:lnTo>
                  <a:lnTo>
                    <a:pt x="10" y="20"/>
                  </a:lnTo>
                  <a:lnTo>
                    <a:pt x="12" y="18"/>
                  </a:lnTo>
                  <a:lnTo>
                    <a:pt x="13" y="17"/>
                  </a:lnTo>
                  <a:lnTo>
                    <a:pt x="15" y="14"/>
                  </a:lnTo>
                  <a:lnTo>
                    <a:pt x="16" y="14"/>
                  </a:lnTo>
                  <a:lnTo>
                    <a:pt x="18" y="12"/>
                  </a:lnTo>
                  <a:lnTo>
                    <a:pt x="19" y="11"/>
                  </a:lnTo>
                  <a:lnTo>
                    <a:pt x="21" y="9"/>
                  </a:lnTo>
                  <a:lnTo>
                    <a:pt x="24" y="9"/>
                  </a:lnTo>
                  <a:lnTo>
                    <a:pt x="26" y="8"/>
                  </a:lnTo>
                  <a:lnTo>
                    <a:pt x="27" y="8"/>
                  </a:lnTo>
                  <a:lnTo>
                    <a:pt x="29" y="6"/>
                  </a:lnTo>
                  <a:lnTo>
                    <a:pt x="30" y="6"/>
                  </a:lnTo>
                  <a:lnTo>
                    <a:pt x="32" y="6"/>
                  </a:lnTo>
                  <a:lnTo>
                    <a:pt x="36" y="6"/>
                  </a:lnTo>
                  <a:lnTo>
                    <a:pt x="41" y="8"/>
                  </a:lnTo>
                  <a:lnTo>
                    <a:pt x="42" y="8"/>
                  </a:lnTo>
                  <a:lnTo>
                    <a:pt x="44" y="8"/>
                  </a:lnTo>
                  <a:lnTo>
                    <a:pt x="45" y="9"/>
                  </a:lnTo>
                  <a:lnTo>
                    <a:pt x="47" y="9"/>
                  </a:lnTo>
                  <a:lnTo>
                    <a:pt x="47" y="11"/>
                  </a:lnTo>
                  <a:lnTo>
                    <a:pt x="48" y="11"/>
                  </a:lnTo>
                  <a:lnTo>
                    <a:pt x="53" y="17"/>
                  </a:lnTo>
                  <a:lnTo>
                    <a:pt x="53" y="18"/>
                  </a:lnTo>
                  <a:lnTo>
                    <a:pt x="56" y="21"/>
                  </a:lnTo>
                  <a:lnTo>
                    <a:pt x="56" y="24"/>
                  </a:lnTo>
                  <a:lnTo>
                    <a:pt x="54" y="24"/>
                  </a:lnTo>
                  <a:lnTo>
                    <a:pt x="56" y="26"/>
                  </a:lnTo>
                  <a:lnTo>
                    <a:pt x="56" y="28"/>
                  </a:lnTo>
                  <a:lnTo>
                    <a:pt x="56" y="29"/>
                  </a:lnTo>
                  <a:lnTo>
                    <a:pt x="56" y="31"/>
                  </a:lnTo>
                  <a:lnTo>
                    <a:pt x="58" y="32"/>
                  </a:lnTo>
                  <a:lnTo>
                    <a:pt x="58" y="34"/>
                  </a:lnTo>
                  <a:lnTo>
                    <a:pt x="58" y="35"/>
                  </a:lnTo>
                  <a:lnTo>
                    <a:pt x="58" y="37"/>
                  </a:lnTo>
                  <a:lnTo>
                    <a:pt x="58" y="38"/>
                  </a:lnTo>
                  <a:lnTo>
                    <a:pt x="59" y="38"/>
                  </a:lnTo>
                  <a:lnTo>
                    <a:pt x="59" y="40"/>
                  </a:lnTo>
                  <a:lnTo>
                    <a:pt x="58" y="43"/>
                  </a:lnTo>
                  <a:lnTo>
                    <a:pt x="59" y="46"/>
                  </a:lnTo>
                  <a:lnTo>
                    <a:pt x="59" y="47"/>
                  </a:lnTo>
                  <a:lnTo>
                    <a:pt x="58" y="49"/>
                  </a:lnTo>
                  <a:lnTo>
                    <a:pt x="59" y="49"/>
                  </a:lnTo>
                  <a:lnTo>
                    <a:pt x="59" y="50"/>
                  </a:lnTo>
                  <a:lnTo>
                    <a:pt x="59" y="52"/>
                  </a:lnTo>
                  <a:lnTo>
                    <a:pt x="59" y="54"/>
                  </a:lnTo>
                  <a:lnTo>
                    <a:pt x="59" y="57"/>
                  </a:lnTo>
                  <a:lnTo>
                    <a:pt x="59" y="58"/>
                  </a:lnTo>
                  <a:lnTo>
                    <a:pt x="59" y="60"/>
                  </a:lnTo>
                  <a:lnTo>
                    <a:pt x="59" y="61"/>
                  </a:lnTo>
                  <a:lnTo>
                    <a:pt x="59" y="63"/>
                  </a:lnTo>
                  <a:lnTo>
                    <a:pt x="58" y="64"/>
                  </a:lnTo>
                  <a:lnTo>
                    <a:pt x="59" y="64"/>
                  </a:lnTo>
                  <a:lnTo>
                    <a:pt x="59" y="67"/>
                  </a:lnTo>
                  <a:lnTo>
                    <a:pt x="61" y="69"/>
                  </a:lnTo>
                  <a:lnTo>
                    <a:pt x="61" y="70"/>
                  </a:lnTo>
                  <a:lnTo>
                    <a:pt x="59" y="70"/>
                  </a:lnTo>
                  <a:lnTo>
                    <a:pt x="59" y="72"/>
                  </a:lnTo>
                  <a:lnTo>
                    <a:pt x="59" y="73"/>
                  </a:lnTo>
                  <a:lnTo>
                    <a:pt x="59" y="75"/>
                  </a:lnTo>
                  <a:lnTo>
                    <a:pt x="59" y="76"/>
                  </a:lnTo>
                  <a:lnTo>
                    <a:pt x="59" y="78"/>
                  </a:lnTo>
                  <a:lnTo>
                    <a:pt x="61" y="80"/>
                  </a:lnTo>
                  <a:lnTo>
                    <a:pt x="59" y="80"/>
                  </a:lnTo>
                  <a:lnTo>
                    <a:pt x="59" y="81"/>
                  </a:lnTo>
                  <a:lnTo>
                    <a:pt x="59" y="83"/>
                  </a:lnTo>
                  <a:lnTo>
                    <a:pt x="59" y="84"/>
                  </a:lnTo>
                  <a:lnTo>
                    <a:pt x="59" y="86"/>
                  </a:lnTo>
                  <a:lnTo>
                    <a:pt x="59" y="87"/>
                  </a:lnTo>
                  <a:lnTo>
                    <a:pt x="59" y="89"/>
                  </a:lnTo>
                  <a:lnTo>
                    <a:pt x="58" y="89"/>
                  </a:lnTo>
                  <a:lnTo>
                    <a:pt x="59" y="90"/>
                  </a:lnTo>
                  <a:lnTo>
                    <a:pt x="59" y="92"/>
                  </a:lnTo>
                  <a:lnTo>
                    <a:pt x="58" y="92"/>
                  </a:lnTo>
                  <a:lnTo>
                    <a:pt x="59" y="93"/>
                  </a:lnTo>
                  <a:lnTo>
                    <a:pt x="59" y="96"/>
                  </a:lnTo>
                  <a:lnTo>
                    <a:pt x="59" y="98"/>
                  </a:lnTo>
                  <a:lnTo>
                    <a:pt x="58" y="98"/>
                  </a:lnTo>
                  <a:lnTo>
                    <a:pt x="59" y="99"/>
                  </a:lnTo>
                  <a:lnTo>
                    <a:pt x="58" y="99"/>
                  </a:lnTo>
                  <a:lnTo>
                    <a:pt x="58" y="101"/>
                  </a:lnTo>
                  <a:lnTo>
                    <a:pt x="58" y="104"/>
                  </a:lnTo>
                  <a:lnTo>
                    <a:pt x="59" y="104"/>
                  </a:lnTo>
                  <a:lnTo>
                    <a:pt x="61" y="106"/>
                  </a:lnTo>
                  <a:lnTo>
                    <a:pt x="62" y="106"/>
                  </a:lnTo>
                  <a:lnTo>
                    <a:pt x="65" y="106"/>
                  </a:lnTo>
                  <a:lnTo>
                    <a:pt x="65" y="104"/>
                  </a:lnTo>
                  <a:lnTo>
                    <a:pt x="67" y="92"/>
                  </a:lnTo>
                  <a:lnTo>
                    <a:pt x="67" y="81"/>
                  </a:lnTo>
                  <a:lnTo>
                    <a:pt x="67"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5" name="Freeform 14">
              <a:extLst>
                <a:ext uri="{FF2B5EF4-FFF2-40B4-BE49-F238E27FC236}">
                  <a16:creationId xmlns:a16="http://schemas.microsoft.com/office/drawing/2014/main" id="{B26A5208-F6FE-460F-B07C-63748B371FB4}"/>
                </a:ext>
              </a:extLst>
            </p:cNvPr>
            <p:cNvSpPr>
              <a:spLocks/>
            </p:cNvSpPr>
            <p:nvPr userDrawn="1"/>
          </p:nvSpPr>
          <p:spPr bwMode="auto">
            <a:xfrm>
              <a:off x="4660" y="4077"/>
              <a:ext cx="33" cy="53"/>
            </a:xfrm>
            <a:custGeom>
              <a:avLst/>
              <a:gdLst>
                <a:gd name="T0" fmla="*/ 32 w 67"/>
                <a:gd name="T1" fmla="*/ 25 h 107"/>
                <a:gd name="T2" fmla="*/ 31 w 67"/>
                <a:gd name="T3" fmla="*/ 10 h 107"/>
                <a:gd name="T4" fmla="*/ 26 w 67"/>
                <a:gd name="T5" fmla="*/ 3 h 107"/>
                <a:gd name="T6" fmla="*/ 23 w 67"/>
                <a:gd name="T7" fmla="*/ 1 h 107"/>
                <a:gd name="T8" fmla="*/ 19 w 67"/>
                <a:gd name="T9" fmla="*/ 1 h 107"/>
                <a:gd name="T10" fmla="*/ 16 w 67"/>
                <a:gd name="T11" fmla="*/ 0 h 107"/>
                <a:gd name="T12" fmla="*/ 13 w 67"/>
                <a:gd name="T13" fmla="*/ 1 h 107"/>
                <a:gd name="T14" fmla="*/ 10 w 67"/>
                <a:gd name="T15" fmla="*/ 2 h 107"/>
                <a:gd name="T16" fmla="*/ 8 w 67"/>
                <a:gd name="T17" fmla="*/ 3 h 107"/>
                <a:gd name="T18" fmla="*/ 6 w 67"/>
                <a:gd name="T19" fmla="*/ 4 h 107"/>
                <a:gd name="T20" fmla="*/ 3 w 67"/>
                <a:gd name="T21" fmla="*/ 9 h 107"/>
                <a:gd name="T22" fmla="*/ 1 w 67"/>
                <a:gd name="T23" fmla="*/ 11 h 107"/>
                <a:gd name="T24" fmla="*/ 1 w 67"/>
                <a:gd name="T25" fmla="*/ 14 h 107"/>
                <a:gd name="T26" fmla="*/ 0 w 67"/>
                <a:gd name="T27" fmla="*/ 19 h 107"/>
                <a:gd name="T28" fmla="*/ 0 w 67"/>
                <a:gd name="T29" fmla="*/ 23 h 107"/>
                <a:gd name="T30" fmla="*/ 0 w 67"/>
                <a:gd name="T31" fmla="*/ 24 h 107"/>
                <a:gd name="T32" fmla="*/ 0 w 67"/>
                <a:gd name="T33" fmla="*/ 27 h 107"/>
                <a:gd name="T34" fmla="*/ 0 w 67"/>
                <a:gd name="T35" fmla="*/ 29 h 107"/>
                <a:gd name="T36" fmla="*/ 0 w 67"/>
                <a:gd name="T37" fmla="*/ 32 h 107"/>
                <a:gd name="T38" fmla="*/ 0 w 67"/>
                <a:gd name="T39" fmla="*/ 36 h 107"/>
                <a:gd name="T40" fmla="*/ 0 w 67"/>
                <a:gd name="T41" fmla="*/ 36 h 107"/>
                <a:gd name="T42" fmla="*/ 0 w 67"/>
                <a:gd name="T43" fmla="*/ 40 h 107"/>
                <a:gd name="T44" fmla="*/ 0 w 67"/>
                <a:gd name="T45" fmla="*/ 43 h 107"/>
                <a:gd name="T46" fmla="*/ 0 w 67"/>
                <a:gd name="T47" fmla="*/ 46 h 107"/>
                <a:gd name="T48" fmla="*/ 2 w 67"/>
                <a:gd name="T49" fmla="*/ 53 h 107"/>
                <a:gd name="T50" fmla="*/ 3 w 67"/>
                <a:gd name="T51" fmla="*/ 51 h 107"/>
                <a:gd name="T52" fmla="*/ 3 w 67"/>
                <a:gd name="T53" fmla="*/ 46 h 107"/>
                <a:gd name="T54" fmla="*/ 3 w 67"/>
                <a:gd name="T55" fmla="*/ 33 h 107"/>
                <a:gd name="T56" fmla="*/ 3 w 67"/>
                <a:gd name="T57" fmla="*/ 23 h 107"/>
                <a:gd name="T58" fmla="*/ 3 w 67"/>
                <a:gd name="T59" fmla="*/ 20 h 107"/>
                <a:gd name="T60" fmla="*/ 3 w 67"/>
                <a:gd name="T61" fmla="*/ 17 h 107"/>
                <a:gd name="T62" fmla="*/ 4 w 67"/>
                <a:gd name="T63" fmla="*/ 12 h 107"/>
                <a:gd name="T64" fmla="*/ 6 w 67"/>
                <a:gd name="T65" fmla="*/ 9 h 107"/>
                <a:gd name="T66" fmla="*/ 8 w 67"/>
                <a:gd name="T67" fmla="*/ 7 h 107"/>
                <a:gd name="T68" fmla="*/ 12 w 67"/>
                <a:gd name="T69" fmla="*/ 4 h 107"/>
                <a:gd name="T70" fmla="*/ 13 w 67"/>
                <a:gd name="T71" fmla="*/ 4 h 107"/>
                <a:gd name="T72" fmla="*/ 16 w 67"/>
                <a:gd name="T73" fmla="*/ 3 h 107"/>
                <a:gd name="T74" fmla="*/ 21 w 67"/>
                <a:gd name="T75" fmla="*/ 4 h 107"/>
                <a:gd name="T76" fmla="*/ 23 w 67"/>
                <a:gd name="T77" fmla="*/ 4 h 107"/>
                <a:gd name="T78" fmla="*/ 26 w 67"/>
                <a:gd name="T79" fmla="*/ 9 h 107"/>
                <a:gd name="T80" fmla="*/ 27 w 67"/>
                <a:gd name="T81" fmla="*/ 12 h 107"/>
                <a:gd name="T82" fmla="*/ 28 w 67"/>
                <a:gd name="T83" fmla="*/ 14 h 107"/>
                <a:gd name="T84" fmla="*/ 29 w 67"/>
                <a:gd name="T85" fmla="*/ 17 h 107"/>
                <a:gd name="T86" fmla="*/ 29 w 67"/>
                <a:gd name="T87" fmla="*/ 18 h 107"/>
                <a:gd name="T88" fmla="*/ 29 w 67"/>
                <a:gd name="T89" fmla="*/ 20 h 107"/>
                <a:gd name="T90" fmla="*/ 29 w 67"/>
                <a:gd name="T91" fmla="*/ 23 h 107"/>
                <a:gd name="T92" fmla="*/ 29 w 67"/>
                <a:gd name="T93" fmla="*/ 25 h 107"/>
                <a:gd name="T94" fmla="*/ 29 w 67"/>
                <a:gd name="T95" fmla="*/ 28 h 107"/>
                <a:gd name="T96" fmla="*/ 29 w 67"/>
                <a:gd name="T97" fmla="*/ 30 h 107"/>
                <a:gd name="T98" fmla="*/ 29 w 67"/>
                <a:gd name="T99" fmla="*/ 31 h 107"/>
                <a:gd name="T100" fmla="*/ 29 w 67"/>
                <a:gd name="T101" fmla="*/ 34 h 107"/>
                <a:gd name="T102" fmla="*/ 29 w 67"/>
                <a:gd name="T103" fmla="*/ 36 h 107"/>
                <a:gd name="T104" fmla="*/ 29 w 67"/>
                <a:gd name="T105" fmla="*/ 38 h 107"/>
                <a:gd name="T106" fmla="*/ 29 w 67"/>
                <a:gd name="T107" fmla="*/ 39 h 107"/>
                <a:gd name="T108" fmla="*/ 29 w 67"/>
                <a:gd name="T109" fmla="*/ 40 h 107"/>
                <a:gd name="T110" fmla="*/ 29 w 67"/>
                <a:gd name="T111" fmla="*/ 43 h 107"/>
                <a:gd name="T112" fmla="*/ 29 w 67"/>
                <a:gd name="T113" fmla="*/ 45 h 107"/>
                <a:gd name="T114" fmla="*/ 29 w 67"/>
                <a:gd name="T115" fmla="*/ 46 h 107"/>
                <a:gd name="T116" fmla="*/ 29 w 67"/>
                <a:gd name="T117" fmla="*/ 48 h 107"/>
                <a:gd name="T118" fmla="*/ 29 w 67"/>
                <a:gd name="T119" fmla="*/ 49 h 107"/>
                <a:gd name="T120" fmla="*/ 30 w 67"/>
                <a:gd name="T121" fmla="*/ 53 h 107"/>
                <a:gd name="T122" fmla="*/ 33 w 67"/>
                <a:gd name="T123" fmla="*/ 46 h 1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 h="107">
                  <a:moveTo>
                    <a:pt x="67" y="80"/>
                  </a:moveTo>
                  <a:lnTo>
                    <a:pt x="67" y="80"/>
                  </a:lnTo>
                  <a:lnTo>
                    <a:pt x="67" y="78"/>
                  </a:lnTo>
                  <a:lnTo>
                    <a:pt x="67" y="60"/>
                  </a:lnTo>
                  <a:lnTo>
                    <a:pt x="65" y="50"/>
                  </a:lnTo>
                  <a:lnTo>
                    <a:pt x="65" y="38"/>
                  </a:lnTo>
                  <a:lnTo>
                    <a:pt x="64" y="23"/>
                  </a:lnTo>
                  <a:lnTo>
                    <a:pt x="62" y="20"/>
                  </a:lnTo>
                  <a:lnTo>
                    <a:pt x="61" y="17"/>
                  </a:lnTo>
                  <a:lnTo>
                    <a:pt x="59" y="14"/>
                  </a:lnTo>
                  <a:lnTo>
                    <a:pt x="55" y="8"/>
                  </a:lnTo>
                  <a:lnTo>
                    <a:pt x="53" y="6"/>
                  </a:lnTo>
                  <a:lnTo>
                    <a:pt x="52" y="5"/>
                  </a:lnTo>
                  <a:lnTo>
                    <a:pt x="47" y="3"/>
                  </a:lnTo>
                  <a:lnTo>
                    <a:pt x="44" y="2"/>
                  </a:lnTo>
                  <a:lnTo>
                    <a:pt x="39" y="0"/>
                  </a:lnTo>
                  <a:lnTo>
                    <a:pt x="38" y="2"/>
                  </a:lnTo>
                  <a:lnTo>
                    <a:pt x="36" y="0"/>
                  </a:lnTo>
                  <a:lnTo>
                    <a:pt x="35" y="0"/>
                  </a:lnTo>
                  <a:lnTo>
                    <a:pt x="33" y="0"/>
                  </a:lnTo>
                  <a:lnTo>
                    <a:pt x="30" y="2"/>
                  </a:lnTo>
                  <a:lnTo>
                    <a:pt x="27" y="2"/>
                  </a:lnTo>
                  <a:lnTo>
                    <a:pt x="26" y="2"/>
                  </a:lnTo>
                  <a:lnTo>
                    <a:pt x="24" y="2"/>
                  </a:lnTo>
                  <a:lnTo>
                    <a:pt x="23" y="3"/>
                  </a:lnTo>
                  <a:lnTo>
                    <a:pt x="21" y="5"/>
                  </a:lnTo>
                  <a:lnTo>
                    <a:pt x="20" y="5"/>
                  </a:lnTo>
                  <a:lnTo>
                    <a:pt x="18" y="6"/>
                  </a:lnTo>
                  <a:lnTo>
                    <a:pt x="17" y="6"/>
                  </a:lnTo>
                  <a:lnTo>
                    <a:pt x="15" y="8"/>
                  </a:lnTo>
                  <a:lnTo>
                    <a:pt x="13" y="8"/>
                  </a:lnTo>
                  <a:lnTo>
                    <a:pt x="13" y="9"/>
                  </a:lnTo>
                  <a:lnTo>
                    <a:pt x="10" y="12"/>
                  </a:lnTo>
                  <a:lnTo>
                    <a:pt x="6" y="17"/>
                  </a:lnTo>
                  <a:lnTo>
                    <a:pt x="6" y="18"/>
                  </a:lnTo>
                  <a:lnTo>
                    <a:pt x="4" y="18"/>
                  </a:lnTo>
                  <a:lnTo>
                    <a:pt x="4" y="21"/>
                  </a:lnTo>
                  <a:lnTo>
                    <a:pt x="3" y="23"/>
                  </a:lnTo>
                  <a:lnTo>
                    <a:pt x="3" y="24"/>
                  </a:lnTo>
                  <a:lnTo>
                    <a:pt x="3" y="26"/>
                  </a:lnTo>
                  <a:lnTo>
                    <a:pt x="3" y="28"/>
                  </a:lnTo>
                  <a:lnTo>
                    <a:pt x="1" y="28"/>
                  </a:lnTo>
                  <a:lnTo>
                    <a:pt x="1" y="32"/>
                  </a:lnTo>
                  <a:lnTo>
                    <a:pt x="1" y="35"/>
                  </a:lnTo>
                  <a:lnTo>
                    <a:pt x="1" y="38"/>
                  </a:lnTo>
                  <a:lnTo>
                    <a:pt x="1" y="40"/>
                  </a:lnTo>
                  <a:lnTo>
                    <a:pt x="1" y="43"/>
                  </a:lnTo>
                  <a:lnTo>
                    <a:pt x="1" y="46"/>
                  </a:lnTo>
                  <a:lnTo>
                    <a:pt x="0" y="46"/>
                  </a:lnTo>
                  <a:lnTo>
                    <a:pt x="0" y="47"/>
                  </a:lnTo>
                  <a:lnTo>
                    <a:pt x="0" y="49"/>
                  </a:lnTo>
                  <a:lnTo>
                    <a:pt x="1" y="50"/>
                  </a:lnTo>
                  <a:lnTo>
                    <a:pt x="1" y="52"/>
                  </a:lnTo>
                  <a:lnTo>
                    <a:pt x="0" y="52"/>
                  </a:lnTo>
                  <a:lnTo>
                    <a:pt x="0" y="54"/>
                  </a:lnTo>
                  <a:lnTo>
                    <a:pt x="0" y="55"/>
                  </a:lnTo>
                  <a:lnTo>
                    <a:pt x="1" y="57"/>
                  </a:lnTo>
                  <a:lnTo>
                    <a:pt x="0" y="57"/>
                  </a:lnTo>
                  <a:lnTo>
                    <a:pt x="1" y="58"/>
                  </a:lnTo>
                  <a:lnTo>
                    <a:pt x="1" y="60"/>
                  </a:lnTo>
                  <a:lnTo>
                    <a:pt x="1" y="61"/>
                  </a:lnTo>
                  <a:lnTo>
                    <a:pt x="1" y="63"/>
                  </a:lnTo>
                  <a:lnTo>
                    <a:pt x="1" y="64"/>
                  </a:lnTo>
                  <a:lnTo>
                    <a:pt x="0" y="66"/>
                  </a:lnTo>
                  <a:lnTo>
                    <a:pt x="1" y="67"/>
                  </a:lnTo>
                  <a:lnTo>
                    <a:pt x="0" y="69"/>
                  </a:lnTo>
                  <a:lnTo>
                    <a:pt x="0" y="70"/>
                  </a:lnTo>
                  <a:lnTo>
                    <a:pt x="1" y="72"/>
                  </a:lnTo>
                  <a:lnTo>
                    <a:pt x="1" y="73"/>
                  </a:lnTo>
                  <a:lnTo>
                    <a:pt x="1" y="76"/>
                  </a:lnTo>
                  <a:lnTo>
                    <a:pt x="1" y="78"/>
                  </a:lnTo>
                  <a:lnTo>
                    <a:pt x="1" y="80"/>
                  </a:lnTo>
                  <a:lnTo>
                    <a:pt x="1" y="84"/>
                  </a:lnTo>
                  <a:lnTo>
                    <a:pt x="1" y="86"/>
                  </a:lnTo>
                  <a:lnTo>
                    <a:pt x="1" y="87"/>
                  </a:lnTo>
                  <a:lnTo>
                    <a:pt x="1" y="89"/>
                  </a:lnTo>
                  <a:lnTo>
                    <a:pt x="1" y="93"/>
                  </a:lnTo>
                  <a:lnTo>
                    <a:pt x="1" y="95"/>
                  </a:lnTo>
                  <a:lnTo>
                    <a:pt x="1" y="96"/>
                  </a:lnTo>
                  <a:lnTo>
                    <a:pt x="1" y="99"/>
                  </a:lnTo>
                  <a:lnTo>
                    <a:pt x="3" y="102"/>
                  </a:lnTo>
                  <a:lnTo>
                    <a:pt x="4" y="106"/>
                  </a:lnTo>
                  <a:lnTo>
                    <a:pt x="4" y="107"/>
                  </a:lnTo>
                  <a:lnTo>
                    <a:pt x="6" y="106"/>
                  </a:lnTo>
                  <a:lnTo>
                    <a:pt x="6" y="104"/>
                  </a:lnTo>
                  <a:lnTo>
                    <a:pt x="7" y="104"/>
                  </a:lnTo>
                  <a:lnTo>
                    <a:pt x="7" y="102"/>
                  </a:lnTo>
                  <a:lnTo>
                    <a:pt x="6" y="102"/>
                  </a:lnTo>
                  <a:lnTo>
                    <a:pt x="6" y="95"/>
                  </a:lnTo>
                  <a:lnTo>
                    <a:pt x="7" y="93"/>
                  </a:lnTo>
                  <a:lnTo>
                    <a:pt x="6" y="93"/>
                  </a:lnTo>
                  <a:lnTo>
                    <a:pt x="6" y="90"/>
                  </a:lnTo>
                  <a:lnTo>
                    <a:pt x="6" y="87"/>
                  </a:lnTo>
                  <a:lnTo>
                    <a:pt x="6" y="73"/>
                  </a:lnTo>
                  <a:lnTo>
                    <a:pt x="6" y="67"/>
                  </a:lnTo>
                  <a:lnTo>
                    <a:pt x="6" y="61"/>
                  </a:lnTo>
                  <a:lnTo>
                    <a:pt x="6" y="55"/>
                  </a:lnTo>
                  <a:lnTo>
                    <a:pt x="6" y="47"/>
                  </a:lnTo>
                  <a:lnTo>
                    <a:pt x="6" y="44"/>
                  </a:lnTo>
                  <a:lnTo>
                    <a:pt x="6" y="43"/>
                  </a:lnTo>
                  <a:lnTo>
                    <a:pt x="7" y="41"/>
                  </a:lnTo>
                  <a:lnTo>
                    <a:pt x="7" y="40"/>
                  </a:lnTo>
                  <a:lnTo>
                    <a:pt x="7" y="38"/>
                  </a:lnTo>
                  <a:lnTo>
                    <a:pt x="7" y="37"/>
                  </a:lnTo>
                  <a:lnTo>
                    <a:pt x="7" y="35"/>
                  </a:lnTo>
                  <a:lnTo>
                    <a:pt x="9" y="29"/>
                  </a:lnTo>
                  <a:lnTo>
                    <a:pt x="9" y="28"/>
                  </a:lnTo>
                  <a:lnTo>
                    <a:pt x="7" y="28"/>
                  </a:lnTo>
                  <a:lnTo>
                    <a:pt x="9" y="24"/>
                  </a:lnTo>
                  <a:lnTo>
                    <a:pt x="10" y="21"/>
                  </a:lnTo>
                  <a:lnTo>
                    <a:pt x="10" y="20"/>
                  </a:lnTo>
                  <a:lnTo>
                    <a:pt x="12" y="18"/>
                  </a:lnTo>
                  <a:lnTo>
                    <a:pt x="13" y="17"/>
                  </a:lnTo>
                  <a:lnTo>
                    <a:pt x="15" y="14"/>
                  </a:lnTo>
                  <a:lnTo>
                    <a:pt x="17" y="14"/>
                  </a:lnTo>
                  <a:lnTo>
                    <a:pt x="18" y="12"/>
                  </a:lnTo>
                  <a:lnTo>
                    <a:pt x="20" y="11"/>
                  </a:lnTo>
                  <a:lnTo>
                    <a:pt x="21" y="9"/>
                  </a:lnTo>
                  <a:lnTo>
                    <a:pt x="24" y="9"/>
                  </a:lnTo>
                  <a:lnTo>
                    <a:pt x="26" y="8"/>
                  </a:lnTo>
                  <a:lnTo>
                    <a:pt x="27" y="8"/>
                  </a:lnTo>
                  <a:lnTo>
                    <a:pt x="29" y="6"/>
                  </a:lnTo>
                  <a:lnTo>
                    <a:pt x="30" y="6"/>
                  </a:lnTo>
                  <a:lnTo>
                    <a:pt x="32" y="6"/>
                  </a:lnTo>
                  <a:lnTo>
                    <a:pt x="36" y="6"/>
                  </a:lnTo>
                  <a:lnTo>
                    <a:pt x="41" y="8"/>
                  </a:lnTo>
                  <a:lnTo>
                    <a:pt x="42" y="8"/>
                  </a:lnTo>
                  <a:lnTo>
                    <a:pt x="46" y="9"/>
                  </a:lnTo>
                  <a:lnTo>
                    <a:pt x="47" y="9"/>
                  </a:lnTo>
                  <a:lnTo>
                    <a:pt x="47" y="11"/>
                  </a:lnTo>
                  <a:lnTo>
                    <a:pt x="49" y="11"/>
                  </a:lnTo>
                  <a:lnTo>
                    <a:pt x="53" y="17"/>
                  </a:lnTo>
                  <a:lnTo>
                    <a:pt x="53" y="18"/>
                  </a:lnTo>
                  <a:lnTo>
                    <a:pt x="55" y="21"/>
                  </a:lnTo>
                  <a:lnTo>
                    <a:pt x="55" y="24"/>
                  </a:lnTo>
                  <a:lnTo>
                    <a:pt x="56" y="24"/>
                  </a:lnTo>
                  <a:lnTo>
                    <a:pt x="55" y="24"/>
                  </a:lnTo>
                  <a:lnTo>
                    <a:pt x="56" y="26"/>
                  </a:lnTo>
                  <a:lnTo>
                    <a:pt x="56" y="28"/>
                  </a:lnTo>
                  <a:lnTo>
                    <a:pt x="56" y="29"/>
                  </a:lnTo>
                  <a:lnTo>
                    <a:pt x="56" y="31"/>
                  </a:lnTo>
                  <a:lnTo>
                    <a:pt x="58" y="32"/>
                  </a:lnTo>
                  <a:lnTo>
                    <a:pt x="58" y="34"/>
                  </a:lnTo>
                  <a:lnTo>
                    <a:pt x="58" y="35"/>
                  </a:lnTo>
                  <a:lnTo>
                    <a:pt x="58" y="37"/>
                  </a:lnTo>
                  <a:lnTo>
                    <a:pt x="58" y="38"/>
                  </a:lnTo>
                  <a:lnTo>
                    <a:pt x="59" y="38"/>
                  </a:lnTo>
                  <a:lnTo>
                    <a:pt x="59" y="40"/>
                  </a:lnTo>
                  <a:lnTo>
                    <a:pt x="58" y="43"/>
                  </a:lnTo>
                  <a:lnTo>
                    <a:pt x="59" y="46"/>
                  </a:lnTo>
                  <a:lnTo>
                    <a:pt x="58" y="47"/>
                  </a:lnTo>
                  <a:lnTo>
                    <a:pt x="59" y="47"/>
                  </a:lnTo>
                  <a:lnTo>
                    <a:pt x="58" y="49"/>
                  </a:lnTo>
                  <a:lnTo>
                    <a:pt x="59" y="49"/>
                  </a:lnTo>
                  <a:lnTo>
                    <a:pt x="59" y="50"/>
                  </a:lnTo>
                  <a:lnTo>
                    <a:pt x="59" y="52"/>
                  </a:lnTo>
                  <a:lnTo>
                    <a:pt x="59" y="54"/>
                  </a:lnTo>
                  <a:lnTo>
                    <a:pt x="59" y="57"/>
                  </a:lnTo>
                  <a:lnTo>
                    <a:pt x="59" y="58"/>
                  </a:lnTo>
                  <a:lnTo>
                    <a:pt x="59" y="60"/>
                  </a:lnTo>
                  <a:lnTo>
                    <a:pt x="59" y="61"/>
                  </a:lnTo>
                  <a:lnTo>
                    <a:pt x="59" y="63"/>
                  </a:lnTo>
                  <a:lnTo>
                    <a:pt x="58" y="64"/>
                  </a:lnTo>
                  <a:lnTo>
                    <a:pt x="59" y="64"/>
                  </a:lnTo>
                  <a:lnTo>
                    <a:pt x="59" y="67"/>
                  </a:lnTo>
                  <a:lnTo>
                    <a:pt x="59" y="69"/>
                  </a:lnTo>
                  <a:lnTo>
                    <a:pt x="61" y="69"/>
                  </a:lnTo>
                  <a:lnTo>
                    <a:pt x="61" y="70"/>
                  </a:lnTo>
                  <a:lnTo>
                    <a:pt x="59" y="70"/>
                  </a:lnTo>
                  <a:lnTo>
                    <a:pt x="59" y="72"/>
                  </a:lnTo>
                  <a:lnTo>
                    <a:pt x="59" y="73"/>
                  </a:lnTo>
                  <a:lnTo>
                    <a:pt x="59" y="75"/>
                  </a:lnTo>
                  <a:lnTo>
                    <a:pt x="59" y="76"/>
                  </a:lnTo>
                  <a:lnTo>
                    <a:pt x="59" y="78"/>
                  </a:lnTo>
                  <a:lnTo>
                    <a:pt x="61" y="80"/>
                  </a:lnTo>
                  <a:lnTo>
                    <a:pt x="59" y="80"/>
                  </a:lnTo>
                  <a:lnTo>
                    <a:pt x="59" y="81"/>
                  </a:lnTo>
                  <a:lnTo>
                    <a:pt x="59" y="83"/>
                  </a:lnTo>
                  <a:lnTo>
                    <a:pt x="59" y="84"/>
                  </a:lnTo>
                  <a:lnTo>
                    <a:pt x="59" y="86"/>
                  </a:lnTo>
                  <a:lnTo>
                    <a:pt x="59" y="87"/>
                  </a:lnTo>
                  <a:lnTo>
                    <a:pt x="59" y="89"/>
                  </a:lnTo>
                  <a:lnTo>
                    <a:pt x="58" y="89"/>
                  </a:lnTo>
                  <a:lnTo>
                    <a:pt x="59" y="90"/>
                  </a:lnTo>
                  <a:lnTo>
                    <a:pt x="59" y="92"/>
                  </a:lnTo>
                  <a:lnTo>
                    <a:pt x="58" y="92"/>
                  </a:lnTo>
                  <a:lnTo>
                    <a:pt x="59" y="93"/>
                  </a:lnTo>
                  <a:lnTo>
                    <a:pt x="59" y="96"/>
                  </a:lnTo>
                  <a:lnTo>
                    <a:pt x="59" y="98"/>
                  </a:lnTo>
                  <a:lnTo>
                    <a:pt x="58" y="98"/>
                  </a:lnTo>
                  <a:lnTo>
                    <a:pt x="58" y="99"/>
                  </a:lnTo>
                  <a:lnTo>
                    <a:pt x="58" y="101"/>
                  </a:lnTo>
                  <a:lnTo>
                    <a:pt x="58" y="104"/>
                  </a:lnTo>
                  <a:lnTo>
                    <a:pt x="59" y="104"/>
                  </a:lnTo>
                  <a:lnTo>
                    <a:pt x="61" y="106"/>
                  </a:lnTo>
                  <a:lnTo>
                    <a:pt x="62" y="106"/>
                  </a:lnTo>
                  <a:lnTo>
                    <a:pt x="65" y="106"/>
                  </a:lnTo>
                  <a:lnTo>
                    <a:pt x="65" y="104"/>
                  </a:lnTo>
                  <a:lnTo>
                    <a:pt x="67" y="92"/>
                  </a:lnTo>
                  <a:lnTo>
                    <a:pt x="67" y="81"/>
                  </a:lnTo>
                  <a:lnTo>
                    <a:pt x="67"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6" name="Freeform 15">
              <a:extLst>
                <a:ext uri="{FF2B5EF4-FFF2-40B4-BE49-F238E27FC236}">
                  <a16:creationId xmlns:a16="http://schemas.microsoft.com/office/drawing/2014/main" id="{3C38D119-B5CB-412B-913E-37CDC5DB7295}"/>
                </a:ext>
              </a:extLst>
            </p:cNvPr>
            <p:cNvSpPr>
              <a:spLocks/>
            </p:cNvSpPr>
            <p:nvPr userDrawn="1"/>
          </p:nvSpPr>
          <p:spPr bwMode="auto">
            <a:xfrm>
              <a:off x="4740" y="4077"/>
              <a:ext cx="35" cy="53"/>
            </a:xfrm>
            <a:custGeom>
              <a:avLst/>
              <a:gdLst>
                <a:gd name="T0" fmla="*/ 35 w 67"/>
                <a:gd name="T1" fmla="*/ 25 h 107"/>
                <a:gd name="T2" fmla="*/ 32 w 67"/>
                <a:gd name="T3" fmla="*/ 9 h 107"/>
                <a:gd name="T4" fmla="*/ 28 w 67"/>
                <a:gd name="T5" fmla="*/ 3 h 107"/>
                <a:gd name="T6" fmla="*/ 25 w 67"/>
                <a:gd name="T7" fmla="*/ 1 h 107"/>
                <a:gd name="T8" fmla="*/ 20 w 67"/>
                <a:gd name="T9" fmla="*/ 0 h 107"/>
                <a:gd name="T10" fmla="*/ 17 w 67"/>
                <a:gd name="T11" fmla="*/ 0 h 107"/>
                <a:gd name="T12" fmla="*/ 14 w 67"/>
                <a:gd name="T13" fmla="*/ 0 h 107"/>
                <a:gd name="T14" fmla="*/ 11 w 67"/>
                <a:gd name="T15" fmla="*/ 2 h 107"/>
                <a:gd name="T16" fmla="*/ 9 w 67"/>
                <a:gd name="T17" fmla="*/ 3 h 107"/>
                <a:gd name="T18" fmla="*/ 8 w 67"/>
                <a:gd name="T19" fmla="*/ 3 h 107"/>
                <a:gd name="T20" fmla="*/ 3 w 67"/>
                <a:gd name="T21" fmla="*/ 8 h 107"/>
                <a:gd name="T22" fmla="*/ 2 w 67"/>
                <a:gd name="T23" fmla="*/ 10 h 107"/>
                <a:gd name="T24" fmla="*/ 2 w 67"/>
                <a:gd name="T25" fmla="*/ 13 h 107"/>
                <a:gd name="T26" fmla="*/ 1 w 67"/>
                <a:gd name="T27" fmla="*/ 17 h 107"/>
                <a:gd name="T28" fmla="*/ 1 w 67"/>
                <a:gd name="T29" fmla="*/ 21 h 107"/>
                <a:gd name="T30" fmla="*/ 0 w 67"/>
                <a:gd name="T31" fmla="*/ 24 h 107"/>
                <a:gd name="T32" fmla="*/ 1 w 67"/>
                <a:gd name="T33" fmla="*/ 27 h 107"/>
                <a:gd name="T34" fmla="*/ 1 w 67"/>
                <a:gd name="T35" fmla="*/ 29 h 107"/>
                <a:gd name="T36" fmla="*/ 1 w 67"/>
                <a:gd name="T37" fmla="*/ 32 h 107"/>
                <a:gd name="T38" fmla="*/ 1 w 67"/>
                <a:gd name="T39" fmla="*/ 35 h 107"/>
                <a:gd name="T40" fmla="*/ 1 w 67"/>
                <a:gd name="T41" fmla="*/ 36 h 107"/>
                <a:gd name="T42" fmla="*/ 1 w 67"/>
                <a:gd name="T43" fmla="*/ 39 h 107"/>
                <a:gd name="T44" fmla="*/ 1 w 67"/>
                <a:gd name="T45" fmla="*/ 42 h 107"/>
                <a:gd name="T46" fmla="*/ 1 w 67"/>
                <a:gd name="T47" fmla="*/ 46 h 107"/>
                <a:gd name="T48" fmla="*/ 2 w 67"/>
                <a:gd name="T49" fmla="*/ 51 h 107"/>
                <a:gd name="T50" fmla="*/ 4 w 67"/>
                <a:gd name="T51" fmla="*/ 51 h 107"/>
                <a:gd name="T52" fmla="*/ 4 w 67"/>
                <a:gd name="T53" fmla="*/ 46 h 107"/>
                <a:gd name="T54" fmla="*/ 3 w 67"/>
                <a:gd name="T55" fmla="*/ 33 h 107"/>
                <a:gd name="T56" fmla="*/ 3 w 67"/>
                <a:gd name="T57" fmla="*/ 23 h 107"/>
                <a:gd name="T58" fmla="*/ 4 w 67"/>
                <a:gd name="T59" fmla="*/ 20 h 107"/>
                <a:gd name="T60" fmla="*/ 4 w 67"/>
                <a:gd name="T61" fmla="*/ 17 h 107"/>
                <a:gd name="T62" fmla="*/ 5 w 67"/>
                <a:gd name="T63" fmla="*/ 12 h 107"/>
                <a:gd name="T64" fmla="*/ 6 w 67"/>
                <a:gd name="T65" fmla="*/ 9 h 107"/>
                <a:gd name="T66" fmla="*/ 9 w 67"/>
                <a:gd name="T67" fmla="*/ 6 h 107"/>
                <a:gd name="T68" fmla="*/ 13 w 67"/>
                <a:gd name="T69" fmla="*/ 4 h 107"/>
                <a:gd name="T70" fmla="*/ 15 w 67"/>
                <a:gd name="T71" fmla="*/ 3 h 107"/>
                <a:gd name="T72" fmla="*/ 16 w 67"/>
                <a:gd name="T73" fmla="*/ 3 h 107"/>
                <a:gd name="T74" fmla="*/ 22 w 67"/>
                <a:gd name="T75" fmla="*/ 3 h 107"/>
                <a:gd name="T76" fmla="*/ 25 w 67"/>
                <a:gd name="T77" fmla="*/ 4 h 107"/>
                <a:gd name="T78" fmla="*/ 28 w 67"/>
                <a:gd name="T79" fmla="*/ 9 h 107"/>
                <a:gd name="T80" fmla="*/ 29 w 67"/>
                <a:gd name="T81" fmla="*/ 12 h 107"/>
                <a:gd name="T82" fmla="*/ 30 w 67"/>
                <a:gd name="T83" fmla="*/ 14 h 107"/>
                <a:gd name="T84" fmla="*/ 30 w 67"/>
                <a:gd name="T85" fmla="*/ 17 h 107"/>
                <a:gd name="T86" fmla="*/ 30 w 67"/>
                <a:gd name="T87" fmla="*/ 19 h 107"/>
                <a:gd name="T88" fmla="*/ 31 w 67"/>
                <a:gd name="T89" fmla="*/ 21 h 107"/>
                <a:gd name="T90" fmla="*/ 31 w 67"/>
                <a:gd name="T91" fmla="*/ 24 h 107"/>
                <a:gd name="T92" fmla="*/ 31 w 67"/>
                <a:gd name="T93" fmla="*/ 26 h 107"/>
                <a:gd name="T94" fmla="*/ 31 w 67"/>
                <a:gd name="T95" fmla="*/ 28 h 107"/>
                <a:gd name="T96" fmla="*/ 31 w 67"/>
                <a:gd name="T97" fmla="*/ 29 h 107"/>
                <a:gd name="T98" fmla="*/ 31 w 67"/>
                <a:gd name="T99" fmla="*/ 31 h 107"/>
                <a:gd name="T100" fmla="*/ 32 w 67"/>
                <a:gd name="T101" fmla="*/ 34 h 107"/>
                <a:gd name="T102" fmla="*/ 31 w 67"/>
                <a:gd name="T103" fmla="*/ 35 h 107"/>
                <a:gd name="T104" fmla="*/ 32 w 67"/>
                <a:gd name="T105" fmla="*/ 38 h 107"/>
                <a:gd name="T106" fmla="*/ 32 w 67"/>
                <a:gd name="T107" fmla="*/ 39 h 107"/>
                <a:gd name="T108" fmla="*/ 31 w 67"/>
                <a:gd name="T109" fmla="*/ 40 h 107"/>
                <a:gd name="T110" fmla="*/ 31 w 67"/>
                <a:gd name="T111" fmla="*/ 42 h 107"/>
                <a:gd name="T112" fmla="*/ 31 w 67"/>
                <a:gd name="T113" fmla="*/ 45 h 107"/>
                <a:gd name="T114" fmla="*/ 32 w 67"/>
                <a:gd name="T115" fmla="*/ 46 h 107"/>
                <a:gd name="T116" fmla="*/ 31 w 67"/>
                <a:gd name="T117" fmla="*/ 48 h 107"/>
                <a:gd name="T118" fmla="*/ 31 w 67"/>
                <a:gd name="T119" fmla="*/ 52 h 107"/>
                <a:gd name="T120" fmla="*/ 32 w 67"/>
                <a:gd name="T121" fmla="*/ 52 h 107"/>
                <a:gd name="T122" fmla="*/ 35 w 67"/>
                <a:gd name="T123" fmla="*/ 40 h 1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 h="107">
                  <a:moveTo>
                    <a:pt x="67" y="79"/>
                  </a:moveTo>
                  <a:lnTo>
                    <a:pt x="67" y="79"/>
                  </a:lnTo>
                  <a:lnTo>
                    <a:pt x="67" y="78"/>
                  </a:lnTo>
                  <a:lnTo>
                    <a:pt x="67" y="59"/>
                  </a:lnTo>
                  <a:lnTo>
                    <a:pt x="67" y="50"/>
                  </a:lnTo>
                  <a:lnTo>
                    <a:pt x="65" y="38"/>
                  </a:lnTo>
                  <a:lnTo>
                    <a:pt x="64" y="22"/>
                  </a:lnTo>
                  <a:lnTo>
                    <a:pt x="62" y="19"/>
                  </a:lnTo>
                  <a:lnTo>
                    <a:pt x="61" y="16"/>
                  </a:lnTo>
                  <a:lnTo>
                    <a:pt x="61" y="13"/>
                  </a:lnTo>
                  <a:lnTo>
                    <a:pt x="55" y="7"/>
                  </a:lnTo>
                  <a:lnTo>
                    <a:pt x="53" y="6"/>
                  </a:lnTo>
                  <a:lnTo>
                    <a:pt x="52" y="4"/>
                  </a:lnTo>
                  <a:lnTo>
                    <a:pt x="47" y="3"/>
                  </a:lnTo>
                  <a:lnTo>
                    <a:pt x="46" y="1"/>
                  </a:lnTo>
                  <a:lnTo>
                    <a:pt x="44" y="1"/>
                  </a:lnTo>
                  <a:lnTo>
                    <a:pt x="40" y="0"/>
                  </a:lnTo>
                  <a:lnTo>
                    <a:pt x="38" y="0"/>
                  </a:lnTo>
                  <a:lnTo>
                    <a:pt x="36" y="0"/>
                  </a:lnTo>
                  <a:lnTo>
                    <a:pt x="35" y="0"/>
                  </a:lnTo>
                  <a:lnTo>
                    <a:pt x="33" y="0"/>
                  </a:lnTo>
                  <a:lnTo>
                    <a:pt x="32" y="1"/>
                  </a:lnTo>
                  <a:lnTo>
                    <a:pt x="30" y="1"/>
                  </a:lnTo>
                  <a:lnTo>
                    <a:pt x="29" y="1"/>
                  </a:lnTo>
                  <a:lnTo>
                    <a:pt x="26" y="1"/>
                  </a:lnTo>
                  <a:lnTo>
                    <a:pt x="24" y="1"/>
                  </a:lnTo>
                  <a:lnTo>
                    <a:pt x="24" y="3"/>
                  </a:lnTo>
                  <a:lnTo>
                    <a:pt x="23" y="3"/>
                  </a:lnTo>
                  <a:lnTo>
                    <a:pt x="21" y="4"/>
                  </a:lnTo>
                  <a:lnTo>
                    <a:pt x="20" y="4"/>
                  </a:lnTo>
                  <a:lnTo>
                    <a:pt x="18" y="6"/>
                  </a:lnTo>
                  <a:lnTo>
                    <a:pt x="17" y="6"/>
                  </a:lnTo>
                  <a:lnTo>
                    <a:pt x="17" y="7"/>
                  </a:lnTo>
                  <a:lnTo>
                    <a:pt x="15" y="7"/>
                  </a:lnTo>
                  <a:lnTo>
                    <a:pt x="14" y="7"/>
                  </a:lnTo>
                  <a:lnTo>
                    <a:pt x="14" y="9"/>
                  </a:lnTo>
                  <a:lnTo>
                    <a:pt x="11" y="12"/>
                  </a:lnTo>
                  <a:lnTo>
                    <a:pt x="6" y="16"/>
                  </a:lnTo>
                  <a:lnTo>
                    <a:pt x="6" y="18"/>
                  </a:lnTo>
                  <a:lnTo>
                    <a:pt x="4" y="21"/>
                  </a:lnTo>
                  <a:lnTo>
                    <a:pt x="4" y="22"/>
                  </a:lnTo>
                  <a:lnTo>
                    <a:pt x="3" y="24"/>
                  </a:lnTo>
                  <a:lnTo>
                    <a:pt x="3" y="26"/>
                  </a:lnTo>
                  <a:lnTo>
                    <a:pt x="3" y="27"/>
                  </a:lnTo>
                  <a:lnTo>
                    <a:pt x="3" y="32"/>
                  </a:lnTo>
                  <a:lnTo>
                    <a:pt x="1" y="35"/>
                  </a:lnTo>
                  <a:lnTo>
                    <a:pt x="1" y="38"/>
                  </a:lnTo>
                  <a:lnTo>
                    <a:pt x="1" y="39"/>
                  </a:lnTo>
                  <a:lnTo>
                    <a:pt x="1" y="42"/>
                  </a:lnTo>
                  <a:lnTo>
                    <a:pt x="1" y="45"/>
                  </a:lnTo>
                  <a:lnTo>
                    <a:pt x="1" y="47"/>
                  </a:lnTo>
                  <a:lnTo>
                    <a:pt x="0" y="48"/>
                  </a:lnTo>
                  <a:lnTo>
                    <a:pt x="1" y="48"/>
                  </a:lnTo>
                  <a:lnTo>
                    <a:pt x="1" y="52"/>
                  </a:lnTo>
                  <a:lnTo>
                    <a:pt x="0" y="53"/>
                  </a:lnTo>
                  <a:lnTo>
                    <a:pt x="1" y="55"/>
                  </a:lnTo>
                  <a:lnTo>
                    <a:pt x="1" y="56"/>
                  </a:lnTo>
                  <a:lnTo>
                    <a:pt x="0" y="56"/>
                  </a:lnTo>
                  <a:lnTo>
                    <a:pt x="1" y="58"/>
                  </a:lnTo>
                  <a:lnTo>
                    <a:pt x="1" y="61"/>
                  </a:lnTo>
                  <a:lnTo>
                    <a:pt x="1" y="62"/>
                  </a:lnTo>
                  <a:lnTo>
                    <a:pt x="1" y="64"/>
                  </a:lnTo>
                  <a:lnTo>
                    <a:pt x="1" y="65"/>
                  </a:lnTo>
                  <a:lnTo>
                    <a:pt x="1" y="67"/>
                  </a:lnTo>
                  <a:lnTo>
                    <a:pt x="1" y="68"/>
                  </a:lnTo>
                  <a:lnTo>
                    <a:pt x="0" y="68"/>
                  </a:lnTo>
                  <a:lnTo>
                    <a:pt x="1" y="70"/>
                  </a:lnTo>
                  <a:lnTo>
                    <a:pt x="1" y="71"/>
                  </a:lnTo>
                  <a:lnTo>
                    <a:pt x="1" y="73"/>
                  </a:lnTo>
                  <a:lnTo>
                    <a:pt x="1" y="74"/>
                  </a:lnTo>
                  <a:lnTo>
                    <a:pt x="1" y="76"/>
                  </a:lnTo>
                  <a:lnTo>
                    <a:pt x="1" y="78"/>
                  </a:lnTo>
                  <a:lnTo>
                    <a:pt x="1" y="79"/>
                  </a:lnTo>
                  <a:lnTo>
                    <a:pt x="1" y="84"/>
                  </a:lnTo>
                  <a:lnTo>
                    <a:pt x="1" y="85"/>
                  </a:lnTo>
                  <a:lnTo>
                    <a:pt x="1" y="87"/>
                  </a:lnTo>
                  <a:lnTo>
                    <a:pt x="1" y="88"/>
                  </a:lnTo>
                  <a:lnTo>
                    <a:pt x="1" y="93"/>
                  </a:lnTo>
                  <a:lnTo>
                    <a:pt x="1" y="94"/>
                  </a:lnTo>
                  <a:lnTo>
                    <a:pt x="1" y="96"/>
                  </a:lnTo>
                  <a:lnTo>
                    <a:pt x="3" y="99"/>
                  </a:lnTo>
                  <a:lnTo>
                    <a:pt x="3" y="102"/>
                  </a:lnTo>
                  <a:lnTo>
                    <a:pt x="4" y="105"/>
                  </a:lnTo>
                  <a:lnTo>
                    <a:pt x="4" y="107"/>
                  </a:lnTo>
                  <a:lnTo>
                    <a:pt x="6" y="107"/>
                  </a:lnTo>
                  <a:lnTo>
                    <a:pt x="8" y="105"/>
                  </a:lnTo>
                  <a:lnTo>
                    <a:pt x="8" y="104"/>
                  </a:lnTo>
                  <a:lnTo>
                    <a:pt x="8" y="102"/>
                  </a:lnTo>
                  <a:lnTo>
                    <a:pt x="8" y="94"/>
                  </a:lnTo>
                  <a:lnTo>
                    <a:pt x="8" y="93"/>
                  </a:lnTo>
                  <a:lnTo>
                    <a:pt x="8" y="90"/>
                  </a:lnTo>
                  <a:lnTo>
                    <a:pt x="6" y="87"/>
                  </a:lnTo>
                  <a:lnTo>
                    <a:pt x="6" y="73"/>
                  </a:lnTo>
                  <a:lnTo>
                    <a:pt x="6" y="67"/>
                  </a:lnTo>
                  <a:lnTo>
                    <a:pt x="6" y="61"/>
                  </a:lnTo>
                  <a:lnTo>
                    <a:pt x="6" y="55"/>
                  </a:lnTo>
                  <a:lnTo>
                    <a:pt x="6" y="47"/>
                  </a:lnTo>
                  <a:lnTo>
                    <a:pt x="6" y="44"/>
                  </a:lnTo>
                  <a:lnTo>
                    <a:pt x="8" y="42"/>
                  </a:lnTo>
                  <a:lnTo>
                    <a:pt x="8" y="41"/>
                  </a:lnTo>
                  <a:lnTo>
                    <a:pt x="8" y="39"/>
                  </a:lnTo>
                  <a:lnTo>
                    <a:pt x="8" y="38"/>
                  </a:lnTo>
                  <a:lnTo>
                    <a:pt x="8" y="36"/>
                  </a:lnTo>
                  <a:lnTo>
                    <a:pt x="8" y="35"/>
                  </a:lnTo>
                  <a:lnTo>
                    <a:pt x="9" y="29"/>
                  </a:lnTo>
                  <a:lnTo>
                    <a:pt x="9" y="27"/>
                  </a:lnTo>
                  <a:lnTo>
                    <a:pt x="9" y="24"/>
                  </a:lnTo>
                  <a:lnTo>
                    <a:pt x="11" y="21"/>
                  </a:lnTo>
                  <a:lnTo>
                    <a:pt x="11" y="19"/>
                  </a:lnTo>
                  <a:lnTo>
                    <a:pt x="12" y="18"/>
                  </a:lnTo>
                  <a:lnTo>
                    <a:pt x="14" y="16"/>
                  </a:lnTo>
                  <a:lnTo>
                    <a:pt x="15" y="13"/>
                  </a:lnTo>
                  <a:lnTo>
                    <a:pt x="17" y="13"/>
                  </a:lnTo>
                  <a:lnTo>
                    <a:pt x="18" y="12"/>
                  </a:lnTo>
                  <a:lnTo>
                    <a:pt x="20" y="10"/>
                  </a:lnTo>
                  <a:lnTo>
                    <a:pt x="21" y="9"/>
                  </a:lnTo>
                  <a:lnTo>
                    <a:pt x="24" y="9"/>
                  </a:lnTo>
                  <a:lnTo>
                    <a:pt x="26" y="7"/>
                  </a:lnTo>
                  <a:lnTo>
                    <a:pt x="27" y="7"/>
                  </a:lnTo>
                  <a:lnTo>
                    <a:pt x="29" y="7"/>
                  </a:lnTo>
                  <a:lnTo>
                    <a:pt x="29" y="6"/>
                  </a:lnTo>
                  <a:lnTo>
                    <a:pt x="30" y="6"/>
                  </a:lnTo>
                  <a:lnTo>
                    <a:pt x="32" y="6"/>
                  </a:lnTo>
                  <a:lnTo>
                    <a:pt x="36" y="6"/>
                  </a:lnTo>
                  <a:lnTo>
                    <a:pt x="41" y="7"/>
                  </a:lnTo>
                  <a:lnTo>
                    <a:pt x="43" y="6"/>
                  </a:lnTo>
                  <a:lnTo>
                    <a:pt x="43" y="7"/>
                  </a:lnTo>
                  <a:lnTo>
                    <a:pt x="44" y="7"/>
                  </a:lnTo>
                  <a:lnTo>
                    <a:pt x="46" y="9"/>
                  </a:lnTo>
                  <a:lnTo>
                    <a:pt x="47" y="9"/>
                  </a:lnTo>
                  <a:lnTo>
                    <a:pt x="47" y="10"/>
                  </a:lnTo>
                  <a:lnTo>
                    <a:pt x="50" y="10"/>
                  </a:lnTo>
                  <a:lnTo>
                    <a:pt x="53" y="16"/>
                  </a:lnTo>
                  <a:lnTo>
                    <a:pt x="53" y="18"/>
                  </a:lnTo>
                  <a:lnTo>
                    <a:pt x="55" y="18"/>
                  </a:lnTo>
                  <a:lnTo>
                    <a:pt x="56" y="21"/>
                  </a:lnTo>
                  <a:lnTo>
                    <a:pt x="56" y="24"/>
                  </a:lnTo>
                  <a:lnTo>
                    <a:pt x="56" y="26"/>
                  </a:lnTo>
                  <a:lnTo>
                    <a:pt x="58" y="27"/>
                  </a:lnTo>
                  <a:lnTo>
                    <a:pt x="58" y="29"/>
                  </a:lnTo>
                  <a:lnTo>
                    <a:pt x="56" y="30"/>
                  </a:lnTo>
                  <a:lnTo>
                    <a:pt x="58" y="32"/>
                  </a:lnTo>
                  <a:lnTo>
                    <a:pt x="58" y="33"/>
                  </a:lnTo>
                  <a:lnTo>
                    <a:pt x="58" y="35"/>
                  </a:lnTo>
                  <a:lnTo>
                    <a:pt x="58" y="36"/>
                  </a:lnTo>
                  <a:lnTo>
                    <a:pt x="58" y="38"/>
                  </a:lnTo>
                  <a:lnTo>
                    <a:pt x="59" y="38"/>
                  </a:lnTo>
                  <a:lnTo>
                    <a:pt x="59" y="39"/>
                  </a:lnTo>
                  <a:lnTo>
                    <a:pt x="59" y="42"/>
                  </a:lnTo>
                  <a:lnTo>
                    <a:pt x="59" y="45"/>
                  </a:lnTo>
                  <a:lnTo>
                    <a:pt x="59" y="47"/>
                  </a:lnTo>
                  <a:lnTo>
                    <a:pt x="59" y="48"/>
                  </a:lnTo>
                  <a:lnTo>
                    <a:pt x="59" y="50"/>
                  </a:lnTo>
                  <a:lnTo>
                    <a:pt x="59" y="52"/>
                  </a:lnTo>
                  <a:lnTo>
                    <a:pt x="59" y="53"/>
                  </a:lnTo>
                  <a:lnTo>
                    <a:pt x="59" y="56"/>
                  </a:lnTo>
                  <a:lnTo>
                    <a:pt x="59" y="58"/>
                  </a:lnTo>
                  <a:lnTo>
                    <a:pt x="59" y="59"/>
                  </a:lnTo>
                  <a:lnTo>
                    <a:pt x="59" y="61"/>
                  </a:lnTo>
                  <a:lnTo>
                    <a:pt x="59" y="62"/>
                  </a:lnTo>
                  <a:lnTo>
                    <a:pt x="59" y="64"/>
                  </a:lnTo>
                  <a:lnTo>
                    <a:pt x="59" y="67"/>
                  </a:lnTo>
                  <a:lnTo>
                    <a:pt x="61" y="67"/>
                  </a:lnTo>
                  <a:lnTo>
                    <a:pt x="61" y="68"/>
                  </a:lnTo>
                  <a:lnTo>
                    <a:pt x="61" y="70"/>
                  </a:lnTo>
                  <a:lnTo>
                    <a:pt x="59" y="70"/>
                  </a:lnTo>
                  <a:lnTo>
                    <a:pt x="59" y="71"/>
                  </a:lnTo>
                  <a:lnTo>
                    <a:pt x="59" y="73"/>
                  </a:lnTo>
                  <a:lnTo>
                    <a:pt x="61" y="73"/>
                  </a:lnTo>
                  <a:lnTo>
                    <a:pt x="59" y="74"/>
                  </a:lnTo>
                  <a:lnTo>
                    <a:pt x="59" y="76"/>
                  </a:lnTo>
                  <a:lnTo>
                    <a:pt x="61" y="76"/>
                  </a:lnTo>
                  <a:lnTo>
                    <a:pt x="59" y="76"/>
                  </a:lnTo>
                  <a:lnTo>
                    <a:pt x="59" y="78"/>
                  </a:lnTo>
                  <a:lnTo>
                    <a:pt x="61" y="78"/>
                  </a:lnTo>
                  <a:lnTo>
                    <a:pt x="61" y="79"/>
                  </a:lnTo>
                  <a:lnTo>
                    <a:pt x="59" y="79"/>
                  </a:lnTo>
                  <a:lnTo>
                    <a:pt x="59" y="81"/>
                  </a:lnTo>
                  <a:lnTo>
                    <a:pt x="59" y="82"/>
                  </a:lnTo>
                  <a:lnTo>
                    <a:pt x="59" y="84"/>
                  </a:lnTo>
                  <a:lnTo>
                    <a:pt x="59" y="85"/>
                  </a:lnTo>
                  <a:lnTo>
                    <a:pt x="59" y="87"/>
                  </a:lnTo>
                  <a:lnTo>
                    <a:pt x="59" y="88"/>
                  </a:lnTo>
                  <a:lnTo>
                    <a:pt x="58" y="88"/>
                  </a:lnTo>
                  <a:lnTo>
                    <a:pt x="59" y="90"/>
                  </a:lnTo>
                  <a:lnTo>
                    <a:pt x="59" y="91"/>
                  </a:lnTo>
                  <a:lnTo>
                    <a:pt x="58" y="91"/>
                  </a:lnTo>
                  <a:lnTo>
                    <a:pt x="59" y="93"/>
                  </a:lnTo>
                  <a:lnTo>
                    <a:pt x="61" y="93"/>
                  </a:lnTo>
                  <a:lnTo>
                    <a:pt x="59" y="94"/>
                  </a:lnTo>
                  <a:lnTo>
                    <a:pt x="59" y="96"/>
                  </a:lnTo>
                  <a:lnTo>
                    <a:pt x="59" y="97"/>
                  </a:lnTo>
                  <a:lnTo>
                    <a:pt x="58" y="97"/>
                  </a:lnTo>
                  <a:lnTo>
                    <a:pt x="59" y="99"/>
                  </a:lnTo>
                  <a:lnTo>
                    <a:pt x="58" y="99"/>
                  </a:lnTo>
                  <a:lnTo>
                    <a:pt x="59" y="100"/>
                  </a:lnTo>
                  <a:lnTo>
                    <a:pt x="59" y="104"/>
                  </a:lnTo>
                  <a:lnTo>
                    <a:pt x="61" y="104"/>
                  </a:lnTo>
                  <a:lnTo>
                    <a:pt x="61" y="105"/>
                  </a:lnTo>
                  <a:lnTo>
                    <a:pt x="62" y="105"/>
                  </a:lnTo>
                  <a:lnTo>
                    <a:pt x="65" y="105"/>
                  </a:lnTo>
                  <a:lnTo>
                    <a:pt x="67" y="104"/>
                  </a:lnTo>
                  <a:lnTo>
                    <a:pt x="67" y="91"/>
                  </a:lnTo>
                  <a:lnTo>
                    <a:pt x="67" y="81"/>
                  </a:lnTo>
                  <a:lnTo>
                    <a:pt x="67"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sp>
          <p:nvSpPr>
            <p:cNvPr id="1037" name="Freeform 16">
              <a:extLst>
                <a:ext uri="{FF2B5EF4-FFF2-40B4-BE49-F238E27FC236}">
                  <a16:creationId xmlns:a16="http://schemas.microsoft.com/office/drawing/2014/main" id="{A941E299-BFDD-4762-B591-8779CD14E24F}"/>
                </a:ext>
              </a:extLst>
            </p:cNvPr>
            <p:cNvSpPr>
              <a:spLocks noEditPoints="1"/>
            </p:cNvSpPr>
            <p:nvPr userDrawn="1"/>
          </p:nvSpPr>
          <p:spPr bwMode="auto">
            <a:xfrm>
              <a:off x="4644" y="4023"/>
              <a:ext cx="146" cy="146"/>
            </a:xfrm>
            <a:custGeom>
              <a:avLst/>
              <a:gdLst>
                <a:gd name="T0" fmla="*/ 0 w 291"/>
                <a:gd name="T1" fmla="*/ 0 h 292"/>
                <a:gd name="T2" fmla="*/ 0 w 291"/>
                <a:gd name="T3" fmla="*/ 146 h 292"/>
                <a:gd name="T4" fmla="*/ 146 w 291"/>
                <a:gd name="T5" fmla="*/ 146 h 292"/>
                <a:gd name="T6" fmla="*/ 146 w 291"/>
                <a:gd name="T7" fmla="*/ 0 h 292"/>
                <a:gd name="T8" fmla="*/ 0 w 291"/>
                <a:gd name="T9" fmla="*/ 0 h 292"/>
                <a:gd name="T10" fmla="*/ 0 w 291"/>
                <a:gd name="T11" fmla="*/ 0 h 292"/>
                <a:gd name="T12" fmla="*/ 138 w 291"/>
                <a:gd name="T13" fmla="*/ 139 h 292"/>
                <a:gd name="T14" fmla="*/ 8 w 291"/>
                <a:gd name="T15" fmla="*/ 139 h 292"/>
                <a:gd name="T16" fmla="*/ 8 w 291"/>
                <a:gd name="T17" fmla="*/ 8 h 292"/>
                <a:gd name="T18" fmla="*/ 138 w 291"/>
                <a:gd name="T19" fmla="*/ 8 h 292"/>
                <a:gd name="T20" fmla="*/ 138 w 291"/>
                <a:gd name="T21" fmla="*/ 139 h 292"/>
                <a:gd name="T22" fmla="*/ 138 w 291"/>
                <a:gd name="T23" fmla="*/ 139 h 2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1" h="292">
                  <a:moveTo>
                    <a:pt x="0" y="0"/>
                  </a:moveTo>
                  <a:lnTo>
                    <a:pt x="0" y="292"/>
                  </a:lnTo>
                  <a:lnTo>
                    <a:pt x="291" y="292"/>
                  </a:lnTo>
                  <a:lnTo>
                    <a:pt x="291" y="0"/>
                  </a:lnTo>
                  <a:lnTo>
                    <a:pt x="0" y="0"/>
                  </a:lnTo>
                  <a:close/>
                  <a:moveTo>
                    <a:pt x="276" y="277"/>
                  </a:moveTo>
                  <a:lnTo>
                    <a:pt x="15" y="277"/>
                  </a:lnTo>
                  <a:lnTo>
                    <a:pt x="15" y="15"/>
                  </a:lnTo>
                  <a:lnTo>
                    <a:pt x="276" y="15"/>
                  </a:lnTo>
                  <a:lnTo>
                    <a:pt x="276" y="2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fontAlgn="base" hangingPunct="0">
                <a:spcBef>
                  <a:spcPct val="0"/>
                </a:spcBef>
                <a:spcAft>
                  <a:spcPct val="0"/>
                </a:spcAft>
              </a:pPr>
              <a:endParaRPr lang="it-IT">
                <a:solidFill>
                  <a:prstClr val="black"/>
                </a:solidFill>
                <a:latin typeface="Arial" panose="020B0604020202020204" pitchFamily="34" charset="0"/>
                <a:ea typeface="MS PGothic" panose="020B0600070205080204" pitchFamily="34" charset="-128"/>
              </a:endParaRPr>
            </a:p>
          </p:txBody>
        </p:sp>
      </p:grpSp>
    </p:spTree>
    <p:extLst>
      <p:ext uri="{BB962C8B-B14F-4D97-AF65-F5344CB8AC3E}">
        <p14:creationId xmlns:p14="http://schemas.microsoft.com/office/powerpoint/2010/main" val="3519660769"/>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11"/>
          <p:cNvSpPr>
            <a:spLocks noChangeArrowheads="1"/>
          </p:cNvSpPr>
          <p:nvPr/>
        </p:nvSpPr>
        <p:spPr bwMode="auto">
          <a:xfrm>
            <a:off x="4343400" y="2348880"/>
            <a:ext cx="1206500" cy="561975"/>
          </a:xfrm>
          <a:prstGeom prst="flowChartTerminator">
            <a:avLst/>
          </a:prstGeom>
          <a:solidFill>
            <a:srgbClr val="0033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US" sz="800" i="1" dirty="0">
                <a:solidFill>
                  <a:schemeClr val="bg1"/>
                </a:solidFill>
                <a:latin typeface="Century Gothic" panose="020B0502020202020204" pitchFamily="34" charset="0"/>
                <a:cs typeface="Times New Roman" panose="02020603050405020304" pitchFamily="18" charset="0"/>
              </a:rPr>
              <a:t>Management Board</a:t>
            </a:r>
            <a:r>
              <a:rPr lang="uk-UA" sz="800" i="1" dirty="0">
                <a:solidFill>
                  <a:schemeClr val="bg1"/>
                </a:solidFill>
                <a:latin typeface="Century Gothic" panose="020B0502020202020204" pitchFamily="34" charset="0"/>
                <a:cs typeface="Times New Roman" panose="02020603050405020304" pitchFamily="18" charset="0"/>
              </a:rPr>
              <a:t>**</a:t>
            </a:r>
            <a:endParaRPr lang="en-US" sz="800" i="1" dirty="0">
              <a:solidFill>
                <a:schemeClr val="bg1"/>
              </a:solidFill>
              <a:latin typeface="Century Gothic" panose="020B0502020202020204" pitchFamily="34" charset="0"/>
              <a:cs typeface="Times New Roman" panose="02020603050405020304" pitchFamily="18" charset="0"/>
            </a:endParaRPr>
          </a:p>
          <a:p>
            <a:pPr algn="ctr"/>
            <a:r>
              <a:rPr lang="en-US" sz="800" i="1" u="sng" dirty="0">
                <a:solidFill>
                  <a:schemeClr val="bg1"/>
                </a:solidFill>
                <a:latin typeface="Century Gothic" panose="020B0502020202020204" pitchFamily="34" charset="0"/>
                <a:cs typeface="Times New Roman" panose="02020603050405020304" pitchFamily="18" charset="0"/>
              </a:rPr>
              <a:t>Chairman</a:t>
            </a:r>
          </a:p>
          <a:p>
            <a:pPr algn="ctr"/>
            <a:r>
              <a:rPr lang="en-US" sz="800" i="1" u="sng" dirty="0">
                <a:solidFill>
                  <a:schemeClr val="bg1"/>
                </a:solidFill>
                <a:latin typeface="Century Gothic" panose="020B0502020202020204" pitchFamily="34" charset="0"/>
                <a:cs typeface="Times New Roman" panose="02020603050405020304" pitchFamily="18" charset="0"/>
              </a:rPr>
              <a:t>G. </a:t>
            </a:r>
            <a:r>
              <a:rPr lang="en-US" sz="800" i="1" u="sng" dirty="0" err="1">
                <a:solidFill>
                  <a:schemeClr val="bg1"/>
                </a:solidFill>
                <a:latin typeface="Century Gothic" panose="020B0502020202020204" pitchFamily="34" charset="0"/>
                <a:cs typeface="Times New Roman" panose="02020603050405020304" pitchFamily="18" charset="0"/>
              </a:rPr>
              <a:t>Corrias</a:t>
            </a:r>
            <a:endParaRPr lang="en-US" sz="800" i="1" u="sng" baseline="30000" dirty="0">
              <a:solidFill>
                <a:schemeClr val="bg1"/>
              </a:solidFill>
              <a:latin typeface="Century Gothic" panose="020B0502020202020204" pitchFamily="34" charset="0"/>
              <a:cs typeface="Times New Roman" panose="02020603050405020304" pitchFamily="18" charset="0"/>
            </a:endParaRPr>
          </a:p>
        </p:txBody>
      </p:sp>
      <p:sp>
        <p:nvSpPr>
          <p:cNvPr id="37" name="AutoShape 15"/>
          <p:cNvSpPr>
            <a:spLocks noChangeArrowheads="1"/>
          </p:cNvSpPr>
          <p:nvPr/>
        </p:nvSpPr>
        <p:spPr bwMode="auto">
          <a:xfrm>
            <a:off x="4343400" y="1268761"/>
            <a:ext cx="1206500" cy="561975"/>
          </a:xfrm>
          <a:prstGeom prst="flowChartTerminator">
            <a:avLst/>
          </a:prstGeom>
          <a:solidFill>
            <a:srgbClr val="0033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US" sz="800" i="1" dirty="0">
                <a:solidFill>
                  <a:schemeClr val="bg1"/>
                </a:solidFill>
                <a:latin typeface="Century Gothic" panose="020B0502020202020204" pitchFamily="34" charset="0"/>
                <a:cs typeface="Times New Roman" panose="02020603050405020304" pitchFamily="18" charset="0"/>
              </a:rPr>
              <a:t>Supervisory Board</a:t>
            </a:r>
            <a:r>
              <a:rPr lang="ru-RU" sz="800" i="1" dirty="0">
                <a:solidFill>
                  <a:schemeClr val="bg1"/>
                </a:solidFill>
                <a:latin typeface="Century Gothic" panose="020B0502020202020204" pitchFamily="34" charset="0"/>
                <a:cs typeface="Times New Roman" panose="02020603050405020304" pitchFamily="18" charset="0"/>
              </a:rPr>
              <a:t>*</a:t>
            </a:r>
            <a:endParaRPr lang="en-US" sz="800" i="1" dirty="0">
              <a:solidFill>
                <a:schemeClr val="bg1"/>
              </a:solidFill>
              <a:latin typeface="Century Gothic" panose="020B0502020202020204" pitchFamily="34" charset="0"/>
              <a:cs typeface="Times New Roman" panose="02020603050405020304" pitchFamily="18" charset="0"/>
            </a:endParaRPr>
          </a:p>
          <a:p>
            <a:pPr algn="ctr"/>
            <a:r>
              <a:rPr lang="en-US" sz="800" i="1" u="sng" dirty="0">
                <a:solidFill>
                  <a:schemeClr val="bg1"/>
                </a:solidFill>
                <a:latin typeface="Century Gothic" panose="020B0502020202020204" pitchFamily="34" charset="0"/>
                <a:cs typeface="Times New Roman" panose="02020603050405020304" pitchFamily="18" charset="0"/>
              </a:rPr>
              <a:t>S. </a:t>
            </a:r>
            <a:r>
              <a:rPr lang="en-US" sz="800" i="1" u="sng" dirty="0" err="1">
                <a:solidFill>
                  <a:schemeClr val="bg1"/>
                </a:solidFill>
                <a:latin typeface="Century Gothic" panose="020B0502020202020204" pitchFamily="34" charset="0"/>
                <a:cs typeface="Times New Roman" panose="02020603050405020304" pitchFamily="18" charset="0"/>
              </a:rPr>
              <a:t>Pedrazzi</a:t>
            </a:r>
            <a:endParaRPr lang="ru-RU" sz="800" i="1" u="sng" dirty="0">
              <a:solidFill>
                <a:schemeClr val="bg1"/>
              </a:solidFill>
              <a:latin typeface="Century Gothic" panose="020B0502020202020204" pitchFamily="34" charset="0"/>
              <a:cs typeface="Times New Roman" panose="02020603050405020304" pitchFamily="18" charset="0"/>
            </a:endParaRPr>
          </a:p>
        </p:txBody>
      </p:sp>
      <p:cxnSp>
        <p:nvCxnSpPr>
          <p:cNvPr id="38" name="AutoShape 16"/>
          <p:cNvCxnSpPr>
            <a:cxnSpLocks noChangeShapeType="1"/>
            <a:stCxn id="37" idx="2"/>
            <a:endCxn id="35" idx="0"/>
          </p:cNvCxnSpPr>
          <p:nvPr/>
        </p:nvCxnSpPr>
        <p:spPr bwMode="auto">
          <a:xfrm>
            <a:off x="4946650" y="1830736"/>
            <a:ext cx="0" cy="51814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AutoShape 24"/>
          <p:cNvCxnSpPr>
            <a:cxnSpLocks noChangeShapeType="1"/>
            <a:stCxn id="35" idx="1"/>
            <a:endCxn id="98" idx="3"/>
          </p:cNvCxnSpPr>
          <p:nvPr/>
        </p:nvCxnSpPr>
        <p:spPr bwMode="auto">
          <a:xfrm rot="10800000" flipV="1">
            <a:off x="3914934" y="2629868"/>
            <a:ext cx="428466" cy="479226"/>
          </a:xfrm>
          <a:prstGeom prst="bentConnector3">
            <a:avLst>
              <a:gd name="adj1" fmla="val 3577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Rectangle 28"/>
          <p:cNvSpPr>
            <a:spLocks noChangeArrowheads="1"/>
          </p:cNvSpPr>
          <p:nvPr/>
        </p:nvSpPr>
        <p:spPr bwMode="auto">
          <a:xfrm>
            <a:off x="5796136" y="3145955"/>
            <a:ext cx="9239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latin typeface="Century Gothic" panose="020B0502020202020204" pitchFamily="34" charset="0"/>
              <a:cs typeface="Times New Roman" panose="02020603050405020304" pitchFamily="18" charset="0"/>
            </a:endParaRPr>
          </a:p>
        </p:txBody>
      </p:sp>
      <p:cxnSp>
        <p:nvCxnSpPr>
          <p:cNvPr id="67" name="AutoShape 106"/>
          <p:cNvCxnSpPr>
            <a:cxnSpLocks noChangeShapeType="1"/>
            <a:stCxn id="35" idx="1"/>
            <a:endCxn id="97" idx="3"/>
          </p:cNvCxnSpPr>
          <p:nvPr/>
        </p:nvCxnSpPr>
        <p:spPr bwMode="auto">
          <a:xfrm rot="10800000" flipV="1">
            <a:off x="3912614" y="2629868"/>
            <a:ext cx="430787" cy="38918"/>
          </a:xfrm>
          <a:prstGeom prst="bentConnector3">
            <a:avLst>
              <a:gd name="adj1" fmla="val 3629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AutoShape 27"/>
          <p:cNvSpPr>
            <a:spLocks noChangeArrowheads="1"/>
          </p:cNvSpPr>
          <p:nvPr/>
        </p:nvSpPr>
        <p:spPr bwMode="auto">
          <a:xfrm>
            <a:off x="2872521" y="2052588"/>
            <a:ext cx="1044000" cy="368300"/>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r>
              <a:rPr lang="en-US" sz="600" b="1" i="1" dirty="0">
                <a:solidFill>
                  <a:srgbClr val="000000"/>
                </a:solidFill>
                <a:latin typeface="Century Gothic" panose="020B0502020202020204" pitchFamily="34" charset="0"/>
                <a:cs typeface="Times New Roman" panose="02020603050405020304" pitchFamily="18" charset="0"/>
              </a:rPr>
              <a:t>HR and Organization</a:t>
            </a:r>
          </a:p>
          <a:p>
            <a:pPr algn="ctr"/>
            <a:r>
              <a:rPr lang="en-US" sz="600" b="1" i="1" u="sng" dirty="0">
                <a:solidFill>
                  <a:srgbClr val="000000"/>
                </a:solidFill>
                <a:latin typeface="Century Gothic" panose="020B0502020202020204" pitchFamily="34" charset="0"/>
                <a:cs typeface="Times New Roman" panose="02020603050405020304" pitchFamily="18" charset="0"/>
              </a:rPr>
              <a:t>H. M. Nesterenko</a:t>
            </a:r>
          </a:p>
        </p:txBody>
      </p:sp>
      <p:cxnSp>
        <p:nvCxnSpPr>
          <p:cNvPr id="84" name="AutoShape 18"/>
          <p:cNvCxnSpPr>
            <a:cxnSpLocks noChangeShapeType="1"/>
            <a:stCxn id="108" idx="1"/>
            <a:endCxn id="35" idx="3"/>
          </p:cNvCxnSpPr>
          <p:nvPr/>
        </p:nvCxnSpPr>
        <p:spPr bwMode="auto">
          <a:xfrm rot="10800000" flipV="1">
            <a:off x="5549901" y="2288444"/>
            <a:ext cx="278041" cy="341423"/>
          </a:xfrm>
          <a:prstGeom prst="bentConnector3">
            <a:avLst>
              <a:gd name="adj1" fmla="val 50000"/>
            </a:avLst>
          </a:prstGeom>
          <a:ln>
            <a:solidFill>
              <a:srgbClr val="EC6400"/>
            </a:solidFill>
          </a:ln>
          <a:effectLst/>
        </p:spPr>
        <p:style>
          <a:lnRef idx="2">
            <a:schemeClr val="accent1"/>
          </a:lnRef>
          <a:fillRef idx="0">
            <a:schemeClr val="accent1"/>
          </a:fillRef>
          <a:effectRef idx="1">
            <a:schemeClr val="accent1"/>
          </a:effectRef>
          <a:fontRef idx="minor">
            <a:schemeClr val="tx1"/>
          </a:fontRef>
        </p:style>
      </p:cxnSp>
      <p:sp>
        <p:nvSpPr>
          <p:cNvPr id="97" name="AutoShape 105"/>
          <p:cNvSpPr>
            <a:spLocks noChangeArrowheads="1"/>
          </p:cNvSpPr>
          <p:nvPr/>
        </p:nvSpPr>
        <p:spPr bwMode="auto">
          <a:xfrm>
            <a:off x="2868613" y="2484636"/>
            <a:ext cx="1044000" cy="368300"/>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lvl="0"/>
            <a:endParaRPr lang="en-US" sz="600" dirty="0">
              <a:solidFill>
                <a:srgbClr val="000000"/>
              </a:solidFill>
              <a:latin typeface="Century Gothic" panose="020B0502020202020204" pitchFamily="34" charset="0"/>
              <a:cs typeface="Times New Roman" panose="02020603050405020304" pitchFamily="18" charset="0"/>
            </a:endParaRPr>
          </a:p>
          <a:p>
            <a:pPr lvl="0" algn="ctr" fontAlgn="base">
              <a:spcBef>
                <a:spcPct val="0"/>
              </a:spcBef>
              <a:spcAft>
                <a:spcPct val="0"/>
              </a:spcAft>
              <a:buClr>
                <a:schemeClr val="folHlink"/>
              </a:buClr>
            </a:pPr>
            <a:r>
              <a:rPr lang="en-US" sz="600" b="1" i="1" dirty="0">
                <a:solidFill>
                  <a:srgbClr val="000000"/>
                </a:solidFill>
                <a:latin typeface="Century Gothic" panose="020B0502020202020204" pitchFamily="34" charset="0"/>
                <a:cs typeface="Times New Roman" pitchFamily="18" charset="0"/>
              </a:rPr>
              <a:t>Cybersecurity and Business </a:t>
            </a:r>
          </a:p>
          <a:p>
            <a:pPr lvl="0" algn="ctr" fontAlgn="base">
              <a:spcBef>
                <a:spcPct val="0"/>
              </a:spcBef>
              <a:spcAft>
                <a:spcPct val="0"/>
              </a:spcAft>
              <a:buClr>
                <a:srgbClr val="B2B2B2"/>
              </a:buClr>
            </a:pPr>
            <a:r>
              <a:rPr lang="en-US" sz="600" b="1" i="1" dirty="0">
                <a:solidFill>
                  <a:srgbClr val="000000"/>
                </a:solidFill>
                <a:latin typeface="Century Gothic" panose="020B0502020202020204" pitchFamily="34" charset="0"/>
                <a:cs typeface="Times New Roman" pitchFamily="18" charset="0"/>
              </a:rPr>
              <a:t>Continuity Management</a:t>
            </a:r>
            <a:r>
              <a:rPr lang="en-US" sz="600" b="1" i="1" baseline="30000" dirty="0">
                <a:solidFill>
                  <a:srgbClr val="000000"/>
                </a:solidFill>
                <a:latin typeface="Century Gothic" panose="020B0502020202020204" pitchFamily="34" charset="0"/>
                <a:cs typeface="Times New Roman" pitchFamily="18" charset="0"/>
              </a:rPr>
              <a:t>1 </a:t>
            </a:r>
          </a:p>
          <a:p>
            <a:pPr lvl="0" algn="ctr" fontAlgn="base">
              <a:spcBef>
                <a:spcPct val="0"/>
              </a:spcBef>
              <a:spcAft>
                <a:spcPct val="0"/>
              </a:spcAft>
              <a:buClr>
                <a:schemeClr val="folHlink"/>
              </a:buClr>
            </a:pPr>
            <a:r>
              <a:rPr lang="en-US" sz="600" b="1" i="1" u="sng" dirty="0">
                <a:solidFill>
                  <a:srgbClr val="000000"/>
                </a:solidFill>
                <a:latin typeface="Century Gothic" panose="020B0502020202020204" pitchFamily="34" charset="0"/>
                <a:cs typeface="Times New Roman" pitchFamily="18" charset="0"/>
              </a:rPr>
              <a:t>O.M. Sirakov</a:t>
            </a:r>
          </a:p>
          <a:p>
            <a:pPr lvl="0" algn="ctr">
              <a:lnSpc>
                <a:spcPct val="80000"/>
              </a:lnSpc>
            </a:pPr>
            <a:endParaRPr lang="en-GB" sz="500" u="sng" dirty="0">
              <a:solidFill>
                <a:srgbClr val="000000"/>
              </a:solidFill>
              <a:latin typeface="Century Gothic" panose="020B0502020202020204" pitchFamily="34" charset="0"/>
              <a:cs typeface="Times New Roman" panose="02020603050405020304" pitchFamily="18" charset="0"/>
            </a:endParaRPr>
          </a:p>
        </p:txBody>
      </p:sp>
      <p:sp>
        <p:nvSpPr>
          <p:cNvPr id="98" name="AutoShape 23"/>
          <p:cNvSpPr>
            <a:spLocks noChangeArrowheads="1"/>
          </p:cNvSpPr>
          <p:nvPr/>
        </p:nvSpPr>
        <p:spPr bwMode="auto">
          <a:xfrm>
            <a:off x="2870934" y="2924944"/>
            <a:ext cx="1044000" cy="368300"/>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0" algn="ctr"/>
            <a:r>
              <a:rPr lang="en-US" sz="600" b="1" i="1" dirty="0">
                <a:solidFill>
                  <a:srgbClr val="000000"/>
                </a:solidFill>
                <a:latin typeface="Century Gothic" panose="020B0502020202020204" pitchFamily="34" charset="0"/>
                <a:cs typeface="Times New Roman" panose="02020603050405020304" pitchFamily="18" charset="0"/>
              </a:rPr>
              <a:t>Legal and General Secretariat</a:t>
            </a:r>
          </a:p>
          <a:p>
            <a:pPr lvl="0" algn="ctr"/>
            <a:r>
              <a:rPr lang="en-US" sz="600" b="1" i="1" u="sng" dirty="0">
                <a:solidFill>
                  <a:srgbClr val="000000"/>
                </a:solidFill>
                <a:latin typeface="Century Gothic" panose="020B0502020202020204" pitchFamily="34" charset="0"/>
                <a:cs typeface="Times New Roman" panose="02020603050405020304" pitchFamily="18" charset="0"/>
              </a:rPr>
              <a:t>S.V. </a:t>
            </a:r>
            <a:r>
              <a:rPr lang="en-US" sz="600" b="1" i="1" u="sng" dirty="0" err="1">
                <a:solidFill>
                  <a:srgbClr val="000000"/>
                </a:solidFill>
                <a:latin typeface="Century Gothic" panose="020B0502020202020204" pitchFamily="34" charset="0"/>
                <a:cs typeface="Times New Roman" panose="02020603050405020304" pitchFamily="18" charset="0"/>
              </a:rPr>
              <a:t>Zhadan</a:t>
            </a:r>
            <a:endParaRPr lang="en-US" sz="600" b="1" i="1" u="sng" dirty="0">
              <a:solidFill>
                <a:srgbClr val="000000"/>
              </a:solidFill>
              <a:latin typeface="Century Gothic" panose="020B0502020202020204" pitchFamily="34" charset="0"/>
              <a:cs typeface="Times New Roman" panose="02020603050405020304" pitchFamily="18" charset="0"/>
            </a:endParaRPr>
          </a:p>
        </p:txBody>
      </p:sp>
      <p:sp>
        <p:nvSpPr>
          <p:cNvPr id="99" name="AutoShape 10"/>
          <p:cNvSpPr>
            <a:spLocks noChangeArrowheads="1"/>
          </p:cNvSpPr>
          <p:nvPr/>
        </p:nvSpPr>
        <p:spPr bwMode="auto">
          <a:xfrm>
            <a:off x="2872521" y="1366392"/>
            <a:ext cx="1155700" cy="366712"/>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endParaRPr lang="en-US" sz="600" b="1" i="1" dirty="0">
              <a:latin typeface="Century Gothic" panose="020B0502020202020204" pitchFamily="34" charset="0"/>
              <a:cs typeface="Times New Roman" panose="02020603050405020304" pitchFamily="18" charset="0"/>
            </a:endParaRPr>
          </a:p>
          <a:p>
            <a:pPr algn="ctr">
              <a:lnSpc>
                <a:spcPct val="100000"/>
              </a:lnSpc>
              <a:buClrTx/>
              <a:buFontTx/>
              <a:buNone/>
            </a:pPr>
            <a:r>
              <a:rPr lang="en-US" sz="600" b="1" i="1" dirty="0">
                <a:latin typeface="Century Gothic" panose="020B0502020202020204" pitchFamily="34" charset="0"/>
                <a:cs typeface="Times New Roman" panose="02020603050405020304" pitchFamily="18" charset="0"/>
              </a:rPr>
              <a:t>Internal Audit</a:t>
            </a:r>
          </a:p>
          <a:p>
            <a:pPr lvl="0" algn="ctr" fontAlgn="base">
              <a:spcBef>
                <a:spcPct val="0"/>
              </a:spcBef>
              <a:spcAft>
                <a:spcPct val="0"/>
              </a:spcAft>
              <a:buClr>
                <a:srgbClr val="B2B2B2"/>
              </a:buClr>
            </a:pPr>
            <a:r>
              <a:rPr lang="en-US" sz="600" b="1" i="1" u="sng" dirty="0">
                <a:solidFill>
                  <a:srgbClr val="000000"/>
                </a:solidFill>
                <a:latin typeface="Century Gothic" panose="020B0502020202020204" pitchFamily="34" charset="0"/>
                <a:cs typeface="Times New Roman" pitchFamily="18" charset="0"/>
              </a:rPr>
              <a:t>T.S. Lysenko</a:t>
            </a:r>
          </a:p>
          <a:p>
            <a:pPr algn="ctr">
              <a:lnSpc>
                <a:spcPct val="100000"/>
              </a:lnSpc>
              <a:buClrTx/>
              <a:buFontTx/>
              <a:buNone/>
            </a:pPr>
            <a:endParaRPr lang="ru-RU" sz="600" b="1" i="1" dirty="0">
              <a:latin typeface="Century Gothic" panose="020B0502020202020204" pitchFamily="34" charset="0"/>
              <a:cs typeface="Times New Roman" panose="02020603050405020304" pitchFamily="18" charset="0"/>
            </a:endParaRPr>
          </a:p>
        </p:txBody>
      </p:sp>
      <p:cxnSp>
        <p:nvCxnSpPr>
          <p:cNvPr id="5" name="Соединительная линия уступом 4"/>
          <p:cNvCxnSpPr>
            <a:stCxn id="80" idx="3"/>
            <a:endCxn id="35" idx="1"/>
          </p:cNvCxnSpPr>
          <p:nvPr/>
        </p:nvCxnSpPr>
        <p:spPr>
          <a:xfrm>
            <a:off x="3916521" y="2236738"/>
            <a:ext cx="426879" cy="393130"/>
          </a:xfrm>
          <a:prstGeom prst="bentConnector3">
            <a:avLst>
              <a:gd name="adj1" fmla="val 64281"/>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36" name="AutoShape 15"/>
          <p:cNvSpPr>
            <a:spLocks noChangeArrowheads="1"/>
          </p:cNvSpPr>
          <p:nvPr/>
        </p:nvSpPr>
        <p:spPr bwMode="auto">
          <a:xfrm>
            <a:off x="4347592" y="764704"/>
            <a:ext cx="1206500" cy="345951"/>
          </a:xfrm>
          <a:prstGeom prst="flowChartTerminator">
            <a:avLst/>
          </a:prstGeom>
          <a:solidFill>
            <a:schemeClr val="tx2">
              <a:lumMod val="60000"/>
              <a:lumOff val="40000"/>
            </a:schemeClr>
          </a:solidFill>
          <a:ln w="9525" algn="ctr">
            <a:solidFill>
              <a:schemeClr val="tx1"/>
            </a:solidFill>
            <a:miter lim="800000"/>
            <a:headEnd/>
            <a:tailEnd/>
          </a:ln>
          <a:effectLst/>
        </p:spPr>
        <p:txBody>
          <a:bodyPr lIns="90000" tIns="46800" rIns="90000" bIns="46800" anchor="ctr"/>
          <a:lstStyle/>
          <a:p>
            <a:pPr algn="ctr">
              <a:lnSpc>
                <a:spcPct val="100000"/>
              </a:lnSpc>
              <a:buClrTx/>
              <a:buFontTx/>
              <a:buNone/>
            </a:pPr>
            <a:r>
              <a:rPr lang="en-US" sz="800" i="1" dirty="0">
                <a:solidFill>
                  <a:schemeClr val="bg1"/>
                </a:solidFill>
                <a:latin typeface="Century Gothic" panose="020B0502020202020204" pitchFamily="34" charset="0"/>
                <a:cs typeface="Times New Roman" panose="02020603050405020304" pitchFamily="18" charset="0"/>
              </a:rPr>
              <a:t>General Shareholders Meeting</a:t>
            </a:r>
            <a:endParaRPr lang="ru-RU" sz="800" i="1" u="sng" dirty="0">
              <a:solidFill>
                <a:schemeClr val="bg1"/>
              </a:solidFill>
              <a:latin typeface="Century Gothic" panose="020B0502020202020204" pitchFamily="34" charset="0"/>
              <a:cs typeface="Times New Roman" panose="02020603050405020304" pitchFamily="18" charset="0"/>
            </a:endParaRPr>
          </a:p>
        </p:txBody>
      </p:sp>
      <p:cxnSp>
        <p:nvCxnSpPr>
          <p:cNvPr id="8" name="Прямая соединительная линия 7"/>
          <p:cNvCxnSpPr>
            <a:stCxn id="136" idx="2"/>
            <a:endCxn id="37" idx="0"/>
          </p:cNvCxnSpPr>
          <p:nvPr/>
        </p:nvCxnSpPr>
        <p:spPr>
          <a:xfrm flipH="1">
            <a:off x="4946650" y="1110655"/>
            <a:ext cx="4192" cy="1581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 name="TextBox 139"/>
          <p:cNvSpPr txBox="1"/>
          <p:nvPr/>
        </p:nvSpPr>
        <p:spPr>
          <a:xfrm>
            <a:off x="1072858" y="887674"/>
            <a:ext cx="1823129" cy="1384995"/>
          </a:xfrm>
          <a:prstGeom prst="rect">
            <a:avLst/>
          </a:prstGeom>
          <a:noFill/>
        </p:spPr>
        <p:txBody>
          <a:bodyPr wrap="square" rtlCol="0">
            <a:spAutoFit/>
          </a:bodyPr>
          <a:lstStyle/>
          <a:p>
            <a:r>
              <a:rPr lang="en-US" sz="600" b="1" i="1" u="sng" dirty="0">
                <a:latin typeface="Century Gothic" panose="020B0502020202020204" pitchFamily="34" charset="0"/>
                <a:cs typeface="Times New Roman" panose="02020603050405020304" pitchFamily="18" charset="0"/>
              </a:rPr>
              <a:t>Management Board Committees</a:t>
            </a:r>
            <a:r>
              <a:rPr lang="uk-UA" sz="600" b="1" i="1" u="sng" dirty="0">
                <a:latin typeface="Century Gothic" panose="020B0502020202020204" pitchFamily="34" charset="0"/>
                <a:cs typeface="Times New Roman" panose="02020603050405020304" pitchFamily="18" charset="0"/>
              </a:rPr>
              <a:t>:</a:t>
            </a:r>
          </a:p>
          <a:p>
            <a:r>
              <a:rPr lang="en-US" sz="600" b="1" i="1" dirty="0">
                <a:latin typeface="Century Gothic" panose="020B0502020202020204" pitchFamily="34" charset="0"/>
                <a:cs typeface="Times New Roman" panose="02020603050405020304" pitchFamily="18" charset="0"/>
              </a:rPr>
              <a:t>Credit Committee</a:t>
            </a:r>
            <a:endParaRPr lang="uk-UA" sz="600" b="1" i="1" dirty="0">
              <a:latin typeface="Century Gothic" panose="020B0502020202020204" pitchFamily="34" charset="0"/>
              <a:cs typeface="Times New Roman" panose="02020603050405020304" pitchFamily="18" charset="0"/>
            </a:endParaRPr>
          </a:p>
          <a:p>
            <a:r>
              <a:rPr lang="en-US" sz="600" b="1" i="1" dirty="0">
                <a:latin typeface="Century Gothic" panose="020B0502020202020204" pitchFamily="34" charset="0"/>
                <a:cs typeface="Times New Roman" panose="02020603050405020304" pitchFamily="18" charset="0"/>
              </a:rPr>
              <a:t>Non-Performing Assets Committee</a:t>
            </a:r>
          </a:p>
          <a:p>
            <a:r>
              <a:rPr lang="en-US" sz="600" b="1" i="1" dirty="0">
                <a:latin typeface="Century Gothic" panose="020B0502020202020204" pitchFamily="34" charset="0"/>
                <a:cs typeface="Times New Roman" panose="02020603050405020304" pitchFamily="18" charset="0"/>
              </a:rPr>
              <a:t>Credit Risk Governance Committee</a:t>
            </a:r>
            <a:endParaRPr lang="uk-UA" sz="600" b="1" i="1" dirty="0">
              <a:latin typeface="Century Gothic" panose="020B0502020202020204" pitchFamily="34" charset="0"/>
              <a:cs typeface="Times New Roman" panose="02020603050405020304" pitchFamily="18" charset="0"/>
            </a:endParaRPr>
          </a:p>
          <a:p>
            <a:r>
              <a:rPr lang="en-US" sz="600" b="1" i="1" dirty="0">
                <a:latin typeface="Century Gothic" panose="020B0502020202020204" pitchFamily="34" charset="0"/>
                <a:cs typeface="Times New Roman" panose="02020603050405020304" pitchFamily="18" charset="0"/>
              </a:rPr>
              <a:t>Assets and Liabilities Management Committee</a:t>
            </a:r>
            <a:endParaRPr lang="uk-UA" sz="600" b="1" i="1" dirty="0">
              <a:latin typeface="Century Gothic" panose="020B0502020202020204" pitchFamily="34" charset="0"/>
              <a:cs typeface="Times New Roman" panose="02020603050405020304" pitchFamily="18" charset="0"/>
            </a:endParaRPr>
          </a:p>
          <a:p>
            <a:r>
              <a:rPr lang="en-US" sz="600" b="1" i="1" dirty="0">
                <a:latin typeface="Century Gothic" panose="020B0502020202020204" pitchFamily="34" charset="0"/>
                <a:cs typeface="Times New Roman" panose="02020603050405020304" pitchFamily="18" charset="0"/>
              </a:rPr>
              <a:t>Operational Risk Committee</a:t>
            </a:r>
          </a:p>
          <a:p>
            <a:r>
              <a:rPr lang="en-US" sz="600" b="1" i="1" dirty="0">
                <a:latin typeface="Century Gothic" panose="020B0502020202020204" pitchFamily="34" charset="0"/>
                <a:cs typeface="Times New Roman" panose="02020603050405020304" pitchFamily="18" charset="0"/>
              </a:rPr>
              <a:t>Tender Committee</a:t>
            </a:r>
          </a:p>
          <a:p>
            <a:r>
              <a:rPr lang="en-US" sz="600" b="1" i="1" dirty="0">
                <a:latin typeface="Century Gothic" panose="020B0502020202020204" pitchFamily="34" charset="0"/>
                <a:cs typeface="Times New Roman" panose="02020603050405020304" pitchFamily="18" charset="0"/>
              </a:rPr>
              <a:t>Change Management Committee</a:t>
            </a:r>
            <a:endParaRPr lang="uk-UA" sz="600" b="1" i="1" dirty="0">
              <a:latin typeface="Century Gothic" panose="020B0502020202020204" pitchFamily="34" charset="0"/>
              <a:cs typeface="Times New Roman" panose="02020603050405020304" pitchFamily="18" charset="0"/>
            </a:endParaRPr>
          </a:p>
          <a:p>
            <a:r>
              <a:rPr lang="en-US" sz="600" b="1" i="1" dirty="0">
                <a:latin typeface="Century Gothic" panose="020B0502020202020204" pitchFamily="34" charset="0"/>
                <a:cs typeface="Times New Roman" panose="02020603050405020304" pitchFamily="18" charset="0"/>
              </a:rPr>
              <a:t>Information Security Management Committee</a:t>
            </a:r>
          </a:p>
          <a:p>
            <a:r>
              <a:rPr lang="en-US" sz="600" b="1" i="1" dirty="0">
                <a:latin typeface="Century Gothic" panose="020B0502020202020204" pitchFamily="34" charset="0"/>
                <a:cs typeface="Times New Roman" panose="02020603050405020304" pitchFamily="18" charset="0"/>
              </a:rPr>
              <a:t>Crisis Governance Committee</a:t>
            </a:r>
          </a:p>
          <a:p>
            <a:r>
              <a:rPr lang="en-US" sz="600" b="1" i="1" dirty="0">
                <a:latin typeface="Century Gothic" panose="020B0502020202020204" pitchFamily="34" charset="0"/>
                <a:cs typeface="Times New Roman" panose="02020603050405020304" pitchFamily="18" charset="0"/>
              </a:rPr>
              <a:t>Environmental Social and Governance Committee</a:t>
            </a:r>
            <a:endParaRPr lang="uk-UA" sz="600" b="1" i="1" dirty="0">
              <a:latin typeface="Century Gothic" panose="020B0502020202020204" pitchFamily="34" charset="0"/>
              <a:cs typeface="Times New Roman" panose="02020603050405020304" pitchFamily="18" charset="0"/>
            </a:endParaRPr>
          </a:p>
        </p:txBody>
      </p:sp>
      <p:cxnSp>
        <p:nvCxnSpPr>
          <p:cNvPr id="19" name="Соединительная линия уступом 18"/>
          <p:cNvCxnSpPr>
            <a:stCxn id="35" idx="1"/>
          </p:cNvCxnSpPr>
          <p:nvPr/>
        </p:nvCxnSpPr>
        <p:spPr>
          <a:xfrm rot="10800000">
            <a:off x="2772420" y="1854124"/>
            <a:ext cx="1570981" cy="775744"/>
          </a:xfrm>
          <a:prstGeom prst="bentConnector3">
            <a:avLst>
              <a:gd name="adj1" fmla="val 990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Rectangle 56"/>
          <p:cNvSpPr>
            <a:spLocks noChangeArrowheads="1"/>
          </p:cNvSpPr>
          <p:nvPr/>
        </p:nvSpPr>
        <p:spPr bwMode="auto">
          <a:xfrm>
            <a:off x="5898357" y="4490647"/>
            <a:ext cx="24447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lstStyle/>
          <a:p>
            <a:pPr marL="100013" indent="-100013"/>
            <a:endParaRPr lang="uk-UA">
              <a:solidFill>
                <a:prstClr val="black"/>
              </a:solidFill>
              <a:latin typeface="Century Gothic" panose="020B0502020202020204" pitchFamily="34" charset="0"/>
              <a:cs typeface="Times New Roman" panose="02020603050405020304" pitchFamily="18" charset="0"/>
            </a:endParaRPr>
          </a:p>
        </p:txBody>
      </p:sp>
      <p:sp>
        <p:nvSpPr>
          <p:cNvPr id="142" name="Rectangle 103"/>
          <p:cNvSpPr>
            <a:spLocks noChangeArrowheads="1"/>
          </p:cNvSpPr>
          <p:nvPr/>
        </p:nvSpPr>
        <p:spPr bwMode="auto">
          <a:xfrm>
            <a:off x="4366449" y="4458383"/>
            <a:ext cx="923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solidFill>
                <a:prstClr val="black"/>
              </a:solidFill>
              <a:latin typeface="Century Gothic" panose="020B0502020202020204" pitchFamily="34" charset="0"/>
              <a:cs typeface="Times New Roman" panose="02020603050405020304" pitchFamily="18" charset="0"/>
            </a:endParaRPr>
          </a:p>
        </p:txBody>
      </p:sp>
      <p:cxnSp>
        <p:nvCxnSpPr>
          <p:cNvPr id="143" name="AutoShape 57"/>
          <p:cNvCxnSpPr>
            <a:cxnSpLocks noChangeShapeType="1"/>
            <a:stCxn id="141" idx="2"/>
          </p:cNvCxnSpPr>
          <p:nvPr/>
        </p:nvCxnSpPr>
        <p:spPr bwMode="auto">
          <a:xfrm rot="16200000" flipH="1">
            <a:off x="6058373" y="4711632"/>
            <a:ext cx="3942" cy="79498"/>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AutoShape 58"/>
          <p:cNvCxnSpPr>
            <a:cxnSpLocks noChangeShapeType="1"/>
            <a:endCxn id="112" idx="1"/>
          </p:cNvCxnSpPr>
          <p:nvPr/>
        </p:nvCxnSpPr>
        <p:spPr bwMode="auto">
          <a:xfrm rot="16200000" flipH="1">
            <a:off x="5720560" y="4775082"/>
            <a:ext cx="679569" cy="79498"/>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5" name="Rectangle 59"/>
          <p:cNvSpPr>
            <a:spLocks noChangeArrowheads="1"/>
          </p:cNvSpPr>
          <p:nvPr/>
        </p:nvSpPr>
        <p:spPr bwMode="auto">
          <a:xfrm>
            <a:off x="6365544" y="4720796"/>
            <a:ext cx="9239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solidFill>
                <a:prstClr val="black"/>
              </a:solidFill>
              <a:latin typeface="Century Gothic" panose="020B0502020202020204" pitchFamily="34" charset="0"/>
              <a:cs typeface="Times New Roman" panose="02020603050405020304" pitchFamily="18" charset="0"/>
            </a:endParaRPr>
          </a:p>
        </p:txBody>
      </p:sp>
      <p:sp>
        <p:nvSpPr>
          <p:cNvPr id="146" name="Rectangle 71"/>
          <p:cNvSpPr>
            <a:spLocks noChangeArrowheads="1"/>
          </p:cNvSpPr>
          <p:nvPr/>
        </p:nvSpPr>
        <p:spPr bwMode="auto">
          <a:xfrm>
            <a:off x="3063875" y="4479927"/>
            <a:ext cx="923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spAutoFit/>
          </a:bodyPr>
          <a:lstStyle/>
          <a:p>
            <a:endParaRPr lang="ru-RU">
              <a:solidFill>
                <a:prstClr val="black"/>
              </a:solidFill>
              <a:latin typeface="Century Gothic" panose="020B0502020202020204" pitchFamily="34" charset="0"/>
              <a:cs typeface="Times New Roman" panose="02020603050405020304" pitchFamily="18" charset="0"/>
            </a:endParaRPr>
          </a:p>
        </p:txBody>
      </p:sp>
      <p:cxnSp>
        <p:nvCxnSpPr>
          <p:cNvPr id="147" name="AutoShape 112"/>
          <p:cNvCxnSpPr>
            <a:cxnSpLocks noChangeShapeType="1"/>
            <a:endCxn id="173" idx="1"/>
          </p:cNvCxnSpPr>
          <p:nvPr/>
        </p:nvCxnSpPr>
        <p:spPr bwMode="auto">
          <a:xfrm rot="16200000" flipH="1">
            <a:off x="2422277" y="5227471"/>
            <a:ext cx="1618723" cy="80545"/>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AutoShape 115"/>
          <p:cNvSpPr>
            <a:spLocks noChangeArrowheads="1"/>
          </p:cNvSpPr>
          <p:nvPr/>
        </p:nvSpPr>
        <p:spPr bwMode="auto">
          <a:xfrm>
            <a:off x="7289834" y="4021187"/>
            <a:ext cx="1079500" cy="415925"/>
          </a:xfrm>
          <a:prstGeom prst="wave">
            <a:avLst>
              <a:gd name="adj1" fmla="val 13005"/>
              <a:gd name="adj2" fmla="val 0"/>
            </a:avLst>
          </a:prstGeom>
          <a:solidFill>
            <a:srgbClr val="808080"/>
          </a:solidFill>
          <a:ln w="9398"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800" dirty="0">
                <a:solidFill>
                  <a:srgbClr val="FFFFFF"/>
                </a:solidFill>
                <a:latin typeface="Century Gothic" panose="020B0502020202020204" pitchFamily="34" charset="0"/>
                <a:cs typeface="Times New Roman" panose="02020603050405020304" pitchFamily="18" charset="0"/>
              </a:rPr>
              <a:t>Other units</a:t>
            </a:r>
            <a:r>
              <a:rPr lang="en-US" sz="800" baseline="30000" dirty="0">
                <a:solidFill>
                  <a:srgbClr val="FFFFFF"/>
                </a:solidFill>
                <a:latin typeface="Century Gothic" panose="020B0502020202020204" pitchFamily="34" charset="0"/>
                <a:cs typeface="Times New Roman" panose="02020603050405020304" pitchFamily="18" charset="0"/>
              </a:rPr>
              <a:t>3</a:t>
            </a:r>
            <a:endParaRPr lang="ru-RU" sz="800" baseline="30000" dirty="0">
              <a:solidFill>
                <a:srgbClr val="FFFFFF"/>
              </a:solidFill>
              <a:latin typeface="Century Gothic" panose="020B0502020202020204" pitchFamily="34" charset="0"/>
              <a:cs typeface="Times New Roman" panose="02020603050405020304" pitchFamily="18" charset="0"/>
            </a:endParaRPr>
          </a:p>
        </p:txBody>
      </p:sp>
      <p:sp>
        <p:nvSpPr>
          <p:cNvPr id="152" name="Rectangle 131"/>
          <p:cNvSpPr>
            <a:spLocks noChangeArrowheads="1"/>
          </p:cNvSpPr>
          <p:nvPr/>
        </p:nvSpPr>
        <p:spPr bwMode="auto">
          <a:xfrm>
            <a:off x="7189445" y="4511114"/>
            <a:ext cx="1944216"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uk-UA" sz="400" dirty="0">
              <a:solidFill>
                <a:prstClr val="black"/>
              </a:solidFill>
              <a:latin typeface="Century Gothic" panose="020B0502020202020204" pitchFamily="34" charset="0"/>
              <a:cs typeface="Times New Roman" panose="02020603050405020304" pitchFamily="18" charset="0"/>
            </a:endParaRPr>
          </a:p>
          <a:p>
            <a:r>
              <a:rPr lang="en-US" sz="400" baseline="30000" dirty="0">
                <a:solidFill>
                  <a:prstClr val="black"/>
                </a:solidFill>
                <a:latin typeface="Century Gothic" panose="020B0502020202020204" pitchFamily="34" charset="0"/>
                <a:cs typeface="Times New Roman" panose="02020603050405020304" pitchFamily="18" charset="0"/>
              </a:rPr>
              <a:t>1</a:t>
            </a:r>
            <a:r>
              <a:rPr lang="uk-UA" sz="400" dirty="0">
                <a:solidFill>
                  <a:prstClr val="black"/>
                </a:solidFill>
                <a:latin typeface="Century Gothic" panose="020B0502020202020204" pitchFamily="34" charset="0"/>
                <a:cs typeface="Times New Roman" panose="02020603050405020304" pitchFamily="18" charset="0"/>
              </a:rPr>
              <a:t> </a:t>
            </a:r>
            <a:r>
              <a:rPr lang="en-US" sz="400" dirty="0">
                <a:solidFill>
                  <a:prstClr val="black"/>
                </a:solidFill>
                <a:latin typeface="Century Gothic" panose="020B0502020202020204" pitchFamily="34" charset="0"/>
                <a:cs typeface="Times New Roman" panose="02020603050405020304" pitchFamily="18" charset="0"/>
              </a:rPr>
              <a:t>Cybersecurity and Business Continuity Management Department includes Labor Protection Unit.</a:t>
            </a:r>
            <a:endParaRPr lang="uk-UA" sz="400" dirty="0">
              <a:solidFill>
                <a:prstClr val="black"/>
              </a:solidFill>
              <a:latin typeface="Century Gothic" panose="020B0502020202020204" pitchFamily="34" charset="0"/>
              <a:cs typeface="Times New Roman" panose="02020603050405020304" pitchFamily="18" charset="0"/>
            </a:endParaRPr>
          </a:p>
          <a:p>
            <a:endParaRPr lang="en-US" sz="400" dirty="0">
              <a:solidFill>
                <a:prstClr val="black"/>
              </a:solidFill>
              <a:latin typeface="Century Gothic" panose="020B0502020202020204" pitchFamily="34" charset="0"/>
              <a:cs typeface="Times New Roman" panose="02020603050405020304" pitchFamily="18" charset="0"/>
            </a:endParaRPr>
          </a:p>
          <a:p>
            <a:r>
              <a:rPr lang="en-US" sz="400" baseline="30000" dirty="0">
                <a:solidFill>
                  <a:prstClr val="black"/>
                </a:solidFill>
                <a:latin typeface="Century Gothic" panose="020B0502020202020204" pitchFamily="34" charset="0"/>
                <a:cs typeface="Times New Roman" panose="02020603050405020304" pitchFamily="18" charset="0"/>
              </a:rPr>
              <a:t>2</a:t>
            </a:r>
            <a:r>
              <a:rPr lang="en-US" sz="400" dirty="0">
                <a:solidFill>
                  <a:prstClr val="black"/>
                </a:solidFill>
                <a:latin typeface="Century Gothic" panose="020B0502020202020204" pitchFamily="34" charset="0"/>
                <a:cs typeface="Times New Roman" panose="02020603050405020304" pitchFamily="18" charset="0"/>
              </a:rPr>
              <a:t> H.S.</a:t>
            </a:r>
            <a:r>
              <a:rPr lang="uk-UA" sz="400" dirty="0">
                <a:solidFill>
                  <a:prstClr val="black"/>
                </a:solidFill>
                <a:latin typeface="Century Gothic" panose="020B0502020202020204" pitchFamily="34" charset="0"/>
                <a:cs typeface="Times New Roman" panose="02020603050405020304" pitchFamily="18" charset="0"/>
              </a:rPr>
              <a:t> </a:t>
            </a:r>
            <a:r>
              <a:rPr lang="en-US" sz="400" dirty="0">
                <a:solidFill>
                  <a:prstClr val="black"/>
                </a:solidFill>
                <a:latin typeface="Century Gothic" panose="020B0502020202020204" pitchFamily="34" charset="0"/>
                <a:cs typeface="Times New Roman" panose="02020603050405020304" pitchFamily="18" charset="0"/>
              </a:rPr>
              <a:t>Baranovska – Chief Accountant – Head of Accounting Department</a:t>
            </a:r>
          </a:p>
          <a:p>
            <a:endParaRPr lang="en-US" sz="400" dirty="0">
              <a:solidFill>
                <a:prstClr val="black"/>
              </a:solidFill>
              <a:latin typeface="Century Gothic" panose="020B0502020202020204" pitchFamily="34" charset="0"/>
              <a:cs typeface="Times New Roman" panose="02020603050405020304" pitchFamily="18" charset="0"/>
            </a:endParaRPr>
          </a:p>
          <a:p>
            <a:r>
              <a:rPr lang="en-US" sz="400" baseline="30000" dirty="0">
                <a:latin typeface="Century Gothic" panose="020B0502020202020204" pitchFamily="34" charset="0"/>
                <a:cs typeface="Times New Roman" panose="02020603050405020304" pitchFamily="18" charset="0"/>
              </a:rPr>
              <a:t>3 </a:t>
            </a:r>
            <a:r>
              <a:rPr lang="en-US" sz="400" dirty="0">
                <a:latin typeface="Century Gothic" panose="020B0502020202020204" pitchFamily="34" charset="0"/>
                <a:cs typeface="Times New Roman" panose="02020603050405020304" pitchFamily="18" charset="0"/>
              </a:rPr>
              <a:t>“Other units” </a:t>
            </a:r>
            <a:r>
              <a:rPr lang="en-US" sz="400" dirty="0">
                <a:solidFill>
                  <a:prstClr val="black"/>
                </a:solidFill>
                <a:latin typeface="Century Gothic" panose="020B0502020202020204" pitchFamily="34" charset="0"/>
                <a:cs typeface="Times New Roman" panose="02020603050405020304" pitchFamily="18" charset="0"/>
              </a:rPr>
              <a:t>of the Bank section includes structural units, which according to the decisions of the Supervisory Board were cancelled, however cannot be closed completely since on the positions there are employees to whom the reduction procedure cannot be applied within certain period of time. This section includes also the staff units with home-based job.</a:t>
            </a:r>
            <a:endParaRPr lang="uk-UA" sz="400" dirty="0">
              <a:solidFill>
                <a:prstClr val="black"/>
              </a:solidFill>
              <a:latin typeface="Century Gothic" panose="020B0502020202020204" pitchFamily="34" charset="0"/>
              <a:cs typeface="Times New Roman" panose="02020603050405020304" pitchFamily="18" charset="0"/>
            </a:endParaRPr>
          </a:p>
          <a:p>
            <a:endParaRPr lang="en-US" sz="400" dirty="0">
              <a:solidFill>
                <a:srgbClr val="FF0000"/>
              </a:solidFill>
              <a:latin typeface="Century Gothic" panose="020B0502020202020204" pitchFamily="34" charset="0"/>
              <a:cs typeface="Times New Roman" panose="02020603050405020304" pitchFamily="18" charset="0"/>
            </a:endParaRPr>
          </a:p>
          <a:p>
            <a:r>
              <a:rPr lang="en-US" sz="400" dirty="0">
                <a:solidFill>
                  <a:prstClr val="black"/>
                </a:solidFill>
                <a:latin typeface="Century Gothic" panose="020B0502020202020204" pitchFamily="34" charset="0"/>
                <a:cs typeface="Times New Roman" panose="02020603050405020304" pitchFamily="18" charset="0"/>
              </a:rPr>
              <a:t>NB! Brief description of activities of structural units is provided in the Organizational Code of “PRAVEX BANK” JSC which is the Annex  to this Organizational Chart</a:t>
            </a:r>
          </a:p>
        </p:txBody>
      </p:sp>
      <p:cxnSp>
        <p:nvCxnSpPr>
          <p:cNvPr id="154" name="AutoShape 72"/>
          <p:cNvCxnSpPr>
            <a:cxnSpLocks noChangeShapeType="1"/>
            <a:endCxn id="170" idx="1"/>
          </p:cNvCxnSpPr>
          <p:nvPr/>
        </p:nvCxnSpPr>
        <p:spPr bwMode="auto">
          <a:xfrm rot="16200000" flipH="1">
            <a:off x="3080366" y="4582828"/>
            <a:ext cx="308262" cy="7482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AutoShape 73"/>
          <p:cNvCxnSpPr>
            <a:cxnSpLocks noChangeShapeType="1"/>
            <a:endCxn id="171" idx="1"/>
          </p:cNvCxnSpPr>
          <p:nvPr/>
        </p:nvCxnSpPr>
        <p:spPr bwMode="auto">
          <a:xfrm rot="16200000" flipH="1">
            <a:off x="2893722" y="4797108"/>
            <a:ext cx="683705" cy="8269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AutoShape 73"/>
          <p:cNvCxnSpPr>
            <a:cxnSpLocks noChangeShapeType="1"/>
            <a:endCxn id="172" idx="1"/>
          </p:cNvCxnSpPr>
          <p:nvPr/>
        </p:nvCxnSpPr>
        <p:spPr bwMode="auto">
          <a:xfrm rot="16200000" flipH="1">
            <a:off x="2659745" y="5009523"/>
            <a:ext cx="1148044" cy="79087"/>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AutoShape 77"/>
          <p:cNvCxnSpPr>
            <a:cxnSpLocks noChangeShapeType="1"/>
            <a:endCxn id="177" idx="1"/>
          </p:cNvCxnSpPr>
          <p:nvPr/>
        </p:nvCxnSpPr>
        <p:spPr bwMode="auto">
          <a:xfrm rot="16200000" flipH="1">
            <a:off x="4202385" y="4823163"/>
            <a:ext cx="709169" cy="67587"/>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AutoShape 102"/>
          <p:cNvCxnSpPr>
            <a:cxnSpLocks noChangeShapeType="1"/>
            <a:endCxn id="179" idx="1"/>
          </p:cNvCxnSpPr>
          <p:nvPr/>
        </p:nvCxnSpPr>
        <p:spPr bwMode="auto">
          <a:xfrm rot="16200000" flipH="1">
            <a:off x="3771903" y="5230563"/>
            <a:ext cx="1587821" cy="83616"/>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AutoShape 58"/>
          <p:cNvCxnSpPr>
            <a:cxnSpLocks noChangeShapeType="1"/>
            <a:endCxn id="114" idx="1"/>
          </p:cNvCxnSpPr>
          <p:nvPr/>
        </p:nvCxnSpPr>
        <p:spPr bwMode="auto">
          <a:xfrm rot="16200000" flipH="1">
            <a:off x="5354058" y="4807181"/>
            <a:ext cx="1404136" cy="87933"/>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AutoShape 86"/>
          <p:cNvSpPr>
            <a:spLocks noChangeArrowheads="1"/>
          </p:cNvSpPr>
          <p:nvPr/>
        </p:nvSpPr>
        <p:spPr bwMode="auto">
          <a:xfrm>
            <a:off x="1769914" y="4033131"/>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Corporate</a:t>
            </a:r>
          </a:p>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u="sng" dirty="0">
                <a:solidFill>
                  <a:srgbClr val="FFFFFF"/>
                </a:solidFill>
                <a:latin typeface="Century Gothic" panose="020B0502020202020204" pitchFamily="34" charset="0"/>
                <a:cs typeface="Times New Roman" panose="02020603050405020304" pitchFamily="18" charset="0"/>
              </a:rPr>
              <a:t>a.h. A.O. Strygin</a:t>
            </a:r>
          </a:p>
        </p:txBody>
      </p:sp>
      <p:cxnSp>
        <p:nvCxnSpPr>
          <p:cNvPr id="165" name="AutoShape 73"/>
          <p:cNvCxnSpPr>
            <a:cxnSpLocks noChangeShapeType="1"/>
          </p:cNvCxnSpPr>
          <p:nvPr/>
        </p:nvCxnSpPr>
        <p:spPr bwMode="auto">
          <a:xfrm rot="16200000" flipH="1">
            <a:off x="544763" y="4557362"/>
            <a:ext cx="292712" cy="12808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AutoShape 73"/>
          <p:cNvCxnSpPr>
            <a:cxnSpLocks noChangeShapeType="1"/>
            <a:endCxn id="187" idx="1"/>
          </p:cNvCxnSpPr>
          <p:nvPr/>
        </p:nvCxnSpPr>
        <p:spPr bwMode="auto">
          <a:xfrm rot="16200000" flipH="1">
            <a:off x="333881" y="4768236"/>
            <a:ext cx="722064" cy="13568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7" name="AutoShape 86"/>
          <p:cNvSpPr>
            <a:spLocks noChangeArrowheads="1"/>
          </p:cNvSpPr>
          <p:nvPr/>
        </p:nvSpPr>
        <p:spPr bwMode="auto">
          <a:xfrm>
            <a:off x="545778" y="4025909"/>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Retail</a:t>
            </a:r>
            <a:endParaRPr lang="uk-UA" sz="700" b="1" i="1" dirty="0">
              <a:solidFill>
                <a:srgbClr val="FFFFFF"/>
              </a:solidFill>
              <a:latin typeface="Century Gothic" panose="020B0502020202020204" pitchFamily="34" charset="0"/>
              <a:cs typeface="Times New Roman" panose="02020603050405020304" pitchFamily="18" charset="0"/>
            </a:endParaRPr>
          </a:p>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u="sng" dirty="0">
                <a:solidFill>
                  <a:srgbClr val="FFFFFF"/>
                </a:solidFill>
                <a:latin typeface="Century Gothic" panose="020B0502020202020204" pitchFamily="34" charset="0"/>
                <a:cs typeface="Times New Roman" panose="02020603050405020304" pitchFamily="18" charset="0"/>
              </a:rPr>
              <a:t>S.Z. Babaiev</a:t>
            </a:r>
            <a:endParaRPr lang="en-GB" sz="700" b="1" i="1" u="sng" dirty="0">
              <a:solidFill>
                <a:srgbClr val="FFFFFF"/>
              </a:solidFill>
              <a:latin typeface="Century Gothic" panose="020B0502020202020204" pitchFamily="34" charset="0"/>
              <a:cs typeface="Times New Roman" panose="02020603050405020304" pitchFamily="18" charset="0"/>
            </a:endParaRPr>
          </a:p>
        </p:txBody>
      </p:sp>
      <p:cxnSp>
        <p:nvCxnSpPr>
          <p:cNvPr id="168" name="Соединительная линия уступом 167"/>
          <p:cNvCxnSpPr>
            <a:endCxn id="167" idx="0"/>
          </p:cNvCxnSpPr>
          <p:nvPr/>
        </p:nvCxnSpPr>
        <p:spPr>
          <a:xfrm rot="10800000" flipV="1">
            <a:off x="1072828" y="3857873"/>
            <a:ext cx="2596678" cy="168036"/>
          </a:xfrm>
          <a:prstGeom prst="bentConnector2">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69" name="AutoShape 86"/>
          <p:cNvSpPr>
            <a:spLocks noChangeArrowheads="1"/>
          </p:cNvSpPr>
          <p:nvPr/>
        </p:nvSpPr>
        <p:spPr bwMode="auto">
          <a:xfrm>
            <a:off x="3094771" y="4018613"/>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CFO</a:t>
            </a:r>
          </a:p>
          <a:p>
            <a:pPr lvl="0" algn="ctr" fontAlgn="base">
              <a:spcBef>
                <a:spcPct val="0"/>
              </a:spcBef>
              <a:spcAft>
                <a:spcPct val="0"/>
              </a:spcAft>
            </a:pPr>
            <a:r>
              <a:rPr lang="en-GB" sz="700" b="1" i="1" u="sng" dirty="0">
                <a:solidFill>
                  <a:schemeClr val="bg1"/>
                </a:solidFill>
                <a:latin typeface="Century Gothic" panose="020B0502020202020204" pitchFamily="34" charset="0"/>
                <a:cs typeface="Times New Roman" panose="02020603050405020304" pitchFamily="18" charset="0"/>
              </a:rPr>
              <a:t>S.M. Kramarova</a:t>
            </a:r>
            <a:endParaRPr lang="en-GB" sz="700" b="1" i="1" baseline="30000" dirty="0">
              <a:solidFill>
                <a:schemeClr val="bg1"/>
              </a:solidFill>
              <a:latin typeface="Century Gothic" panose="020B0502020202020204" pitchFamily="34" charset="0"/>
              <a:cs typeface="Times New Roman" panose="02020603050405020304" pitchFamily="18" charset="0"/>
            </a:endParaRPr>
          </a:p>
        </p:txBody>
      </p:sp>
      <p:sp>
        <p:nvSpPr>
          <p:cNvPr id="170" name="AutoShape 44"/>
          <p:cNvSpPr>
            <a:spLocks noChangeArrowheads="1"/>
          </p:cNvSpPr>
          <p:nvPr/>
        </p:nvSpPr>
        <p:spPr bwMode="auto">
          <a:xfrm>
            <a:off x="3271907" y="4594188"/>
            <a:ext cx="972000" cy="360362"/>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fontAlgn="base">
              <a:spcBef>
                <a:spcPct val="0"/>
              </a:spcBef>
              <a:spcAft>
                <a:spcPct val="0"/>
              </a:spcAft>
              <a:buClr>
                <a:srgbClr val="B2B2B2"/>
              </a:buClr>
            </a:pPr>
            <a:r>
              <a:rPr lang="en-US" sz="600" b="1" i="1" dirty="0">
                <a:solidFill>
                  <a:srgbClr val="000000"/>
                </a:solidFill>
                <a:latin typeface="Century Gothic" panose="020B0502020202020204" pitchFamily="34" charset="0"/>
                <a:cs typeface="Times New Roman" pitchFamily="18" charset="0"/>
              </a:rPr>
              <a:t>Accounting</a:t>
            </a:r>
          </a:p>
          <a:p>
            <a:pPr algn="ctr" fontAlgn="base">
              <a:spcBef>
                <a:spcPct val="0"/>
              </a:spcBef>
              <a:spcAft>
                <a:spcPct val="0"/>
              </a:spcAft>
              <a:buClr>
                <a:srgbClr val="B2B2B2"/>
              </a:buClr>
            </a:pPr>
            <a:r>
              <a:rPr lang="en-US" sz="600" b="1" i="1" u="sng" dirty="0">
                <a:latin typeface="Century Gothic" panose="020B0502020202020204" pitchFamily="34" charset="0"/>
                <a:cs typeface="Times New Roman" pitchFamily="18" charset="0"/>
              </a:rPr>
              <a:t>H.S.Baranovska</a:t>
            </a:r>
            <a:r>
              <a:rPr lang="en-US" sz="600" b="1" i="1" baseline="30000" dirty="0">
                <a:latin typeface="Century Gothic" panose="020B0502020202020204" pitchFamily="34" charset="0"/>
                <a:cs typeface="Times New Roman" pitchFamily="18" charset="0"/>
              </a:rPr>
              <a:t>2</a:t>
            </a:r>
          </a:p>
        </p:txBody>
      </p:sp>
      <p:sp>
        <p:nvSpPr>
          <p:cNvPr id="171" name="AutoShape 46"/>
          <p:cNvSpPr>
            <a:spLocks noChangeArrowheads="1"/>
          </p:cNvSpPr>
          <p:nvPr/>
        </p:nvSpPr>
        <p:spPr bwMode="auto">
          <a:xfrm>
            <a:off x="3276924" y="5000129"/>
            <a:ext cx="972000" cy="360363"/>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GB" sz="600" b="1" i="1" dirty="0">
                <a:latin typeface="Century Gothic" panose="020B0502020202020204" pitchFamily="34" charset="0"/>
                <a:cs typeface="Times New Roman" panose="02020603050405020304" pitchFamily="18" charset="0"/>
              </a:rPr>
              <a:t>Planning</a:t>
            </a:r>
            <a:r>
              <a:rPr lang="uk-UA" sz="600" b="1" i="1" dirty="0">
                <a:latin typeface="Century Gothic" panose="020B0502020202020204" pitchFamily="34" charset="0"/>
                <a:cs typeface="Times New Roman" panose="02020603050405020304" pitchFamily="18" charset="0"/>
              </a:rPr>
              <a:t> </a:t>
            </a:r>
            <a:r>
              <a:rPr lang="en-GB" sz="600" b="1" i="1" dirty="0">
                <a:latin typeface="Century Gothic" panose="020B0502020202020204" pitchFamily="34" charset="0"/>
                <a:cs typeface="Times New Roman" panose="02020603050405020304" pitchFamily="18" charset="0"/>
              </a:rPr>
              <a:t>and Control</a:t>
            </a:r>
          </a:p>
          <a:p>
            <a:pPr algn="ctr">
              <a:lnSpc>
                <a:spcPct val="100000"/>
              </a:lnSpc>
              <a:buClrTx/>
              <a:buFontTx/>
              <a:buNone/>
            </a:pPr>
            <a:r>
              <a:rPr lang="en-GB" sz="600" b="1" i="1" u="sng" dirty="0">
                <a:latin typeface="Century Gothic" panose="020B0502020202020204" pitchFamily="34" charset="0"/>
                <a:cs typeface="Times New Roman" panose="02020603050405020304" pitchFamily="18" charset="0"/>
              </a:rPr>
              <a:t>I.V. </a:t>
            </a:r>
            <a:r>
              <a:rPr lang="en-GB" sz="600" b="1" i="1" u="sng" dirty="0" err="1">
                <a:latin typeface="Century Gothic" panose="020B0502020202020204" pitchFamily="34" charset="0"/>
                <a:cs typeface="Times New Roman" panose="02020603050405020304" pitchFamily="18" charset="0"/>
              </a:rPr>
              <a:t>Barkar</a:t>
            </a:r>
            <a:endParaRPr lang="en-GB" sz="600" b="1" i="1" u="sng" dirty="0">
              <a:latin typeface="Century Gothic" panose="020B0502020202020204" pitchFamily="34" charset="0"/>
              <a:cs typeface="Times New Roman" panose="02020603050405020304" pitchFamily="18" charset="0"/>
            </a:endParaRPr>
          </a:p>
        </p:txBody>
      </p:sp>
      <p:sp>
        <p:nvSpPr>
          <p:cNvPr id="172" name="AutoShape 45"/>
          <p:cNvSpPr>
            <a:spLocks noChangeArrowheads="1"/>
          </p:cNvSpPr>
          <p:nvPr/>
        </p:nvSpPr>
        <p:spPr bwMode="auto">
          <a:xfrm>
            <a:off x="3273311" y="5442908"/>
            <a:ext cx="972000" cy="360362"/>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GB" sz="600" b="1" i="1" dirty="0">
                <a:latin typeface="Century Gothic" panose="020B0502020202020204" pitchFamily="34" charset="0"/>
                <a:cs typeface="Times New Roman" panose="02020603050405020304" pitchFamily="18" charset="0"/>
              </a:rPr>
              <a:t>Treasury and Markets</a:t>
            </a:r>
          </a:p>
          <a:p>
            <a:pPr lvl="0" algn="ctr" fontAlgn="base">
              <a:spcBef>
                <a:spcPct val="0"/>
              </a:spcBef>
              <a:spcAft>
                <a:spcPct val="0"/>
              </a:spcAft>
            </a:pPr>
            <a:r>
              <a:rPr lang="en-US" sz="600" b="1" i="1" u="sng" dirty="0">
                <a:solidFill>
                  <a:srgbClr val="000000"/>
                </a:solidFill>
                <a:latin typeface="Century Gothic" panose="020B0502020202020204" pitchFamily="34" charset="0"/>
                <a:cs typeface="Times New Roman" panose="02020603050405020304" pitchFamily="18" charset="0"/>
              </a:rPr>
              <a:t>A.V. Krasovskyi</a:t>
            </a:r>
          </a:p>
        </p:txBody>
      </p:sp>
      <p:sp>
        <p:nvSpPr>
          <p:cNvPr id="173" name="Rectangle 100"/>
          <p:cNvSpPr>
            <a:spLocks noChangeArrowheads="1"/>
          </p:cNvSpPr>
          <p:nvPr/>
        </p:nvSpPr>
        <p:spPr bwMode="auto">
          <a:xfrm>
            <a:off x="3271911" y="5897718"/>
            <a:ext cx="972000"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70000"/>
              </a:lnSpc>
              <a:buClrTx/>
              <a:buFontTx/>
              <a:buNone/>
            </a:pPr>
            <a:r>
              <a:rPr lang="en-US" sz="600" b="1" i="1" dirty="0">
                <a:latin typeface="Century Gothic" panose="020B0502020202020204" pitchFamily="34" charset="0"/>
                <a:cs typeface="Times New Roman" panose="02020603050405020304" pitchFamily="18" charset="0"/>
              </a:rPr>
              <a:t>Procurement and Contract Management</a:t>
            </a:r>
          </a:p>
          <a:p>
            <a:pPr algn="ctr">
              <a:buClrTx/>
              <a:buFontTx/>
              <a:buNone/>
            </a:pPr>
            <a:r>
              <a:rPr lang="en-US" sz="600" b="1" i="1" u="sng" dirty="0">
                <a:latin typeface="Century Gothic" panose="020B0502020202020204" pitchFamily="34" charset="0"/>
                <a:cs typeface="Times New Roman" panose="02020603050405020304" pitchFamily="18" charset="0"/>
              </a:rPr>
              <a:t>G.I. </a:t>
            </a:r>
            <a:r>
              <a:rPr lang="en-US" sz="600" b="1" i="1" u="sng" dirty="0" err="1">
                <a:latin typeface="Century Gothic" panose="020B0502020202020204" pitchFamily="34" charset="0"/>
                <a:cs typeface="Times New Roman" panose="02020603050405020304" pitchFamily="18" charset="0"/>
              </a:rPr>
              <a:t>Yegorov</a:t>
            </a:r>
            <a:endParaRPr lang="en-US" sz="600" b="1" i="1" u="sng" dirty="0">
              <a:latin typeface="Century Gothic" panose="020B0502020202020204" pitchFamily="34" charset="0"/>
              <a:cs typeface="Times New Roman" panose="02020603050405020304" pitchFamily="18" charset="0"/>
            </a:endParaRPr>
          </a:p>
        </p:txBody>
      </p:sp>
      <p:sp>
        <p:nvSpPr>
          <p:cNvPr id="174" name="AutoShape 104"/>
          <p:cNvSpPr>
            <a:spLocks noChangeArrowheads="1"/>
          </p:cNvSpPr>
          <p:nvPr/>
        </p:nvSpPr>
        <p:spPr bwMode="auto">
          <a:xfrm>
            <a:off x="4427984" y="4018613"/>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CLO</a:t>
            </a:r>
          </a:p>
          <a:p>
            <a:pPr algn="ctr" defTabSz="449263" fontAlgn="base">
              <a:spcBef>
                <a:spcPct val="0"/>
              </a:spcBef>
              <a:spcAft>
                <a:spcPct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u="sng" dirty="0">
                <a:solidFill>
                  <a:srgbClr val="FFFFFF"/>
                </a:solidFill>
                <a:latin typeface="Century Gothic" panose="020B0502020202020204" pitchFamily="34" charset="0"/>
                <a:cs typeface="Times New Roman" pitchFamily="18" charset="0"/>
              </a:rPr>
              <a:t>R.I. Leshchenko</a:t>
            </a:r>
          </a:p>
        </p:txBody>
      </p:sp>
      <p:sp>
        <p:nvSpPr>
          <p:cNvPr id="176" name="AutoShape 42"/>
          <p:cNvSpPr>
            <a:spLocks noChangeArrowheads="1"/>
          </p:cNvSpPr>
          <p:nvPr/>
        </p:nvSpPr>
        <p:spPr bwMode="auto">
          <a:xfrm>
            <a:off x="4599210" y="4607264"/>
            <a:ext cx="971998" cy="360363"/>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r>
              <a:rPr lang="en-GB" sz="600" b="1" i="1" dirty="0">
                <a:latin typeface="Century Gothic" panose="020B0502020202020204" pitchFamily="34" charset="0"/>
                <a:cs typeface="Times New Roman" panose="02020603050405020304" pitchFamily="18" charset="0"/>
              </a:rPr>
              <a:t>Retail Credit</a:t>
            </a:r>
          </a:p>
          <a:p>
            <a:pPr algn="ctr"/>
            <a:r>
              <a:rPr lang="en-GB" sz="600" b="1" i="1" dirty="0">
                <a:latin typeface="Century Gothic" panose="020B0502020202020204" pitchFamily="34" charset="0"/>
                <a:cs typeface="Times New Roman" panose="02020603050405020304" pitchFamily="18" charset="0"/>
              </a:rPr>
              <a:t> </a:t>
            </a:r>
            <a:r>
              <a:rPr lang="en-US" sz="600" b="1" i="1" u="sng" dirty="0">
                <a:solidFill>
                  <a:srgbClr val="000000"/>
                </a:solidFill>
                <a:latin typeface="Century Gothic" panose="020B0502020202020204" pitchFamily="34" charset="0"/>
                <a:cs typeface="Times New Roman" panose="02020603050405020304" pitchFamily="18" charset="0"/>
              </a:rPr>
              <a:t>N.A. </a:t>
            </a:r>
            <a:r>
              <a:rPr lang="en-US" sz="600" b="1" i="1" u="sng" dirty="0" err="1">
                <a:solidFill>
                  <a:srgbClr val="000000"/>
                </a:solidFill>
                <a:latin typeface="Century Gothic" panose="020B0502020202020204" pitchFamily="34" charset="0"/>
                <a:cs typeface="Times New Roman" panose="02020603050405020304" pitchFamily="18" charset="0"/>
              </a:rPr>
              <a:t>Yemelianova</a:t>
            </a:r>
            <a:endParaRPr lang="uk-UA" sz="600" b="1" i="1" u="sng" kern="300" dirty="0">
              <a:solidFill>
                <a:srgbClr val="000000"/>
              </a:solidFill>
              <a:latin typeface="Century Gothic" panose="020B0502020202020204" pitchFamily="34" charset="0"/>
              <a:cs typeface="Times New Roman" panose="02020603050405020304" pitchFamily="18" charset="0"/>
            </a:endParaRPr>
          </a:p>
        </p:txBody>
      </p:sp>
      <p:sp>
        <p:nvSpPr>
          <p:cNvPr id="177" name="AutoShape 33"/>
          <p:cNvSpPr>
            <a:spLocks noChangeArrowheads="1"/>
          </p:cNvSpPr>
          <p:nvPr/>
        </p:nvSpPr>
        <p:spPr bwMode="auto">
          <a:xfrm>
            <a:off x="4590763" y="5031360"/>
            <a:ext cx="971998" cy="360363"/>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lnSpc>
                <a:spcPct val="100000"/>
              </a:lnSpc>
              <a:buClrTx/>
              <a:buFontTx/>
              <a:buNone/>
            </a:pPr>
            <a:r>
              <a:rPr lang="en-GB" sz="600" b="1" i="1" dirty="0">
                <a:latin typeface="Century Gothic" panose="020B0502020202020204" pitchFamily="34" charset="0"/>
                <a:cs typeface="Times New Roman" panose="02020603050405020304" pitchFamily="18" charset="0"/>
              </a:rPr>
              <a:t>Corporate Credit </a:t>
            </a:r>
            <a:endParaRPr lang="ru-RU" sz="600" b="1" i="1" dirty="0">
              <a:latin typeface="Century Gothic" panose="020B0502020202020204" pitchFamily="34" charset="0"/>
              <a:cs typeface="Times New Roman" panose="02020603050405020304" pitchFamily="18" charset="0"/>
            </a:endParaRPr>
          </a:p>
          <a:p>
            <a:pPr algn="ctr">
              <a:lnSpc>
                <a:spcPct val="100000"/>
              </a:lnSpc>
              <a:buClrTx/>
              <a:buFontTx/>
              <a:buNone/>
            </a:pPr>
            <a:r>
              <a:rPr lang="en-GB" sz="600" b="1" i="1" u="sng" dirty="0">
                <a:solidFill>
                  <a:srgbClr val="000000"/>
                </a:solidFill>
                <a:latin typeface="Century Gothic" panose="020B0502020202020204" pitchFamily="34" charset="0"/>
                <a:cs typeface="Times New Roman" panose="02020603050405020304" pitchFamily="18" charset="0"/>
              </a:rPr>
              <a:t>O.P. Y</a:t>
            </a:r>
            <a:r>
              <a:rPr lang="en-US" sz="600" b="1" i="1" u="sng" dirty="0" err="1">
                <a:solidFill>
                  <a:srgbClr val="000000"/>
                </a:solidFill>
                <a:latin typeface="Century Gothic" panose="020B0502020202020204" pitchFamily="34" charset="0"/>
                <a:cs typeface="Times New Roman" panose="02020603050405020304" pitchFamily="18" charset="0"/>
              </a:rPr>
              <a:t>akymovska</a:t>
            </a:r>
            <a:endParaRPr lang="en-GB" sz="600" b="1" i="1" u="sng" dirty="0">
              <a:solidFill>
                <a:srgbClr val="000000"/>
              </a:solidFill>
              <a:latin typeface="Century Gothic" panose="020B0502020202020204" pitchFamily="34" charset="0"/>
              <a:cs typeface="Times New Roman" panose="02020603050405020304" pitchFamily="18" charset="0"/>
            </a:endParaRPr>
          </a:p>
        </p:txBody>
      </p:sp>
      <p:sp>
        <p:nvSpPr>
          <p:cNvPr id="179" name="AutoShape 33"/>
          <p:cNvSpPr>
            <a:spLocks noChangeArrowheads="1"/>
          </p:cNvSpPr>
          <p:nvPr/>
        </p:nvSpPr>
        <p:spPr bwMode="auto">
          <a:xfrm>
            <a:off x="4607621" y="5886100"/>
            <a:ext cx="972000" cy="360363"/>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p>
            <a:pPr algn="ctr">
              <a:lnSpc>
                <a:spcPct val="70000"/>
              </a:lnSpc>
              <a:buClrTx/>
              <a:buFontTx/>
              <a:buNone/>
            </a:pPr>
            <a:r>
              <a:rPr lang="en-US" sz="600" b="1" i="1" dirty="0">
                <a:latin typeface="Century Gothic" panose="020B0502020202020204" pitchFamily="34" charset="0"/>
                <a:cs typeface="Times New Roman" panose="02020603050405020304" pitchFamily="18" charset="0"/>
              </a:rPr>
              <a:t>Credit Portfolio Analysis and Administration</a:t>
            </a:r>
          </a:p>
          <a:p>
            <a:pPr algn="ctr">
              <a:buClrTx/>
              <a:buFontTx/>
              <a:buNone/>
            </a:pPr>
            <a:r>
              <a:rPr lang="en-US" sz="600" b="1" i="1" u="sng" dirty="0">
                <a:solidFill>
                  <a:srgbClr val="000000"/>
                </a:solidFill>
                <a:latin typeface="Century Gothic" panose="020B0502020202020204" pitchFamily="34" charset="0"/>
                <a:cs typeface="Times New Roman" panose="02020603050405020304" pitchFamily="18" charset="0"/>
              </a:rPr>
              <a:t>I.S. Gerasymenko</a:t>
            </a:r>
            <a:endParaRPr lang="en-US" sz="600" b="1" i="1" dirty="0">
              <a:latin typeface="Century Gothic" panose="020B0502020202020204" pitchFamily="34" charset="0"/>
              <a:cs typeface="Times New Roman" panose="02020603050405020304" pitchFamily="18" charset="0"/>
            </a:endParaRPr>
          </a:p>
        </p:txBody>
      </p:sp>
      <p:sp>
        <p:nvSpPr>
          <p:cNvPr id="181" name="AutoShape 85"/>
          <p:cNvSpPr>
            <a:spLocks noChangeArrowheads="1"/>
          </p:cNvSpPr>
          <p:nvPr/>
        </p:nvSpPr>
        <p:spPr bwMode="auto">
          <a:xfrm>
            <a:off x="5925345" y="4018613"/>
            <a:ext cx="1054100" cy="522288"/>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dirty="0">
                <a:solidFill>
                  <a:srgbClr val="FFFFFF"/>
                </a:solidFill>
                <a:latin typeface="Century Gothic" panose="020B0502020202020204" pitchFamily="34" charset="0"/>
                <a:cs typeface="Times New Roman" panose="02020603050405020304" pitchFamily="18" charset="0"/>
              </a:rPr>
              <a:t>COO </a:t>
            </a:r>
          </a:p>
          <a:p>
            <a:pPr algn="ctr" defTabSz="449263" fontAlgn="base">
              <a:spcBef>
                <a:spcPct val="0"/>
              </a:spcBef>
              <a:spcAft>
                <a:spcPct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b="1" i="1" u="sng" dirty="0">
                <a:solidFill>
                  <a:srgbClr val="FFFFFF"/>
                </a:solidFill>
                <a:latin typeface="Century Gothic" panose="020B0502020202020204" pitchFamily="34" charset="0"/>
                <a:cs typeface="Times New Roman" pitchFamily="18" charset="0"/>
              </a:rPr>
              <a:t>G.D. Caprioli</a:t>
            </a:r>
            <a:endParaRPr lang="ru-RU" sz="700" b="1" i="1" baseline="30000" dirty="0">
              <a:solidFill>
                <a:prstClr val="white"/>
              </a:solidFill>
              <a:latin typeface="Century Gothic" panose="020B0502020202020204" pitchFamily="34" charset="0"/>
              <a:cs typeface="Times New Roman" panose="02020603050405020304" pitchFamily="18" charset="0"/>
            </a:endParaRPr>
          </a:p>
        </p:txBody>
      </p:sp>
      <p:sp>
        <p:nvSpPr>
          <p:cNvPr id="182" name="AutoShape 39"/>
          <p:cNvSpPr>
            <a:spLocks noChangeArrowheads="1"/>
          </p:cNvSpPr>
          <p:nvPr/>
        </p:nvSpPr>
        <p:spPr bwMode="auto">
          <a:xfrm>
            <a:off x="6096508" y="4577350"/>
            <a:ext cx="972000" cy="3600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70000"/>
              </a:lnSpc>
              <a:buClrTx/>
              <a:buFontTx/>
              <a:buNone/>
            </a:pPr>
            <a:r>
              <a:rPr lang="en-GB" sz="600" b="1" i="1" dirty="0">
                <a:latin typeface="Century Gothic" panose="020B0502020202020204" pitchFamily="34" charset="0"/>
                <a:cs typeface="Times New Roman" panose="02020603050405020304" pitchFamily="18" charset="0"/>
              </a:rPr>
              <a:t>Back Office </a:t>
            </a:r>
          </a:p>
          <a:p>
            <a:pPr algn="ctr">
              <a:lnSpc>
                <a:spcPct val="70000"/>
              </a:lnSpc>
              <a:buClrTx/>
              <a:buFontTx/>
              <a:buNone/>
            </a:pPr>
            <a:r>
              <a:rPr lang="en-GB" sz="600" b="1" i="1" dirty="0">
                <a:latin typeface="Century Gothic" panose="020B0502020202020204" pitchFamily="34" charset="0"/>
                <a:cs typeface="Times New Roman" panose="02020603050405020304" pitchFamily="18" charset="0"/>
              </a:rPr>
              <a:t>and Payments</a:t>
            </a:r>
          </a:p>
          <a:p>
            <a:pPr lvl="0" algn="ctr" fontAlgn="base">
              <a:spcBef>
                <a:spcPct val="0"/>
              </a:spcBef>
              <a:spcAft>
                <a:spcPct val="0"/>
              </a:spcAft>
            </a:pPr>
            <a:r>
              <a:rPr lang="en-GB" sz="600" b="1" i="1" u="sng" dirty="0">
                <a:solidFill>
                  <a:srgbClr val="000000"/>
                </a:solidFill>
                <a:latin typeface="Century Gothic" panose="020B0502020202020204" pitchFamily="34" charset="0"/>
                <a:cs typeface="Times New Roman" panose="02020603050405020304" pitchFamily="18" charset="0"/>
              </a:rPr>
              <a:t>N.V. Tututchenko</a:t>
            </a:r>
          </a:p>
        </p:txBody>
      </p:sp>
      <p:sp>
        <p:nvSpPr>
          <p:cNvPr id="186" name="Rectangle 100"/>
          <p:cNvSpPr>
            <a:spLocks noChangeArrowheads="1"/>
          </p:cNvSpPr>
          <p:nvPr/>
        </p:nvSpPr>
        <p:spPr bwMode="auto">
          <a:xfrm>
            <a:off x="755161" y="4594982"/>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lnSpc>
                <a:spcPct val="70000"/>
              </a:lnSpc>
              <a:spcBef>
                <a:spcPct val="0"/>
              </a:spcBef>
              <a:spcAft>
                <a:spcPct val="0"/>
              </a:spcAft>
            </a:pPr>
            <a:r>
              <a:rPr lang="en-US" sz="600" b="1" i="1" dirty="0">
                <a:solidFill>
                  <a:srgbClr val="000000"/>
                </a:solidFill>
                <a:latin typeface="Century Gothic" panose="020B0502020202020204" pitchFamily="34" charset="0"/>
                <a:cs typeface="Times New Roman" pitchFamily="18" charset="0"/>
              </a:rPr>
              <a:t>Individuals</a:t>
            </a:r>
          </a:p>
          <a:p>
            <a:pPr algn="ctr" fontAlgn="base">
              <a:spcBef>
                <a:spcPct val="0"/>
              </a:spcBef>
              <a:spcAft>
                <a:spcPct val="0"/>
              </a:spcAft>
            </a:pPr>
            <a:r>
              <a:rPr lang="en-US" sz="600" b="1" i="1" u="sng" dirty="0">
                <a:solidFill>
                  <a:srgbClr val="000000"/>
                </a:solidFill>
                <a:latin typeface="Century Gothic" panose="020B0502020202020204" pitchFamily="34" charset="0"/>
                <a:cs typeface="Times New Roman" pitchFamily="18" charset="0"/>
              </a:rPr>
              <a:t>O.M. Zaiats</a:t>
            </a:r>
            <a:endParaRPr lang="en-GB" sz="600" b="1" i="1" u="sng" dirty="0">
              <a:solidFill>
                <a:srgbClr val="000000"/>
              </a:solidFill>
              <a:latin typeface="Century Gothic" panose="020B0502020202020204" pitchFamily="34" charset="0"/>
              <a:cs typeface="Times New Roman" pitchFamily="18" charset="0"/>
            </a:endParaRPr>
          </a:p>
        </p:txBody>
      </p:sp>
      <p:sp>
        <p:nvSpPr>
          <p:cNvPr id="187" name="Rectangle 100"/>
          <p:cNvSpPr>
            <a:spLocks noChangeArrowheads="1"/>
          </p:cNvSpPr>
          <p:nvPr/>
        </p:nvSpPr>
        <p:spPr bwMode="auto">
          <a:xfrm>
            <a:off x="762755" y="5017722"/>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lnSpc>
                <a:spcPct val="70000"/>
              </a:lnSpc>
              <a:spcBef>
                <a:spcPct val="0"/>
              </a:spcBef>
              <a:spcAft>
                <a:spcPct val="0"/>
              </a:spcAft>
            </a:pPr>
            <a:r>
              <a:rPr lang="en-US" sz="600" b="1" i="1" dirty="0">
                <a:solidFill>
                  <a:srgbClr val="000000"/>
                </a:solidFill>
                <a:latin typeface="Century Gothic" panose="020B0502020202020204" pitchFamily="34" charset="0"/>
                <a:cs typeface="Times New Roman" pitchFamily="18" charset="0"/>
              </a:rPr>
              <a:t>Small Business</a:t>
            </a:r>
          </a:p>
          <a:p>
            <a:pPr algn="ctr" fontAlgn="base">
              <a:lnSpc>
                <a:spcPct val="70000"/>
              </a:lnSpc>
              <a:spcBef>
                <a:spcPct val="0"/>
              </a:spcBef>
              <a:spcAft>
                <a:spcPct val="0"/>
              </a:spcAft>
            </a:pPr>
            <a:r>
              <a:rPr lang="en-US" sz="600" b="1" i="1" u="sng" dirty="0" err="1">
                <a:solidFill>
                  <a:srgbClr val="000000"/>
                </a:solidFill>
                <a:latin typeface="Century Gothic" panose="020B0502020202020204" pitchFamily="34" charset="0"/>
                <a:cs typeface="Times New Roman" pitchFamily="18" charset="0"/>
              </a:rPr>
              <a:t>t.a.h</a:t>
            </a:r>
            <a:r>
              <a:rPr lang="en-US" sz="600" b="1" i="1" u="sng" dirty="0">
                <a:solidFill>
                  <a:srgbClr val="000000"/>
                </a:solidFill>
                <a:latin typeface="Century Gothic" panose="020B0502020202020204" pitchFamily="34" charset="0"/>
                <a:cs typeface="Times New Roman" pitchFamily="18" charset="0"/>
              </a:rPr>
              <a:t>. A.A. Verbakhovskyi</a:t>
            </a:r>
          </a:p>
        </p:txBody>
      </p:sp>
      <p:sp>
        <p:nvSpPr>
          <p:cNvPr id="188" name="Rectangle 100"/>
          <p:cNvSpPr>
            <a:spLocks noChangeArrowheads="1"/>
          </p:cNvSpPr>
          <p:nvPr/>
        </p:nvSpPr>
        <p:spPr bwMode="auto">
          <a:xfrm>
            <a:off x="755160" y="5433401"/>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sz="600" b="1" i="1" dirty="0">
                <a:solidFill>
                  <a:srgbClr val="000000"/>
                </a:solidFill>
                <a:latin typeface="Century Gothic" panose="020B0502020202020204" pitchFamily="34" charset="0"/>
                <a:cs typeface="Times New Roman" pitchFamily="18" charset="0"/>
              </a:rPr>
              <a:t>CRM and Customer</a:t>
            </a:r>
          </a:p>
          <a:p>
            <a:pPr algn="ctr" fontAlgn="base">
              <a:spcBef>
                <a:spcPct val="0"/>
              </a:spcBef>
              <a:spcAft>
                <a:spcPct val="0"/>
              </a:spcAft>
            </a:pPr>
            <a:r>
              <a:rPr lang="en-US" sz="600" b="1" i="1" dirty="0">
                <a:solidFill>
                  <a:srgbClr val="000000"/>
                </a:solidFill>
                <a:latin typeface="Century Gothic" panose="020B0502020202020204" pitchFamily="34" charset="0"/>
                <a:cs typeface="Times New Roman" pitchFamily="18" charset="0"/>
              </a:rPr>
              <a:t> Satisfaction</a:t>
            </a:r>
          </a:p>
          <a:p>
            <a:pPr algn="ctr" fontAlgn="base">
              <a:spcBef>
                <a:spcPct val="0"/>
              </a:spcBef>
              <a:spcAft>
                <a:spcPct val="0"/>
              </a:spcAft>
            </a:pPr>
            <a:r>
              <a:rPr lang="en-US" sz="600" b="1" i="1" u="sng" dirty="0">
                <a:solidFill>
                  <a:srgbClr val="000000"/>
                </a:solidFill>
                <a:latin typeface="Century Gothic" panose="020B0502020202020204" pitchFamily="34" charset="0"/>
                <a:cs typeface="Times New Roman" pitchFamily="18" charset="0"/>
              </a:rPr>
              <a:t>N.V. Sofiiuk</a:t>
            </a:r>
            <a:endParaRPr lang="uk-UA" sz="600" b="1" i="1" u="sng" dirty="0">
              <a:solidFill>
                <a:srgbClr val="000000"/>
              </a:solidFill>
              <a:latin typeface="Century Gothic" panose="020B0502020202020204" pitchFamily="34" charset="0"/>
              <a:cs typeface="Times New Roman" pitchFamily="18" charset="0"/>
            </a:endParaRPr>
          </a:p>
        </p:txBody>
      </p:sp>
      <p:cxnSp>
        <p:nvCxnSpPr>
          <p:cNvPr id="189" name="Соединительная линия уступом 188"/>
          <p:cNvCxnSpPr>
            <a:endCxn id="188" idx="1"/>
          </p:cNvCxnSpPr>
          <p:nvPr/>
        </p:nvCxnSpPr>
        <p:spPr>
          <a:xfrm rot="16200000" flipH="1">
            <a:off x="464211" y="5321839"/>
            <a:ext cx="450737" cy="131162"/>
          </a:xfrm>
          <a:prstGeom prst="bentConnector2">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90" name="Прямая соединительная линия 189"/>
          <p:cNvCxnSpPr>
            <a:stCxn id="181" idx="0"/>
          </p:cNvCxnSpPr>
          <p:nvPr/>
        </p:nvCxnSpPr>
        <p:spPr>
          <a:xfrm flipV="1">
            <a:off x="6452395" y="3857873"/>
            <a:ext cx="0" cy="16074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91" name="Соединительная линия уступом 190"/>
          <p:cNvCxnSpPr>
            <a:endCxn id="169" idx="0"/>
          </p:cNvCxnSpPr>
          <p:nvPr/>
        </p:nvCxnSpPr>
        <p:spPr>
          <a:xfrm rot="10800000" flipV="1">
            <a:off x="3621822" y="3857873"/>
            <a:ext cx="1546315" cy="160740"/>
          </a:xfrm>
          <a:prstGeom prst="bentConnector2">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92" name="Соединительная линия уступом 191"/>
          <p:cNvCxnSpPr>
            <a:stCxn id="35" idx="2"/>
            <a:endCxn id="151" idx="0"/>
          </p:cNvCxnSpPr>
          <p:nvPr/>
        </p:nvCxnSpPr>
        <p:spPr>
          <a:xfrm rot="16200000" flipH="1">
            <a:off x="5805906" y="2051599"/>
            <a:ext cx="1164423" cy="2882934"/>
          </a:xfrm>
          <a:prstGeom prst="bentConnector3">
            <a:avLst>
              <a:gd name="adj1" fmla="val 81411"/>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93" name="AutoShape 44"/>
          <p:cNvSpPr>
            <a:spLocks noChangeArrowheads="1"/>
          </p:cNvSpPr>
          <p:nvPr/>
        </p:nvSpPr>
        <p:spPr bwMode="auto">
          <a:xfrm>
            <a:off x="755161" y="5876950"/>
            <a:ext cx="971998" cy="360362"/>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fontAlgn="base">
              <a:lnSpc>
                <a:spcPct val="70000"/>
              </a:lnSpc>
              <a:spcBef>
                <a:spcPct val="0"/>
              </a:spcBef>
              <a:spcAft>
                <a:spcPct val="0"/>
              </a:spcAft>
              <a:buClr>
                <a:srgbClr val="B2B2B2"/>
              </a:buClr>
            </a:pPr>
            <a:r>
              <a:rPr lang="en-US" sz="600" b="1" i="1" dirty="0">
                <a:solidFill>
                  <a:srgbClr val="000000"/>
                </a:solidFill>
                <a:latin typeface="Century Gothic" panose="020B0502020202020204" pitchFamily="34" charset="0"/>
                <a:cs typeface="Times New Roman" pitchFamily="18" charset="0"/>
              </a:rPr>
              <a:t>Network Support and Coordination</a:t>
            </a:r>
          </a:p>
        </p:txBody>
      </p:sp>
      <p:cxnSp>
        <p:nvCxnSpPr>
          <p:cNvPr id="194" name="AutoShape 73"/>
          <p:cNvCxnSpPr>
            <a:cxnSpLocks noChangeShapeType="1"/>
            <a:endCxn id="193" idx="1"/>
          </p:cNvCxnSpPr>
          <p:nvPr/>
        </p:nvCxnSpPr>
        <p:spPr bwMode="auto">
          <a:xfrm rot="16200000" flipH="1">
            <a:off x="-100438" y="5201531"/>
            <a:ext cx="1582085" cy="129114"/>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5" name="Rectangle 100"/>
          <p:cNvSpPr>
            <a:spLocks noChangeArrowheads="1"/>
          </p:cNvSpPr>
          <p:nvPr/>
        </p:nvSpPr>
        <p:spPr bwMode="auto">
          <a:xfrm>
            <a:off x="1968148" y="4596569"/>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lnSpc>
                <a:spcPct val="70000"/>
              </a:lnSpc>
            </a:pPr>
            <a:r>
              <a:rPr lang="en-US" sz="600" b="1" i="1" dirty="0">
                <a:latin typeface="Century Gothic" panose="020B0502020202020204" pitchFamily="34" charset="0"/>
                <a:cs typeface="Times New Roman" panose="02020603050405020304" pitchFamily="18" charset="0"/>
              </a:rPr>
              <a:t>Domestic </a:t>
            </a:r>
            <a:r>
              <a:rPr lang="en-US" sz="600" b="1" i="1" dirty="0">
                <a:solidFill>
                  <a:srgbClr val="000000"/>
                </a:solidFill>
                <a:latin typeface="Century Gothic" panose="020B0502020202020204" pitchFamily="34" charset="0"/>
                <a:cs typeface="Times New Roman" pitchFamily="18" charset="0"/>
              </a:rPr>
              <a:t>Corporate</a:t>
            </a:r>
          </a:p>
          <a:p>
            <a:pPr algn="ctr">
              <a:lnSpc>
                <a:spcPct val="70000"/>
              </a:lnSpc>
            </a:pPr>
            <a:r>
              <a:rPr lang="en-US" sz="600" b="1" i="1" dirty="0">
                <a:latin typeface="Century Gothic" panose="020B0502020202020204" pitchFamily="34" charset="0"/>
                <a:cs typeface="Times New Roman" panose="02020603050405020304" pitchFamily="18" charset="0"/>
              </a:rPr>
              <a:t> and Institutional Client</a:t>
            </a:r>
            <a:endParaRPr lang="ru-RU" sz="600" b="1" i="1" dirty="0">
              <a:latin typeface="Century Gothic" panose="020B0502020202020204" pitchFamily="34" charset="0"/>
              <a:cs typeface="Times New Roman" panose="02020603050405020304" pitchFamily="18" charset="0"/>
            </a:endParaRPr>
          </a:p>
          <a:p>
            <a:pPr algn="ctr">
              <a:lnSpc>
                <a:spcPct val="70000"/>
              </a:lnSpc>
            </a:pPr>
            <a:r>
              <a:rPr lang="en-US" sz="600" b="1" i="1" u="sng" dirty="0">
                <a:latin typeface="Century Gothic" panose="020B0502020202020204" pitchFamily="34" charset="0"/>
                <a:cs typeface="Times New Roman" panose="02020603050405020304" pitchFamily="18" charset="0"/>
              </a:rPr>
              <a:t>D.V. </a:t>
            </a:r>
            <a:r>
              <a:rPr lang="en-US" sz="600" b="1" i="1" u="sng" dirty="0" err="1">
                <a:latin typeface="Century Gothic" panose="020B0502020202020204" pitchFamily="34" charset="0"/>
                <a:cs typeface="Times New Roman" panose="02020603050405020304" pitchFamily="18" charset="0"/>
              </a:rPr>
              <a:t>Rakovytsia</a:t>
            </a:r>
            <a:r>
              <a:rPr lang="en-US" sz="600" b="1" i="1" u="sng" kern="0" dirty="0">
                <a:solidFill>
                  <a:srgbClr val="000000"/>
                </a:solidFill>
                <a:latin typeface="Arial"/>
                <a:ea typeface="MS PGothic"/>
                <a:cs typeface="MS PGothic"/>
              </a:rPr>
              <a:t> </a:t>
            </a:r>
          </a:p>
        </p:txBody>
      </p:sp>
      <p:sp>
        <p:nvSpPr>
          <p:cNvPr id="196" name="Rectangle 100"/>
          <p:cNvSpPr>
            <a:spLocks noChangeArrowheads="1"/>
          </p:cNvSpPr>
          <p:nvPr/>
        </p:nvSpPr>
        <p:spPr bwMode="auto">
          <a:xfrm>
            <a:off x="1975742" y="5014602"/>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lnSpc>
                <a:spcPct val="70000"/>
              </a:lnSpc>
            </a:pPr>
            <a:r>
              <a:rPr lang="en-US" sz="600" b="1" i="1" dirty="0">
                <a:latin typeface="Century Gothic" panose="020B0502020202020204" pitchFamily="34" charset="0"/>
                <a:cs typeface="Times New Roman" panose="02020603050405020304" pitchFamily="18" charset="0"/>
              </a:rPr>
              <a:t>Multinational Client</a:t>
            </a:r>
          </a:p>
          <a:p>
            <a:pPr algn="ctr">
              <a:lnSpc>
                <a:spcPct val="70000"/>
              </a:lnSpc>
            </a:pPr>
            <a:r>
              <a:rPr lang="en-US" sz="600" b="1" i="1" u="sng" dirty="0">
                <a:latin typeface="Century Gothic" panose="020B0502020202020204" pitchFamily="34" charset="0"/>
                <a:cs typeface="Times New Roman" panose="02020603050405020304" pitchFamily="18" charset="0"/>
              </a:rPr>
              <a:t>A.</a:t>
            </a:r>
            <a:r>
              <a:rPr lang="ru-RU" sz="600" b="1" i="1" u="sng" dirty="0">
                <a:latin typeface="Century Gothic" panose="020B0502020202020204" pitchFamily="34" charset="0"/>
                <a:cs typeface="Times New Roman" panose="02020603050405020304" pitchFamily="18" charset="0"/>
              </a:rPr>
              <a:t>М.</a:t>
            </a:r>
            <a:r>
              <a:rPr lang="en-US" sz="600" b="1" i="1" u="sng" dirty="0">
                <a:latin typeface="Century Gothic" panose="020B0502020202020204" pitchFamily="34" charset="0"/>
                <a:cs typeface="Times New Roman" panose="02020603050405020304" pitchFamily="18" charset="0"/>
              </a:rPr>
              <a:t> </a:t>
            </a:r>
            <a:r>
              <a:rPr lang="en-US" sz="600" b="1" i="1" u="sng" dirty="0" err="1">
                <a:latin typeface="Century Gothic" panose="020B0502020202020204" pitchFamily="34" charset="0"/>
                <a:cs typeface="Times New Roman" panose="02020603050405020304" pitchFamily="18" charset="0"/>
              </a:rPr>
              <a:t>Baglaiev</a:t>
            </a:r>
            <a:endParaRPr lang="en-US" sz="600" b="1" i="1" u="sng" dirty="0">
              <a:latin typeface="Century Gothic" panose="020B0502020202020204" pitchFamily="34" charset="0"/>
              <a:cs typeface="Times New Roman" panose="02020603050405020304" pitchFamily="18" charset="0"/>
            </a:endParaRPr>
          </a:p>
        </p:txBody>
      </p:sp>
      <p:sp>
        <p:nvSpPr>
          <p:cNvPr id="197" name="Rectangle 100"/>
          <p:cNvSpPr>
            <a:spLocks noChangeArrowheads="1"/>
          </p:cNvSpPr>
          <p:nvPr/>
        </p:nvSpPr>
        <p:spPr bwMode="auto">
          <a:xfrm>
            <a:off x="1968147" y="5432635"/>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lnSpc>
                <a:spcPct val="70000"/>
              </a:lnSpc>
            </a:pPr>
            <a:r>
              <a:rPr lang="en-US" sz="600" b="1" i="1" dirty="0">
                <a:latin typeface="Century Gothic" panose="020B0502020202020204" pitchFamily="34" charset="0"/>
                <a:cs typeface="Times New Roman" panose="02020603050405020304" pitchFamily="18" charset="0"/>
              </a:rPr>
              <a:t>Small and Medium</a:t>
            </a:r>
          </a:p>
          <a:p>
            <a:pPr algn="ctr">
              <a:lnSpc>
                <a:spcPct val="70000"/>
              </a:lnSpc>
            </a:pPr>
            <a:r>
              <a:rPr lang="en-US" sz="600" b="1" i="1" dirty="0">
                <a:latin typeface="Century Gothic" panose="020B0502020202020204" pitchFamily="34" charset="0"/>
                <a:cs typeface="Times New Roman" panose="02020603050405020304" pitchFamily="18" charset="0"/>
              </a:rPr>
              <a:t> Enterprise</a:t>
            </a:r>
          </a:p>
          <a:p>
            <a:pPr algn="ctr"/>
            <a:r>
              <a:rPr lang="en-US" sz="600" b="1" i="1" u="sng" dirty="0">
                <a:latin typeface="Century Gothic" panose="020B0502020202020204" pitchFamily="34" charset="0"/>
                <a:cs typeface="Times New Roman" panose="02020603050405020304" pitchFamily="18" charset="0"/>
              </a:rPr>
              <a:t>O.L. </a:t>
            </a:r>
            <a:r>
              <a:rPr lang="en-US" sz="600" b="1" i="1" u="sng" dirty="0" err="1">
                <a:latin typeface="Century Gothic" panose="020B0502020202020204" pitchFamily="34" charset="0"/>
                <a:cs typeface="Times New Roman" panose="02020603050405020304" pitchFamily="18" charset="0"/>
              </a:rPr>
              <a:t>Kryvonog</a:t>
            </a:r>
            <a:endParaRPr lang="en-US" sz="600" b="1" i="1" u="sng" dirty="0">
              <a:latin typeface="Century Gothic" panose="020B0502020202020204" pitchFamily="34" charset="0"/>
              <a:cs typeface="Times New Roman" panose="02020603050405020304" pitchFamily="18" charset="0"/>
            </a:endParaRPr>
          </a:p>
        </p:txBody>
      </p:sp>
      <p:sp>
        <p:nvSpPr>
          <p:cNvPr id="198" name="Rectangle 100"/>
          <p:cNvSpPr>
            <a:spLocks noChangeArrowheads="1"/>
          </p:cNvSpPr>
          <p:nvPr/>
        </p:nvSpPr>
        <p:spPr bwMode="auto">
          <a:xfrm>
            <a:off x="1968147" y="5850667"/>
            <a:ext cx="971999" cy="358775"/>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lnSpc>
                <a:spcPct val="70000"/>
              </a:lnSpc>
            </a:pPr>
            <a:r>
              <a:rPr lang="en-US" sz="600" b="1" i="1" dirty="0">
                <a:latin typeface="Century Gothic" panose="020B0502020202020204" pitchFamily="34" charset="0"/>
                <a:cs typeface="Times New Roman" panose="02020603050405020304" pitchFamily="18" charset="0"/>
              </a:rPr>
              <a:t>Corporate Banking </a:t>
            </a:r>
          </a:p>
          <a:p>
            <a:pPr algn="ctr">
              <a:lnSpc>
                <a:spcPct val="70000"/>
              </a:lnSpc>
            </a:pPr>
            <a:r>
              <a:rPr lang="en-US" sz="600" b="1" i="1" dirty="0">
                <a:latin typeface="Century Gothic" panose="020B0502020202020204" pitchFamily="34" charset="0"/>
                <a:cs typeface="Times New Roman" panose="02020603050405020304" pitchFamily="18" charset="0"/>
              </a:rPr>
              <a:t>Products and</a:t>
            </a:r>
          </a:p>
          <a:p>
            <a:pPr algn="ctr">
              <a:lnSpc>
                <a:spcPct val="70000"/>
              </a:lnSpc>
            </a:pPr>
            <a:r>
              <a:rPr lang="en-US" sz="600" b="1" i="1" dirty="0">
                <a:latin typeface="Century Gothic" panose="020B0502020202020204" pitchFamily="34" charset="0"/>
                <a:cs typeface="Times New Roman" panose="02020603050405020304" pitchFamily="18" charset="0"/>
              </a:rPr>
              <a:t> Credit Support</a:t>
            </a:r>
          </a:p>
          <a:p>
            <a:pPr algn="ctr"/>
            <a:r>
              <a:rPr lang="en-US" sz="600" b="1" i="1" u="sng" dirty="0">
                <a:latin typeface="Century Gothic" panose="020B0502020202020204" pitchFamily="34" charset="0"/>
                <a:cs typeface="Times New Roman" panose="02020603050405020304" pitchFamily="18" charset="0"/>
              </a:rPr>
              <a:t>A.</a:t>
            </a:r>
            <a:r>
              <a:rPr lang="ru-RU" sz="600" b="1" i="1" u="sng" dirty="0">
                <a:latin typeface="Century Gothic" panose="020B0502020202020204" pitchFamily="34" charset="0"/>
                <a:cs typeface="Times New Roman" panose="02020603050405020304" pitchFamily="18" charset="0"/>
              </a:rPr>
              <a:t>О. </a:t>
            </a:r>
            <a:r>
              <a:rPr lang="en-US" sz="600" b="1" i="1" u="sng" dirty="0">
                <a:latin typeface="Century Gothic" panose="020B0502020202020204" pitchFamily="34" charset="0"/>
                <a:cs typeface="Times New Roman" panose="02020603050405020304" pitchFamily="18" charset="0"/>
              </a:rPr>
              <a:t>Strygin</a:t>
            </a:r>
          </a:p>
        </p:txBody>
      </p:sp>
      <p:cxnSp>
        <p:nvCxnSpPr>
          <p:cNvPr id="199" name="AutoShape 73"/>
          <p:cNvCxnSpPr>
            <a:cxnSpLocks noChangeShapeType="1"/>
            <a:endCxn id="195" idx="1"/>
          </p:cNvCxnSpPr>
          <p:nvPr/>
        </p:nvCxnSpPr>
        <p:spPr bwMode="auto">
          <a:xfrm rot="16200000" flipH="1">
            <a:off x="1792548" y="4600356"/>
            <a:ext cx="270975" cy="80225"/>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AutoShape 73"/>
          <p:cNvCxnSpPr>
            <a:cxnSpLocks noChangeShapeType="1"/>
            <a:endCxn id="196" idx="1"/>
          </p:cNvCxnSpPr>
          <p:nvPr/>
        </p:nvCxnSpPr>
        <p:spPr bwMode="auto">
          <a:xfrm rot="16200000" flipH="1">
            <a:off x="1591529" y="4809777"/>
            <a:ext cx="680604" cy="87822"/>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AutoShape 73"/>
          <p:cNvCxnSpPr>
            <a:cxnSpLocks noChangeShapeType="1"/>
            <a:endCxn id="197" idx="1"/>
          </p:cNvCxnSpPr>
          <p:nvPr/>
        </p:nvCxnSpPr>
        <p:spPr bwMode="auto">
          <a:xfrm rot="16200000" flipH="1">
            <a:off x="1378713" y="5022588"/>
            <a:ext cx="1098637" cy="80231"/>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AutoShape 73"/>
          <p:cNvCxnSpPr>
            <a:cxnSpLocks noChangeShapeType="1"/>
          </p:cNvCxnSpPr>
          <p:nvPr/>
        </p:nvCxnSpPr>
        <p:spPr bwMode="auto">
          <a:xfrm rot="16200000" flipH="1">
            <a:off x="1169157" y="5231064"/>
            <a:ext cx="1516669" cy="81311"/>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Прямая соединительная линия 27"/>
          <p:cNvCxnSpPr>
            <a:stCxn id="35" idx="2"/>
            <a:endCxn id="174" idx="0"/>
          </p:cNvCxnSpPr>
          <p:nvPr/>
        </p:nvCxnSpPr>
        <p:spPr>
          <a:xfrm>
            <a:off x="4946650" y="2910855"/>
            <a:ext cx="8384" cy="110775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a:xfrm>
            <a:off x="7261673" y="1904457"/>
            <a:ext cx="1802623" cy="992579"/>
          </a:xfrm>
          <a:prstGeom prst="rect">
            <a:avLst/>
          </a:prstGeom>
          <a:noFill/>
          <a:ln>
            <a:solidFill>
              <a:schemeClr val="tx1"/>
            </a:solidFill>
            <a:prstDash val="sysDash"/>
          </a:ln>
        </p:spPr>
        <p:txBody>
          <a:bodyPr wrap="square" rtlCol="0" anchor="t">
            <a:spAutoFit/>
          </a:bodyPr>
          <a:lstStyle/>
          <a:p>
            <a:r>
              <a:rPr lang="uk-UA" sz="650" i="1" dirty="0">
                <a:latin typeface="Century Gothic" panose="020B0502020202020204" pitchFamily="34" charset="0"/>
                <a:cs typeface="Times New Roman" panose="02020603050405020304" pitchFamily="18" charset="0"/>
              </a:rPr>
              <a:t>*</a:t>
            </a:r>
            <a:r>
              <a:rPr lang="en-US" sz="650" i="1" dirty="0">
                <a:latin typeface="Century Gothic" panose="020B0502020202020204" pitchFamily="34" charset="0"/>
                <a:cs typeface="Times New Roman" panose="02020603050405020304" pitchFamily="18" charset="0"/>
              </a:rPr>
              <a:t>Chairman of the Supervisory Board</a:t>
            </a:r>
            <a:endParaRPr lang="ru-RU" sz="650" i="1" u="sng"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 </a:t>
            </a:r>
            <a:r>
              <a:rPr lang="en-US" sz="650" i="1" u="sng" dirty="0">
                <a:latin typeface="Century Gothic" panose="020B0502020202020204" pitchFamily="34" charset="0"/>
                <a:cs typeface="Times New Roman" panose="02020603050405020304" pitchFamily="18" charset="0"/>
              </a:rPr>
              <a:t>S. </a:t>
            </a:r>
            <a:r>
              <a:rPr lang="en-US" sz="650" i="1" u="sng" dirty="0" err="1">
                <a:latin typeface="Century Gothic" panose="020B0502020202020204" pitchFamily="34" charset="0"/>
                <a:cs typeface="Times New Roman" panose="02020603050405020304" pitchFamily="18" charset="0"/>
              </a:rPr>
              <a:t>Pedrazzi</a:t>
            </a:r>
            <a:endParaRPr lang="ru-RU" sz="650" i="1" u="sng"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Members of the Supervisory Board</a:t>
            </a:r>
            <a:r>
              <a:rPr lang="uk-UA" sz="650" i="1" dirty="0">
                <a:latin typeface="Century Gothic" panose="020B0502020202020204" pitchFamily="34" charset="0"/>
                <a:cs typeface="Times New Roman" panose="02020603050405020304" pitchFamily="18" charset="0"/>
              </a:rPr>
              <a:t>:</a:t>
            </a:r>
          </a:p>
          <a:p>
            <a:r>
              <a:rPr lang="en-US" sz="650" i="1" dirty="0">
                <a:latin typeface="Century Gothic" panose="020B0502020202020204" pitchFamily="34" charset="0"/>
                <a:cs typeface="Times New Roman" panose="02020603050405020304" pitchFamily="18" charset="0"/>
              </a:rPr>
              <a:t>C. Casalino, Deputy Chairman</a:t>
            </a:r>
            <a:r>
              <a:rPr lang="ru-RU" sz="650" i="1" dirty="0">
                <a:latin typeface="Century Gothic" panose="020B0502020202020204" pitchFamily="34" charset="0"/>
                <a:cs typeface="Times New Roman" panose="02020603050405020304" pitchFamily="18" charset="0"/>
              </a:rPr>
              <a:t> </a:t>
            </a:r>
            <a:r>
              <a:rPr lang="en-US" sz="400" i="1" dirty="0">
                <a:solidFill>
                  <a:srgbClr val="000000"/>
                </a:solidFill>
                <a:latin typeface="Century Gothic"/>
              </a:rPr>
              <a:t>(independent)</a:t>
            </a:r>
            <a:endParaRPr lang="uk-UA" sz="400" i="1"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L. </a:t>
            </a:r>
            <a:r>
              <a:rPr lang="en-US" sz="650" i="1" dirty="0" err="1">
                <a:latin typeface="Century Gothic" panose="020B0502020202020204" pitchFamily="34" charset="0"/>
                <a:cs typeface="Times New Roman" panose="02020603050405020304" pitchFamily="18" charset="0"/>
              </a:rPr>
              <a:t>Febbraro</a:t>
            </a:r>
            <a:r>
              <a:rPr lang="en-US" sz="650" i="1" dirty="0">
                <a:latin typeface="Century Gothic" panose="020B0502020202020204" pitchFamily="34" charset="0"/>
                <a:cs typeface="Times New Roman" panose="02020603050405020304" pitchFamily="18" charset="0"/>
              </a:rPr>
              <a:t> </a:t>
            </a:r>
            <a:r>
              <a:rPr lang="en-US" sz="400" i="1" dirty="0">
                <a:latin typeface="Century Gothic" panose="020B0502020202020204" pitchFamily="34" charset="0"/>
                <a:cs typeface="Times New Roman" panose="02020603050405020304" pitchFamily="18" charset="0"/>
              </a:rPr>
              <a:t>(independent)</a:t>
            </a:r>
          </a:p>
          <a:p>
            <a:r>
              <a:rPr lang="en-US" sz="650" i="1" dirty="0">
                <a:latin typeface="Century Gothic" panose="020B0502020202020204" pitchFamily="34" charset="0"/>
                <a:cs typeface="Times New Roman" panose="02020603050405020304" pitchFamily="18" charset="0"/>
              </a:rPr>
              <a:t>A. </a:t>
            </a:r>
            <a:r>
              <a:rPr lang="en-US" sz="650" i="1" dirty="0" err="1">
                <a:latin typeface="Century Gothic" panose="020B0502020202020204" pitchFamily="34" charset="0"/>
                <a:cs typeface="Times New Roman" panose="02020603050405020304" pitchFamily="18" charset="0"/>
              </a:rPr>
              <a:t>Bergalio</a:t>
            </a:r>
            <a:endParaRPr lang="en-US" sz="650" i="1"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F. </a:t>
            </a:r>
            <a:r>
              <a:rPr lang="en-US" sz="650" i="1" dirty="0" err="1">
                <a:latin typeface="Century Gothic" panose="020B0502020202020204" pitchFamily="34" charset="0"/>
                <a:cs typeface="Times New Roman" panose="02020603050405020304" pitchFamily="18" charset="0"/>
              </a:rPr>
              <a:t>Mallen</a:t>
            </a:r>
            <a:r>
              <a:rPr lang="ru-RU" sz="650" i="1" dirty="0">
                <a:latin typeface="Century Gothic" panose="020B0502020202020204" pitchFamily="34" charset="0"/>
                <a:cs typeface="Times New Roman" panose="02020603050405020304" pitchFamily="18" charset="0"/>
              </a:rPr>
              <a:t> </a:t>
            </a:r>
            <a:r>
              <a:rPr lang="en-US" sz="400" i="1" dirty="0">
                <a:solidFill>
                  <a:srgbClr val="000000"/>
                </a:solidFill>
                <a:latin typeface="Century Gothic"/>
              </a:rPr>
              <a:t>(independent)</a:t>
            </a:r>
            <a:endParaRPr lang="ru-RU" sz="400" i="1" dirty="0">
              <a:solidFill>
                <a:srgbClr val="000000"/>
              </a:solidFill>
              <a:latin typeface="Century Gothic"/>
            </a:endParaRPr>
          </a:p>
          <a:p>
            <a:r>
              <a:rPr lang="en-US" sz="650" i="1" dirty="0">
                <a:latin typeface="Century Gothic" panose="020B0502020202020204" pitchFamily="34" charset="0"/>
                <a:cs typeface="Times New Roman" panose="02020603050405020304" pitchFamily="18" charset="0"/>
              </a:rPr>
              <a:t>D. </a:t>
            </a:r>
            <a:r>
              <a:rPr lang="en-US" sz="650" i="1" dirty="0" err="1">
                <a:latin typeface="Century Gothic" panose="020B0502020202020204" pitchFamily="34" charset="0"/>
                <a:cs typeface="Times New Roman" panose="02020603050405020304" pitchFamily="18" charset="0"/>
              </a:rPr>
              <a:t>Blandino</a:t>
            </a:r>
            <a:endParaRPr lang="en-US" sz="650" i="1" dirty="0">
              <a:latin typeface="Century Gothic" panose="020B0502020202020204" pitchFamily="34" charset="0"/>
              <a:cs typeface="Times New Roman" panose="02020603050405020304" pitchFamily="18" charset="0"/>
            </a:endParaRPr>
          </a:p>
          <a:p>
            <a:r>
              <a:rPr lang="en-US" sz="650" i="1" dirty="0">
                <a:latin typeface="Century Gothic" panose="020B0502020202020204" pitchFamily="34" charset="0"/>
                <a:cs typeface="Times New Roman" panose="02020603050405020304" pitchFamily="18" charset="0"/>
              </a:rPr>
              <a:t>F. Del Genio</a:t>
            </a:r>
          </a:p>
        </p:txBody>
      </p:sp>
      <p:sp>
        <p:nvSpPr>
          <p:cNvPr id="203" name="TextBox 202"/>
          <p:cNvSpPr txBox="1"/>
          <p:nvPr/>
        </p:nvSpPr>
        <p:spPr>
          <a:xfrm>
            <a:off x="7248795" y="2955524"/>
            <a:ext cx="1810829" cy="846386"/>
          </a:xfrm>
          <a:prstGeom prst="rect">
            <a:avLst/>
          </a:prstGeom>
          <a:noFill/>
          <a:ln>
            <a:solidFill>
              <a:schemeClr val="tx1"/>
            </a:solidFill>
            <a:prstDash val="sysDash"/>
          </a:ln>
        </p:spPr>
        <p:txBody>
          <a:bodyPr wrap="square" rtlCol="0">
            <a:spAutoFit/>
          </a:bodyPr>
          <a:lstStyle/>
          <a:p>
            <a:pPr>
              <a:lnSpc>
                <a:spcPct val="100000"/>
              </a:lnSpc>
              <a:buClrTx/>
              <a:buFontTx/>
              <a:buNone/>
            </a:pPr>
            <a:r>
              <a:rPr lang="uk-UA" sz="700" i="1" dirty="0">
                <a:latin typeface="Century Gothic" panose="020B0502020202020204" pitchFamily="34" charset="0"/>
                <a:cs typeface="Times New Roman" panose="02020603050405020304" pitchFamily="18" charset="0"/>
              </a:rPr>
              <a:t>**</a:t>
            </a:r>
            <a:r>
              <a:rPr lang="en-US" sz="700" i="1" dirty="0">
                <a:latin typeface="Century Gothic" panose="020B0502020202020204" pitchFamily="34" charset="0"/>
                <a:cs typeface="Times New Roman" panose="02020603050405020304" pitchFamily="18" charset="0"/>
              </a:rPr>
              <a:t>Chairman of the Management Board </a:t>
            </a:r>
            <a:r>
              <a:rPr lang="en-US" sz="700" i="1" u="sng" dirty="0">
                <a:latin typeface="Century Gothic" panose="020B0502020202020204" pitchFamily="34" charset="0"/>
                <a:cs typeface="Times New Roman" panose="02020603050405020304" pitchFamily="18" charset="0"/>
              </a:rPr>
              <a:t>G. </a:t>
            </a:r>
            <a:r>
              <a:rPr lang="en-US" sz="700" i="1" u="sng" dirty="0" err="1">
                <a:latin typeface="Century Gothic" panose="020B0502020202020204" pitchFamily="34" charset="0"/>
                <a:cs typeface="Times New Roman" panose="02020603050405020304" pitchFamily="18" charset="0"/>
              </a:rPr>
              <a:t>Corrias</a:t>
            </a:r>
            <a:endParaRPr lang="en-US" sz="700" i="1" u="sng" dirty="0">
              <a:latin typeface="Century Gothic" panose="020B0502020202020204" pitchFamily="34" charset="0"/>
              <a:cs typeface="Times New Roman" panose="02020603050405020304" pitchFamily="18" charset="0"/>
            </a:endParaRPr>
          </a:p>
          <a:p>
            <a:r>
              <a:rPr lang="en-US" sz="700" i="1" dirty="0">
                <a:latin typeface="Century Gothic" panose="020B0502020202020204" pitchFamily="34" charset="0"/>
                <a:cs typeface="Times New Roman" panose="02020603050405020304" pitchFamily="18" charset="0"/>
              </a:rPr>
              <a:t>Members of the Management Board:</a:t>
            </a:r>
          </a:p>
          <a:p>
            <a:r>
              <a:rPr lang="en-US" sz="700" i="1" dirty="0">
                <a:latin typeface="Century Gothic" panose="020B0502020202020204" pitchFamily="34" charset="0"/>
                <a:cs typeface="Times New Roman" panose="02020603050405020304" pitchFamily="18" charset="0"/>
              </a:rPr>
              <a:t>S.Z. Babaiev (Deputy Chairman of the Management Board), </a:t>
            </a:r>
            <a:r>
              <a:rPr lang="en-US" sz="700" i="1" dirty="0" err="1">
                <a:latin typeface="Century Gothic" panose="020B0502020202020204" pitchFamily="34" charset="0"/>
                <a:cs typeface="Times New Roman" panose="02020603050405020304" pitchFamily="18" charset="0"/>
              </a:rPr>
              <a:t>G.D.Caprioli</a:t>
            </a:r>
            <a:r>
              <a:rPr lang="en-US" sz="700" i="1" dirty="0">
                <a:latin typeface="Century Gothic" panose="020B0502020202020204" pitchFamily="34" charset="0"/>
                <a:cs typeface="Times New Roman" panose="02020603050405020304" pitchFamily="18" charset="0"/>
              </a:rPr>
              <a:t>, R.I. Leshchenko, </a:t>
            </a:r>
            <a:r>
              <a:rPr lang="en-US" sz="700" i="1" dirty="0" err="1">
                <a:latin typeface="Century Gothic" panose="020B0502020202020204" pitchFamily="34" charset="0"/>
                <a:cs typeface="Times New Roman" panose="02020603050405020304" pitchFamily="18" charset="0"/>
              </a:rPr>
              <a:t>O.Ye.Pokhodziaieva</a:t>
            </a:r>
            <a:r>
              <a:rPr lang="en-US" sz="700" i="1" dirty="0">
                <a:latin typeface="Century Gothic" panose="020B0502020202020204" pitchFamily="34" charset="0"/>
                <a:cs typeface="Times New Roman" panose="02020603050405020304" pitchFamily="18" charset="0"/>
              </a:rPr>
              <a:t>, S.M. Kramarova</a:t>
            </a:r>
            <a:endParaRPr lang="en-US" sz="700" i="1" baseline="30000" dirty="0">
              <a:latin typeface="Century Gothic" panose="020B0502020202020204" pitchFamily="34" charset="0"/>
              <a:cs typeface="Times New Roman" panose="02020603050405020304" pitchFamily="18" charset="0"/>
            </a:endParaRPr>
          </a:p>
        </p:txBody>
      </p:sp>
      <p:sp>
        <p:nvSpPr>
          <p:cNvPr id="61" name="Snip Diagonal Corner Rectangle 60"/>
          <p:cNvSpPr/>
          <p:nvPr/>
        </p:nvSpPr>
        <p:spPr>
          <a:xfrm>
            <a:off x="897491" y="908720"/>
            <a:ext cx="1866391" cy="1319256"/>
          </a:xfrm>
          <a:prstGeom prst="snip2Diag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04" name="Text Box 4"/>
          <p:cNvSpPr txBox="1">
            <a:spLocks noChangeArrowheads="1"/>
          </p:cNvSpPr>
          <p:nvPr/>
        </p:nvSpPr>
        <p:spPr bwMode="auto">
          <a:xfrm>
            <a:off x="204449" y="908720"/>
            <a:ext cx="574217"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marL="185738" indent="-100013" eaLnBrk="0" hangingPunct="0">
              <a:defRPr sz="1000" b="1" i="1">
                <a:solidFill>
                  <a:srgbClr val="000000"/>
                </a:solidFill>
                <a:latin typeface="Arial" charset="0"/>
                <a:cs typeface="Times New Roman" pitchFamily="18" charset="0"/>
              </a:defRPr>
            </a:lvl1pPr>
            <a:lvl2pPr marL="742950" indent="-285750" eaLnBrk="0" hangingPunct="0">
              <a:defRPr sz="1000" b="1" i="1">
                <a:solidFill>
                  <a:srgbClr val="000000"/>
                </a:solidFill>
                <a:latin typeface="Arial" charset="0"/>
                <a:cs typeface="Times New Roman" pitchFamily="18" charset="0"/>
              </a:defRPr>
            </a:lvl2pPr>
            <a:lvl3pPr marL="1143000" indent="-228600" eaLnBrk="0" hangingPunct="0">
              <a:defRPr sz="1000" b="1" i="1">
                <a:solidFill>
                  <a:srgbClr val="000000"/>
                </a:solidFill>
                <a:latin typeface="Arial" charset="0"/>
                <a:cs typeface="Times New Roman" pitchFamily="18" charset="0"/>
              </a:defRPr>
            </a:lvl3pPr>
            <a:lvl4pPr marL="1600200" indent="-228600" eaLnBrk="0" hangingPunct="0">
              <a:defRPr sz="1000" b="1" i="1">
                <a:solidFill>
                  <a:srgbClr val="000000"/>
                </a:solidFill>
                <a:latin typeface="Arial" charset="0"/>
                <a:cs typeface="Times New Roman" pitchFamily="18" charset="0"/>
              </a:defRPr>
            </a:lvl4pPr>
            <a:lvl5pPr marL="2057400" indent="-228600" eaLnBrk="0" hangingPunct="0">
              <a:defRPr sz="1000" b="1" i="1">
                <a:solidFill>
                  <a:srgbClr val="000000"/>
                </a:solidFill>
                <a:latin typeface="Arial" charset="0"/>
                <a:cs typeface="Times New Roman" pitchFamily="18" charset="0"/>
              </a:defRPr>
            </a:lvl5pPr>
            <a:lvl6pPr marL="2514600" indent="-228600" algn="ctr" eaLnBrk="0" fontAlgn="base" hangingPunct="0">
              <a:lnSpc>
                <a:spcPct val="110000"/>
              </a:lnSpc>
              <a:spcBef>
                <a:spcPct val="0"/>
              </a:spcBef>
              <a:spcAft>
                <a:spcPct val="0"/>
              </a:spcAft>
              <a:buClr>
                <a:schemeClr val="folHlink"/>
              </a:buClr>
              <a:buFont typeface="Wingdings" pitchFamily="2" charset="2"/>
              <a:buChar char="§"/>
              <a:defRPr sz="1000" b="1" i="1">
                <a:solidFill>
                  <a:srgbClr val="000000"/>
                </a:solidFill>
                <a:latin typeface="Arial" charset="0"/>
                <a:cs typeface="Times New Roman" pitchFamily="18" charset="0"/>
              </a:defRPr>
            </a:lvl6pPr>
            <a:lvl7pPr marL="2971800" indent="-228600" algn="ctr" eaLnBrk="0" fontAlgn="base" hangingPunct="0">
              <a:lnSpc>
                <a:spcPct val="110000"/>
              </a:lnSpc>
              <a:spcBef>
                <a:spcPct val="0"/>
              </a:spcBef>
              <a:spcAft>
                <a:spcPct val="0"/>
              </a:spcAft>
              <a:buClr>
                <a:schemeClr val="folHlink"/>
              </a:buClr>
              <a:buFont typeface="Wingdings" pitchFamily="2" charset="2"/>
              <a:buChar char="§"/>
              <a:defRPr sz="1000" b="1" i="1">
                <a:solidFill>
                  <a:srgbClr val="000000"/>
                </a:solidFill>
                <a:latin typeface="Arial" charset="0"/>
                <a:cs typeface="Times New Roman" pitchFamily="18" charset="0"/>
              </a:defRPr>
            </a:lvl7pPr>
            <a:lvl8pPr marL="3429000" indent="-228600" algn="ctr" eaLnBrk="0" fontAlgn="base" hangingPunct="0">
              <a:lnSpc>
                <a:spcPct val="110000"/>
              </a:lnSpc>
              <a:spcBef>
                <a:spcPct val="0"/>
              </a:spcBef>
              <a:spcAft>
                <a:spcPct val="0"/>
              </a:spcAft>
              <a:buClr>
                <a:schemeClr val="folHlink"/>
              </a:buClr>
              <a:buFont typeface="Wingdings" pitchFamily="2" charset="2"/>
              <a:buChar char="§"/>
              <a:defRPr sz="1000" b="1" i="1">
                <a:solidFill>
                  <a:srgbClr val="000000"/>
                </a:solidFill>
                <a:latin typeface="Arial" charset="0"/>
                <a:cs typeface="Times New Roman" pitchFamily="18" charset="0"/>
              </a:defRPr>
            </a:lvl8pPr>
            <a:lvl9pPr marL="3886200" indent="-228600" algn="ctr" eaLnBrk="0" fontAlgn="base" hangingPunct="0">
              <a:lnSpc>
                <a:spcPct val="110000"/>
              </a:lnSpc>
              <a:spcBef>
                <a:spcPct val="0"/>
              </a:spcBef>
              <a:spcAft>
                <a:spcPct val="0"/>
              </a:spcAft>
              <a:buClr>
                <a:schemeClr val="folHlink"/>
              </a:buClr>
              <a:buFont typeface="Wingdings" pitchFamily="2" charset="2"/>
              <a:buChar char="§"/>
              <a:defRPr sz="1000" b="1" i="1">
                <a:solidFill>
                  <a:srgbClr val="000000"/>
                </a:solidFill>
                <a:latin typeface="Arial" charset="0"/>
                <a:cs typeface="Times New Roman" pitchFamily="18" charset="0"/>
              </a:defRPr>
            </a:lvl9pPr>
          </a:lstStyle>
          <a:p>
            <a:pPr marL="185738" marR="0" lvl="0" indent="-100013" defTabSz="914400" eaLnBrk="1" fontAlgn="auto" latinLnBrk="0" hangingPunct="1">
              <a:lnSpc>
                <a:spcPct val="100000"/>
              </a:lnSpc>
              <a:spcBef>
                <a:spcPct val="50000"/>
              </a:spcBef>
              <a:spcAft>
                <a:spcPts val="0"/>
              </a:spcAft>
              <a:buClrTx/>
              <a:buSzTx/>
              <a:buFontTx/>
              <a:buNone/>
              <a:tabLst/>
              <a:defRPr/>
            </a:pPr>
            <a:r>
              <a:rPr kumimoji="0" lang="en-US" sz="600" b="0" i="1" u="sng" strike="noStrike" kern="0" cap="none" spc="0" normalizeH="0" baseline="0" noProof="0" dirty="0">
                <a:ln>
                  <a:noFill/>
                </a:ln>
                <a:solidFill>
                  <a:srgbClr val="000000"/>
                </a:solidFill>
                <a:effectLst/>
                <a:uLnTx/>
                <a:uFillTx/>
                <a:latin typeface="Century Gothic" panose="020B0502020202020204" pitchFamily="34" charset="0"/>
              </a:rPr>
              <a:t>Legend</a:t>
            </a:r>
            <a:r>
              <a:rPr kumimoji="0" lang="en-US" sz="500" b="0" i="1" u="sng" strike="noStrike" kern="0" cap="none" spc="0" normalizeH="0" baseline="0" noProof="0" dirty="0">
                <a:ln>
                  <a:noFill/>
                </a:ln>
                <a:solidFill>
                  <a:srgbClr val="000000"/>
                </a:solidFill>
                <a:effectLst/>
                <a:uLnTx/>
                <a:uFillTx/>
                <a:latin typeface="Century Gothic" panose="020B0502020202020204" pitchFamily="34" charset="0"/>
              </a:rPr>
              <a:t>:</a:t>
            </a:r>
          </a:p>
        </p:txBody>
      </p:sp>
      <p:sp>
        <p:nvSpPr>
          <p:cNvPr id="206" name="AutoShape 33"/>
          <p:cNvSpPr>
            <a:spLocks noChangeAspect="1" noChangeArrowheads="1"/>
          </p:cNvSpPr>
          <p:nvPr/>
        </p:nvSpPr>
        <p:spPr bwMode="auto">
          <a:xfrm>
            <a:off x="178488" y="1403797"/>
            <a:ext cx="482463" cy="181377"/>
          </a:xfrm>
          <a:prstGeom prst="flowChartAlternateProcess">
            <a:avLst/>
          </a:prstGeom>
          <a:noFill/>
          <a:ln w="9525"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lvl="0" algn="ctr" fontAlgn="base">
              <a:spcBef>
                <a:spcPct val="0"/>
              </a:spcBef>
              <a:spcAft>
                <a:spcPct val="0"/>
              </a:spcAft>
              <a:defRPr/>
            </a:pPr>
            <a:r>
              <a:rPr lang="en-GB" sz="500" b="1" i="1" kern="0" dirty="0">
                <a:solidFill>
                  <a:srgbClr val="000000"/>
                </a:solidFill>
                <a:latin typeface="Century Gothic" panose="020B0502020202020204" pitchFamily="34" charset="0"/>
                <a:cs typeface="Times New Roman" panose="02020603050405020304" pitchFamily="18" charset="0"/>
              </a:rPr>
              <a:t>Department</a:t>
            </a:r>
          </a:p>
        </p:txBody>
      </p:sp>
      <p:sp>
        <p:nvSpPr>
          <p:cNvPr id="207" name="Rectangle 34"/>
          <p:cNvSpPr>
            <a:spLocks noChangeAspect="1" noChangeArrowheads="1"/>
          </p:cNvSpPr>
          <p:nvPr/>
        </p:nvSpPr>
        <p:spPr bwMode="auto">
          <a:xfrm>
            <a:off x="178488" y="1640410"/>
            <a:ext cx="495449" cy="186259"/>
          </a:xfrm>
          <a:prstGeom prst="rect">
            <a:avLst/>
          </a:prstGeom>
          <a:solidFill>
            <a:srgbClr val="C0C0C0">
              <a:alpha val="50195"/>
            </a:srgbClr>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0" algn="ctr" fontAlgn="base">
              <a:lnSpc>
                <a:spcPct val="80000"/>
              </a:lnSpc>
              <a:spcBef>
                <a:spcPct val="0"/>
              </a:spcBef>
              <a:spcAft>
                <a:spcPct val="0"/>
              </a:spcAft>
              <a:defRPr/>
            </a:pPr>
            <a:r>
              <a:rPr lang="en-GB" sz="500" b="1" i="1" kern="0" dirty="0">
                <a:solidFill>
                  <a:srgbClr val="000000"/>
                </a:solidFill>
                <a:latin typeface="Century Gothic" panose="020B0502020202020204" pitchFamily="34" charset="0"/>
                <a:cs typeface="Times New Roman" panose="02020603050405020304" pitchFamily="18" charset="0"/>
              </a:rPr>
              <a:t>Office</a:t>
            </a:r>
          </a:p>
        </p:txBody>
      </p:sp>
      <p:sp>
        <p:nvSpPr>
          <p:cNvPr id="208" name="AutoShape 35"/>
          <p:cNvSpPr>
            <a:spLocks noChangeAspect="1" noChangeArrowheads="1"/>
          </p:cNvSpPr>
          <p:nvPr/>
        </p:nvSpPr>
        <p:spPr bwMode="auto">
          <a:xfrm>
            <a:off x="178488" y="1115051"/>
            <a:ext cx="483125" cy="233510"/>
          </a:xfrm>
          <a:prstGeom prst="roundRect">
            <a:avLst>
              <a:gd name="adj" fmla="val 50000"/>
            </a:avLst>
          </a:prstGeom>
          <a:solidFill>
            <a:srgbClr val="808080"/>
          </a:solidFill>
          <a:ln w="9398">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500" b="1" i="1" dirty="0">
                <a:solidFill>
                  <a:srgbClr val="FFFFFF"/>
                </a:solidFill>
                <a:latin typeface="Century Gothic" panose="020B0502020202020204" pitchFamily="34" charset="0"/>
                <a:cs typeface="Times New Roman" panose="02020603050405020304" pitchFamily="18" charset="0"/>
              </a:rPr>
              <a:t>Division</a:t>
            </a:r>
          </a:p>
        </p:txBody>
      </p:sp>
      <p:sp>
        <p:nvSpPr>
          <p:cNvPr id="209" name="AutoShape 118"/>
          <p:cNvSpPr>
            <a:spLocks noChangeAspect="1" noChangeArrowheads="1"/>
          </p:cNvSpPr>
          <p:nvPr/>
        </p:nvSpPr>
        <p:spPr bwMode="auto">
          <a:xfrm>
            <a:off x="178488" y="1916832"/>
            <a:ext cx="482463" cy="233298"/>
          </a:xfrm>
          <a:prstGeom prst="wave">
            <a:avLst>
              <a:gd name="adj1" fmla="val 13005"/>
              <a:gd name="adj2" fmla="val 0"/>
            </a:avLst>
          </a:prstGeom>
          <a:solidFill>
            <a:srgbClr val="808080"/>
          </a:solidFill>
          <a:ln w="9398"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500" b="1" i="1" dirty="0">
                <a:solidFill>
                  <a:srgbClr val="FFFFFF"/>
                </a:solidFill>
                <a:latin typeface="Century Gothic" panose="020B0502020202020204" pitchFamily="34" charset="0"/>
                <a:cs typeface="Times New Roman" panose="02020603050405020304" pitchFamily="18" charset="0"/>
              </a:rPr>
              <a:t>Other units</a:t>
            </a:r>
            <a:endParaRPr lang="ru-RU" sz="500" b="1" i="1" dirty="0">
              <a:solidFill>
                <a:srgbClr val="FFFFFF"/>
              </a:solidFill>
              <a:latin typeface="Century Gothic" panose="020B0502020202020204" pitchFamily="34" charset="0"/>
              <a:cs typeface="Times New Roman" panose="02020603050405020304" pitchFamily="18" charset="0"/>
            </a:endParaRPr>
          </a:p>
        </p:txBody>
      </p:sp>
      <p:sp>
        <p:nvSpPr>
          <p:cNvPr id="76" name="Rectangle 75"/>
          <p:cNvSpPr/>
          <p:nvPr/>
        </p:nvSpPr>
        <p:spPr>
          <a:xfrm>
            <a:off x="107505" y="938453"/>
            <a:ext cx="671162" cy="1311183"/>
          </a:xfrm>
          <a:prstGeom prst="rect">
            <a:avLst/>
          </a:prstGeom>
          <a:no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AutoShape 41"/>
          <p:cNvSpPr>
            <a:spLocks noChangeArrowheads="1"/>
          </p:cNvSpPr>
          <p:nvPr/>
        </p:nvSpPr>
        <p:spPr bwMode="auto">
          <a:xfrm>
            <a:off x="5814110" y="1700808"/>
            <a:ext cx="972000" cy="360362"/>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lnSpc>
                <a:spcPct val="80000"/>
              </a:lnSpc>
              <a:buClrTx/>
              <a:buNone/>
            </a:pPr>
            <a:r>
              <a:rPr lang="en-US" sz="600" b="1" i="1" dirty="0">
                <a:latin typeface="Century Gothic" panose="020B0502020202020204" pitchFamily="34" charset="0"/>
                <a:cs typeface="Times New Roman" panose="02020603050405020304" pitchFamily="18" charset="0"/>
              </a:rPr>
              <a:t>Risk Management</a:t>
            </a:r>
          </a:p>
          <a:p>
            <a:pPr lvl="0" algn="ctr" fontAlgn="base">
              <a:spcBef>
                <a:spcPct val="0"/>
              </a:spcBef>
              <a:spcAft>
                <a:spcPct val="0"/>
              </a:spcAft>
            </a:pPr>
            <a:r>
              <a:rPr lang="en-US" sz="600" b="1" i="1" u="sng" dirty="0">
                <a:solidFill>
                  <a:srgbClr val="000000"/>
                </a:solidFill>
                <a:latin typeface="Century Gothic" panose="020B0502020202020204" pitchFamily="34" charset="0"/>
                <a:cs typeface="Times New Roman" panose="02020603050405020304" pitchFamily="18" charset="0"/>
              </a:rPr>
              <a:t> S.O. Nastin</a:t>
            </a:r>
            <a:endParaRPr lang="en-US" sz="600" b="1" i="1" dirty="0">
              <a:solidFill>
                <a:srgbClr val="000000"/>
              </a:solidFill>
              <a:latin typeface="Century Gothic" panose="020B0502020202020204" pitchFamily="34" charset="0"/>
              <a:cs typeface="Times New Roman" panose="02020603050405020304" pitchFamily="18" charset="0"/>
            </a:endParaRPr>
          </a:p>
        </p:txBody>
      </p:sp>
      <p:cxnSp>
        <p:nvCxnSpPr>
          <p:cNvPr id="6" name="Прямая соединительная линия 5"/>
          <p:cNvCxnSpPr>
            <a:stCxn id="99" idx="3"/>
            <a:endCxn id="37" idx="1"/>
          </p:cNvCxnSpPr>
          <p:nvPr/>
        </p:nvCxnSpPr>
        <p:spPr>
          <a:xfrm>
            <a:off x="4028221" y="1549748"/>
            <a:ext cx="315179" cy="1"/>
          </a:xfrm>
          <a:prstGeom prst="line">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9" name="Соединительная линия уступом 8"/>
          <p:cNvCxnSpPr>
            <a:stCxn id="103" idx="1"/>
            <a:endCxn id="35" idx="3"/>
          </p:cNvCxnSpPr>
          <p:nvPr/>
        </p:nvCxnSpPr>
        <p:spPr>
          <a:xfrm rot="10800000" flipV="1">
            <a:off x="5549900" y="1880988"/>
            <a:ext cx="264210" cy="748879"/>
          </a:xfrm>
          <a:prstGeom prst="bentConnector3">
            <a:avLst/>
          </a:prstGeom>
          <a:ln>
            <a:solidFill>
              <a:srgbClr val="EC6400"/>
            </a:solidFill>
          </a:ln>
          <a:effectLst/>
        </p:spPr>
        <p:style>
          <a:lnRef idx="2">
            <a:schemeClr val="accent1"/>
          </a:lnRef>
          <a:fillRef idx="0">
            <a:schemeClr val="accent1"/>
          </a:fillRef>
          <a:effectRef idx="1">
            <a:schemeClr val="accent1"/>
          </a:effectRef>
          <a:fontRef idx="minor">
            <a:schemeClr val="tx1"/>
          </a:fontRef>
        </p:style>
      </p:cxnSp>
      <p:cxnSp>
        <p:nvCxnSpPr>
          <p:cNvPr id="17" name="Соединительная линия уступом 16"/>
          <p:cNvCxnSpPr>
            <a:stCxn id="103" idx="3"/>
            <a:endCxn id="37" idx="3"/>
          </p:cNvCxnSpPr>
          <p:nvPr/>
        </p:nvCxnSpPr>
        <p:spPr>
          <a:xfrm flipH="1" flipV="1">
            <a:off x="5549900" y="1549749"/>
            <a:ext cx="1236210" cy="331240"/>
          </a:xfrm>
          <a:prstGeom prst="bentConnector3">
            <a:avLst>
              <a:gd name="adj1" fmla="val -19725"/>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24" name="Соединительная линия уступом 23"/>
          <p:cNvCxnSpPr>
            <a:stCxn id="108" idx="3"/>
            <a:endCxn id="37" idx="3"/>
          </p:cNvCxnSpPr>
          <p:nvPr/>
        </p:nvCxnSpPr>
        <p:spPr>
          <a:xfrm flipH="1" flipV="1">
            <a:off x="5549900" y="1549749"/>
            <a:ext cx="1250041" cy="738696"/>
          </a:xfrm>
          <a:prstGeom prst="bentConnector3">
            <a:avLst>
              <a:gd name="adj1" fmla="val -18287"/>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33" name="Соединительная линия уступом 32"/>
          <p:cNvCxnSpPr>
            <a:stCxn id="176" idx="1"/>
          </p:cNvCxnSpPr>
          <p:nvPr/>
        </p:nvCxnSpPr>
        <p:spPr>
          <a:xfrm rot="10800000">
            <a:off x="4531780" y="4490644"/>
            <a:ext cx="67431" cy="296802"/>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TextBox 101"/>
          <p:cNvSpPr txBox="1"/>
          <p:nvPr/>
        </p:nvSpPr>
        <p:spPr>
          <a:xfrm>
            <a:off x="107505" y="2276872"/>
            <a:ext cx="2656377" cy="1459374"/>
          </a:xfrm>
          <a:prstGeom prst="rect">
            <a:avLst/>
          </a:prstGeom>
          <a:noFill/>
          <a:ln>
            <a:solidFill>
              <a:schemeClr val="tx1"/>
            </a:solidFill>
            <a:prstDash val="sysDash"/>
          </a:ln>
        </p:spPr>
        <p:txBody>
          <a:bodyPr wrap="square" rtlCol="0">
            <a:spAutoFit/>
          </a:bodyPr>
          <a:lstStyle/>
          <a:p>
            <a:pPr lvl="0" defTabSz="457200" fontAlgn="base">
              <a:spcBef>
                <a:spcPct val="0"/>
              </a:spcBef>
              <a:spcAft>
                <a:spcPts val="200"/>
              </a:spcAft>
              <a:defRPr/>
            </a:pPr>
            <a:r>
              <a:rPr lang="en-US" altLang="it-IT" sz="475" b="1" dirty="0">
                <a:solidFill>
                  <a:srgbClr val="1F497D"/>
                </a:solidFill>
                <a:latin typeface="Century Gothic" panose="020B0502020202020204" pitchFamily="34" charset="0"/>
                <a:ea typeface="MS PGothic" panose="020B0600070205080204" pitchFamily="34" charset="-128"/>
                <a:cs typeface="Arial" panose="020B0604020202020204" pitchFamily="34" charset="0"/>
              </a:rPr>
              <a:t>       Contents of the subordination to the Supervisory Board:</a:t>
            </a:r>
          </a:p>
          <a:p>
            <a:pPr marL="180975" lvl="0" indent="-180975" defTabSz="457200" fontAlgn="base">
              <a:spcBef>
                <a:spcPct val="0"/>
              </a:spcBef>
              <a:buFont typeface="Arial" panose="020B0604020202020204" pitchFamily="34" charset="0"/>
              <a:buChar char="•"/>
              <a:defRPr/>
            </a:pP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Ensuring that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SB regularly discusses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among others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internal control topics</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 ensuring the presence of the Heads of such functions at the SB meetings upon request;</a:t>
            </a:r>
          </a:p>
          <a:p>
            <a:pPr marL="180975" lvl="0" indent="-180975" defTabSz="457200" fontAlgn="base">
              <a:spcBef>
                <a:spcPct val="0"/>
              </a:spcBef>
              <a:buFont typeface="Arial" panose="020B0604020202020204" pitchFamily="34" charset="0"/>
              <a:buChar char="•"/>
              <a:defRPr/>
            </a:pP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SB’s approval of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strategic guidelines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in internal control domains and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appointment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of Heads of such function;</a:t>
            </a:r>
          </a:p>
          <a:p>
            <a:pPr marL="180975" lvl="0" indent="-180975" defTabSz="457200" fontAlgn="base">
              <a:spcBef>
                <a:spcPct val="0"/>
              </a:spcBef>
              <a:buFont typeface="Arial" panose="020B0604020202020204" pitchFamily="34" charset="0"/>
              <a:buChar char="•"/>
              <a:defRPr/>
            </a:pP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Ensuring regular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standard information reporting flow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to the SB, both quantitative and qualitative, about relevant topics in domain of competence;</a:t>
            </a:r>
          </a:p>
          <a:p>
            <a:pPr marL="180975" lvl="0" indent="-180975" defTabSz="457200" fontAlgn="base">
              <a:spcBef>
                <a:spcPct val="0"/>
              </a:spcBef>
              <a:buFont typeface="Arial" panose="020B0604020202020204" pitchFamily="34" charset="0"/>
              <a:buChar char="•"/>
              <a:defRPr/>
            </a:pP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Ensuring </a:t>
            </a:r>
            <a:r>
              <a:rPr lang="en-US" altLang="it-IT" sz="475" b="1" dirty="0">
                <a:solidFill>
                  <a:prstClr val="black"/>
                </a:solidFill>
                <a:latin typeface="Century Gothic" panose="020B0502020202020204" pitchFamily="34" charset="0"/>
                <a:ea typeface="MS PGothic" panose="020B0600070205080204" pitchFamily="34" charset="-128"/>
                <a:cs typeface="Arial" panose="020B0604020202020204" pitchFamily="34" charset="0"/>
              </a:rPr>
              <a:t>direct access </a:t>
            </a:r>
            <a:r>
              <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rPr>
              <a:t>by the possibility to directly communicate with Supervisory Board Members in order to report any issue</a:t>
            </a:r>
          </a:p>
          <a:p>
            <a:pPr lvl="0" defTabSz="457200" fontAlgn="base">
              <a:spcBef>
                <a:spcPct val="0"/>
              </a:spcBef>
              <a:defRPr/>
            </a:pPr>
            <a:endParaRPr lang="en-US" altLang="it-IT" sz="475" dirty="0">
              <a:solidFill>
                <a:prstClr val="black"/>
              </a:solidFill>
              <a:latin typeface="Century Gothic" panose="020B0502020202020204" pitchFamily="34" charset="0"/>
              <a:ea typeface="MS PGothic" panose="020B0600070205080204" pitchFamily="34" charset="-128"/>
              <a:cs typeface="Arial" panose="020B0604020202020204" pitchFamily="34" charset="0"/>
            </a:endParaRPr>
          </a:p>
          <a:p>
            <a:pPr lvl="0" defTabSz="457200" fontAlgn="base">
              <a:spcBef>
                <a:spcPct val="0"/>
              </a:spcBef>
              <a:spcAft>
                <a:spcPts val="200"/>
              </a:spcAft>
              <a:defRPr/>
            </a:pPr>
            <a:r>
              <a:rPr lang="en-US" altLang="it-IT" sz="475" b="1" dirty="0">
                <a:solidFill>
                  <a:srgbClr val="EC6400"/>
                </a:solidFill>
                <a:latin typeface="Century Gothic" panose="020B0502020202020204" pitchFamily="34" charset="0"/>
                <a:ea typeface="MS PGothic" panose="020B0600070205080204" pitchFamily="34" charset="-128"/>
                <a:cs typeface="Arial" panose="020B0604020202020204" pitchFamily="34" charset="0"/>
              </a:rPr>
              <a:t>       Contents of the subordination to the Management Board:</a:t>
            </a:r>
          </a:p>
          <a:p>
            <a:pPr marL="171450" lvl="0" indent="-171450" defTabSz="457200" fontAlgn="base">
              <a:spcBef>
                <a:spcPct val="0"/>
              </a:spcBef>
              <a:buFont typeface="Wingdings" panose="05000000000000000000" pitchFamily="2" charset="2"/>
              <a:buChar char="§"/>
              <a:defRPr/>
            </a:pPr>
            <a:r>
              <a:rPr lang="en-US" sz="475" dirty="0">
                <a:solidFill>
                  <a:prstClr val="black"/>
                </a:solidFill>
                <a:latin typeface="Century Gothic" panose="020B0502020202020204" pitchFamily="34" charset="0"/>
                <a:ea typeface="MS PGothic" panose="020B0600070205080204" pitchFamily="34" charset="-128"/>
                <a:cs typeface="Arial"/>
              </a:rPr>
              <a:t>As per </a:t>
            </a:r>
            <a:r>
              <a:rPr lang="en-US" sz="475" b="1" dirty="0">
                <a:solidFill>
                  <a:prstClr val="black"/>
                </a:solidFill>
                <a:latin typeface="Century Gothic" panose="020B0502020202020204" pitchFamily="34" charset="0"/>
                <a:ea typeface="MS PGothic" panose="020B0600070205080204" pitchFamily="34" charset="-128"/>
                <a:cs typeface="Arial"/>
              </a:rPr>
              <a:t>organization of work process </a:t>
            </a:r>
            <a:r>
              <a:rPr lang="en-US" sz="475" dirty="0">
                <a:solidFill>
                  <a:prstClr val="black"/>
                </a:solidFill>
                <a:latin typeface="Century Gothic" panose="020B0502020202020204" pitchFamily="34" charset="0"/>
                <a:ea typeface="MS PGothic" panose="020B0600070205080204" pitchFamily="34" charset="-128"/>
                <a:cs typeface="Arial"/>
              </a:rPr>
              <a:t>and other </a:t>
            </a:r>
            <a:r>
              <a:rPr lang="en-US" sz="475" b="1" dirty="0">
                <a:solidFill>
                  <a:prstClr val="black"/>
                </a:solidFill>
                <a:latin typeface="Century Gothic" panose="020B0502020202020204" pitchFamily="34" charset="0"/>
                <a:ea typeface="MS PGothic" panose="020B0600070205080204" pitchFamily="34" charset="-128"/>
                <a:cs typeface="Arial"/>
              </a:rPr>
              <a:t>administrative issues </a:t>
            </a:r>
            <a:r>
              <a:rPr lang="en-US" sz="475" dirty="0">
                <a:solidFill>
                  <a:prstClr val="black"/>
                </a:solidFill>
                <a:latin typeface="Century Gothic" panose="020B0502020202020204" pitchFamily="34" charset="0"/>
                <a:ea typeface="MS PGothic" panose="020B0600070205080204" pitchFamily="34" charset="-128"/>
                <a:cs typeface="Arial"/>
              </a:rPr>
              <a:t>related to the activities of the structural unit, the latter is subordinated to the Management Board of the Bank;</a:t>
            </a:r>
          </a:p>
          <a:p>
            <a:pPr marL="171450" lvl="0" indent="-171450" defTabSz="457200" fontAlgn="base">
              <a:spcBef>
                <a:spcPct val="0"/>
              </a:spcBef>
              <a:buFont typeface="Wingdings" panose="05000000000000000000" pitchFamily="2" charset="2"/>
              <a:buChar char="§"/>
              <a:defRPr/>
            </a:pPr>
            <a:r>
              <a:rPr lang="en-US" sz="475" dirty="0">
                <a:solidFill>
                  <a:prstClr val="black"/>
                </a:solidFill>
                <a:latin typeface="Century Gothic" panose="020B0502020202020204" pitchFamily="34" charset="0"/>
                <a:ea typeface="MS PGothic" panose="020B0600070205080204" pitchFamily="34" charset="-128"/>
                <a:cs typeface="Arial"/>
              </a:rPr>
              <a:t>Compliance &amp; AML Department is subordinated to Management Board as per carrying out AML activities.</a:t>
            </a:r>
            <a:endParaRPr lang="it-IT" sz="475" dirty="0">
              <a:solidFill>
                <a:prstClr val="black"/>
              </a:solidFill>
              <a:latin typeface="Century Gothic" panose="020B0502020202020204" pitchFamily="34" charset="0"/>
              <a:ea typeface="MS PGothic" panose="020B0600070205080204" pitchFamily="34" charset="-128"/>
              <a:cs typeface="Arial"/>
            </a:endParaRPr>
          </a:p>
        </p:txBody>
      </p:sp>
      <p:sp>
        <p:nvSpPr>
          <p:cNvPr id="105" name="Rectangle 26"/>
          <p:cNvSpPr>
            <a:spLocks noChangeArrowheads="1"/>
          </p:cNvSpPr>
          <p:nvPr/>
        </p:nvSpPr>
        <p:spPr bwMode="auto">
          <a:xfrm>
            <a:off x="5843574" y="2924944"/>
            <a:ext cx="972000" cy="360000"/>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0" algn="ctr">
              <a:lnSpc>
                <a:spcPct val="75000"/>
              </a:lnSpc>
            </a:pPr>
            <a:r>
              <a:rPr lang="en-US" sz="600" b="1" i="1" dirty="0">
                <a:solidFill>
                  <a:srgbClr val="000000"/>
                </a:solidFill>
                <a:latin typeface="Century Gothic" panose="020B0502020202020204" pitchFamily="34" charset="0"/>
                <a:cs typeface="Times New Roman" panose="02020603050405020304" pitchFamily="18" charset="0"/>
              </a:rPr>
              <a:t>PR and Marketing</a:t>
            </a:r>
          </a:p>
          <a:p>
            <a:pPr algn="ctr">
              <a:lnSpc>
                <a:spcPct val="75000"/>
              </a:lnSpc>
            </a:pPr>
            <a:r>
              <a:rPr lang="en-US" sz="600" b="1" i="1" u="sng" dirty="0">
                <a:solidFill>
                  <a:srgbClr val="000000"/>
                </a:solidFill>
                <a:latin typeface="Century Gothic" panose="020B0502020202020204" pitchFamily="34" charset="0"/>
                <a:cs typeface="Times New Roman" panose="02020603050405020304" pitchFamily="18" charset="0"/>
              </a:rPr>
              <a:t>I. Romanova</a:t>
            </a:r>
          </a:p>
        </p:txBody>
      </p:sp>
      <p:cxnSp>
        <p:nvCxnSpPr>
          <p:cNvPr id="106" name="AutoShape 18"/>
          <p:cNvCxnSpPr>
            <a:cxnSpLocks noChangeShapeType="1"/>
            <a:stCxn id="105" idx="1"/>
            <a:endCxn id="35" idx="3"/>
          </p:cNvCxnSpPr>
          <p:nvPr/>
        </p:nvCxnSpPr>
        <p:spPr bwMode="auto">
          <a:xfrm rot="10800000">
            <a:off x="5549900" y="2629868"/>
            <a:ext cx="293674" cy="475076"/>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Connettore diritto 70">
            <a:extLst>
              <a:ext uri="{FF2B5EF4-FFF2-40B4-BE49-F238E27FC236}">
                <a16:creationId xmlns:a16="http://schemas.microsoft.com/office/drawing/2014/main" id="{1D0DBF77-B292-497D-AC9C-A9179CD3FC50}"/>
              </a:ext>
            </a:extLst>
          </p:cNvPr>
          <p:cNvCxnSpPr>
            <a:cxnSpLocks/>
          </p:cNvCxnSpPr>
          <p:nvPr/>
        </p:nvCxnSpPr>
        <p:spPr>
          <a:xfrm>
            <a:off x="157110" y="3251080"/>
            <a:ext cx="107505" cy="0"/>
          </a:xfrm>
          <a:prstGeom prst="line">
            <a:avLst/>
          </a:prstGeom>
          <a:ln>
            <a:solidFill>
              <a:srgbClr val="EC6400"/>
            </a:solidFill>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cxnSp>
        <p:nvCxnSpPr>
          <p:cNvPr id="107" name="Connettore diritto 96">
            <a:extLst>
              <a:ext uri="{FF2B5EF4-FFF2-40B4-BE49-F238E27FC236}">
                <a16:creationId xmlns:a16="http://schemas.microsoft.com/office/drawing/2014/main" id="{B2F3BE12-00DE-47DE-B2F3-0C5946820E89}"/>
              </a:ext>
            </a:extLst>
          </p:cNvPr>
          <p:cNvCxnSpPr>
            <a:cxnSpLocks/>
          </p:cNvCxnSpPr>
          <p:nvPr/>
        </p:nvCxnSpPr>
        <p:spPr>
          <a:xfrm>
            <a:off x="157110" y="2356106"/>
            <a:ext cx="108000" cy="0"/>
          </a:xfrm>
          <a:prstGeom prst="line">
            <a:avLst/>
          </a:prstGeom>
          <a:noFill/>
          <a:ln w="25400">
            <a:solidFill>
              <a:srgbClr val="1F497D"/>
            </a:solidFill>
            <a:prstDash val="solid"/>
            <a:miter lim="800000"/>
            <a:headEnd/>
            <a:tailEnd/>
          </a:ln>
          <a:extLst>
            <a:ext uri="{909E8E84-426E-40DD-AFC4-6F175D3DCCD1}">
              <a14:hiddenFill xmlns:a14="http://schemas.microsoft.com/office/drawing/2010/main">
                <a:noFill/>
              </a14:hiddenFill>
            </a:ext>
          </a:extLst>
        </p:spPr>
      </p:cxnSp>
      <p:cxnSp>
        <p:nvCxnSpPr>
          <p:cNvPr id="104" name="Соединительная линия уступом 103"/>
          <p:cNvCxnSpPr/>
          <p:nvPr/>
        </p:nvCxnSpPr>
        <p:spPr>
          <a:xfrm rot="5400000">
            <a:off x="2957928" y="2028766"/>
            <a:ext cx="1122276" cy="2871936"/>
          </a:xfrm>
          <a:prstGeom prst="bentConnector3">
            <a:avLst>
              <a:gd name="adj1" fmla="val 85425"/>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08" name="AutoShape 41"/>
          <p:cNvSpPr>
            <a:spLocks noChangeArrowheads="1"/>
          </p:cNvSpPr>
          <p:nvPr/>
        </p:nvSpPr>
        <p:spPr bwMode="auto">
          <a:xfrm>
            <a:off x="5827941" y="2108264"/>
            <a:ext cx="972000" cy="360362"/>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lvl="0" algn="ctr">
              <a:lnSpc>
                <a:spcPct val="80000"/>
              </a:lnSpc>
            </a:pPr>
            <a:r>
              <a:rPr lang="en-US" sz="600" b="1" i="1" dirty="0">
                <a:latin typeface="Century Gothic" panose="020B0502020202020204" pitchFamily="34" charset="0"/>
                <a:cs typeface="Times New Roman" panose="02020603050405020304" pitchFamily="18" charset="0"/>
              </a:rPr>
              <a:t>Compliance and </a:t>
            </a:r>
          </a:p>
          <a:p>
            <a:pPr lvl="0" algn="ctr">
              <a:lnSpc>
                <a:spcPct val="80000"/>
              </a:lnSpc>
            </a:pPr>
            <a:r>
              <a:rPr lang="en-US" sz="600" b="1" i="1" dirty="0">
                <a:latin typeface="Century Gothic" panose="020B0502020202020204" pitchFamily="34" charset="0"/>
                <a:cs typeface="Times New Roman" panose="02020603050405020304" pitchFamily="18" charset="0"/>
              </a:rPr>
              <a:t>AML</a:t>
            </a:r>
          </a:p>
          <a:p>
            <a:pPr lvl="0" algn="ctr">
              <a:lnSpc>
                <a:spcPct val="80000"/>
              </a:lnSpc>
            </a:pPr>
            <a:r>
              <a:rPr lang="en-US" sz="600" b="1" i="1" u="sng" dirty="0" err="1">
                <a:latin typeface="Century Gothic" panose="020B0502020202020204" pitchFamily="34" charset="0"/>
                <a:cs typeface="Times New Roman" panose="02020603050405020304" pitchFamily="18" charset="0"/>
              </a:rPr>
              <a:t>O.Ye</a:t>
            </a:r>
            <a:r>
              <a:rPr lang="en-US" sz="600" b="1" i="1" u="sng" dirty="0">
                <a:latin typeface="Century Gothic" panose="020B0502020202020204" pitchFamily="34" charset="0"/>
                <a:cs typeface="Times New Roman" panose="02020603050405020304" pitchFamily="18" charset="0"/>
              </a:rPr>
              <a:t>. Pokhodziaieva</a:t>
            </a:r>
          </a:p>
        </p:txBody>
      </p:sp>
      <p:sp>
        <p:nvSpPr>
          <p:cNvPr id="109" name="Snip Diagonal Corner Rectangle 60"/>
          <p:cNvSpPr/>
          <p:nvPr/>
        </p:nvSpPr>
        <p:spPr>
          <a:xfrm>
            <a:off x="7268765" y="836713"/>
            <a:ext cx="1782651" cy="989956"/>
          </a:xfrm>
          <a:prstGeom prst="snip2Diag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entury Gothic" panose="020B0502020202020204" pitchFamily="34" charset="0"/>
            </a:endParaRPr>
          </a:p>
        </p:txBody>
      </p:sp>
      <p:cxnSp>
        <p:nvCxnSpPr>
          <p:cNvPr id="26" name="Прямая соединительная линия 25"/>
          <p:cNvCxnSpPr/>
          <p:nvPr/>
        </p:nvCxnSpPr>
        <p:spPr>
          <a:xfrm>
            <a:off x="5540766" y="1484784"/>
            <a:ext cx="1728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1" name="Titolo 1"/>
          <p:cNvSpPr txBox="1">
            <a:spLocks/>
          </p:cNvSpPr>
          <p:nvPr/>
        </p:nvSpPr>
        <p:spPr bwMode="auto">
          <a:xfrm>
            <a:off x="107504" y="44624"/>
            <a:ext cx="903006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it-IT"/>
            </a:defPPr>
            <a:lvl1pPr defTabSz="457200" fontAlgn="base">
              <a:spcBef>
                <a:spcPct val="0"/>
              </a:spcBef>
              <a:spcAft>
                <a:spcPct val="0"/>
              </a:spcAft>
              <a:defRPr sz="2900" b="1">
                <a:solidFill>
                  <a:srgbClr val="EC6400"/>
                </a:solidFill>
                <a:latin typeface="Century Gothic" panose="020B0502020202020204" pitchFamily="34" charset="0"/>
                <a:ea typeface="MS PGothic" panose="020B0600070205080204" pitchFamily="34" charset="-128"/>
                <a:cs typeface="Arial" panose="020B0604020202020204" pitchFamily="34" charset="0"/>
              </a:defRPr>
            </a:lvl1pPr>
            <a:lvl2pPr marL="742950" indent="-285750" defTabSz="457200" eaLnBrk="0" fontAlgn="base" hangingPunct="0">
              <a:spcBef>
                <a:spcPct val="0"/>
              </a:spcBef>
              <a:spcAft>
                <a:spcPct val="0"/>
              </a:spcAft>
              <a:defRPr>
                <a:latin typeface="Arial" panose="020B0604020202020204" pitchFamily="34" charset="0"/>
                <a:ea typeface="MS PGothic" panose="020B0600070205080204" pitchFamily="34" charset="-128"/>
              </a:defRPr>
            </a:lvl2pPr>
            <a:lvl3pPr marL="1143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3pPr>
            <a:lvl4pPr marL="1600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4pPr>
            <a:lvl5pPr marL="20574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9pPr>
          </a:lstStyle>
          <a:p>
            <a:r>
              <a:rPr lang="en-US" altLang="it-IT" sz="2700" dirty="0"/>
              <a:t>Organizational Chart of “PRAVEX BANK” JSC</a:t>
            </a:r>
            <a:endParaRPr lang="en-US" altLang="it-IT" sz="1100" b="0" dirty="0">
              <a:solidFill>
                <a:schemeClr val="tx1"/>
              </a:solidFill>
            </a:endParaRPr>
          </a:p>
          <a:p>
            <a:r>
              <a:rPr lang="en-US" altLang="it-IT" sz="2700" dirty="0"/>
              <a:t>as of</a:t>
            </a:r>
            <a:r>
              <a:rPr lang="uk-UA" altLang="it-IT" sz="2700" dirty="0"/>
              <a:t> </a:t>
            </a:r>
            <a:r>
              <a:rPr lang="en-US" altLang="it-IT" sz="2700" dirty="0"/>
              <a:t>22</a:t>
            </a:r>
            <a:r>
              <a:rPr lang="uk-UA" altLang="it-IT" sz="2700" dirty="0"/>
              <a:t>.</a:t>
            </a:r>
            <a:r>
              <a:rPr lang="en-US" altLang="it-IT" sz="2700" dirty="0"/>
              <a:t>12.2023                                                           1/3</a:t>
            </a:r>
          </a:p>
        </p:txBody>
      </p:sp>
      <p:sp>
        <p:nvSpPr>
          <p:cNvPr id="7" name="TextBox 6"/>
          <p:cNvSpPr txBox="1"/>
          <p:nvPr/>
        </p:nvSpPr>
        <p:spPr>
          <a:xfrm>
            <a:off x="7282596" y="802992"/>
            <a:ext cx="1854166" cy="1015663"/>
          </a:xfrm>
          <a:prstGeom prst="rect">
            <a:avLst/>
          </a:prstGeom>
          <a:noFill/>
        </p:spPr>
        <p:txBody>
          <a:bodyPr wrap="square" rtlCol="0">
            <a:spAutoFit/>
          </a:bodyPr>
          <a:lstStyle/>
          <a:p>
            <a:pPr>
              <a:spcAft>
                <a:spcPts val="0"/>
              </a:spcAft>
            </a:pPr>
            <a:r>
              <a:rPr lang="en-GB" sz="500" b="1" i="1" u="sng" dirty="0">
                <a:solidFill>
                  <a:srgbClr val="000000"/>
                </a:solidFill>
                <a:latin typeface="Century Gothic"/>
              </a:rPr>
              <a:t>Supervisory Board Committees:</a:t>
            </a:r>
            <a:endParaRPr lang="ru-RU" sz="500" dirty="0">
              <a:latin typeface="Times New Roman"/>
              <a:ea typeface="Times New Roman"/>
            </a:endParaRPr>
          </a:p>
          <a:p>
            <a:pPr>
              <a:spcAft>
                <a:spcPts val="0"/>
              </a:spcAft>
            </a:pPr>
            <a:r>
              <a:rPr lang="en-US" sz="500" b="1" i="1" dirty="0">
                <a:solidFill>
                  <a:srgbClr val="000000"/>
                </a:solidFill>
                <a:latin typeface="Century Gothic"/>
              </a:rPr>
              <a:t>Risk Management Committee:</a:t>
            </a:r>
            <a:endParaRPr lang="ru-RU" sz="500" dirty="0">
              <a:latin typeface="Times New Roman"/>
              <a:ea typeface="Times New Roman"/>
            </a:endParaRPr>
          </a:p>
          <a:p>
            <a:pPr>
              <a:spcAft>
                <a:spcPts val="0"/>
              </a:spcAft>
            </a:pPr>
            <a:r>
              <a:rPr lang="en-US" sz="500" i="1" dirty="0">
                <a:solidFill>
                  <a:srgbClr val="000000"/>
                </a:solidFill>
                <a:latin typeface="Century Gothic"/>
              </a:rPr>
              <a:t>Chairman of the</a:t>
            </a:r>
            <a:r>
              <a:rPr lang="en-US" sz="500" dirty="0">
                <a:latin typeface="Times New Roman"/>
                <a:ea typeface="Times New Roman"/>
              </a:rPr>
              <a:t> </a:t>
            </a:r>
            <a:r>
              <a:rPr lang="en-US" sz="500" i="1" dirty="0">
                <a:solidFill>
                  <a:srgbClr val="000000"/>
                </a:solidFill>
                <a:latin typeface="Century Gothic"/>
              </a:rPr>
              <a:t>Committee - F. </a:t>
            </a:r>
            <a:r>
              <a:rPr lang="en-US" sz="500" i="1" dirty="0" err="1">
                <a:solidFill>
                  <a:srgbClr val="000000"/>
                </a:solidFill>
                <a:latin typeface="Century Gothic"/>
              </a:rPr>
              <a:t>Mallen</a:t>
            </a:r>
            <a:r>
              <a:rPr lang="en-US" sz="500" i="1" dirty="0">
                <a:solidFill>
                  <a:srgbClr val="000000"/>
                </a:solidFill>
                <a:latin typeface="Century Gothic"/>
              </a:rPr>
              <a:t> (independent)</a:t>
            </a:r>
            <a:endParaRPr lang="ru-RU" sz="500" dirty="0">
              <a:latin typeface="Times New Roman"/>
              <a:ea typeface="Times New Roman"/>
            </a:endParaRPr>
          </a:p>
          <a:p>
            <a:pPr>
              <a:spcAft>
                <a:spcPts val="0"/>
              </a:spcAft>
            </a:pPr>
            <a:r>
              <a:rPr lang="en-US" sz="500" i="1" dirty="0">
                <a:solidFill>
                  <a:srgbClr val="000000"/>
                </a:solidFill>
                <a:latin typeface="Century Gothic"/>
              </a:rPr>
              <a:t>Members of the Risk Management Committee:</a:t>
            </a:r>
            <a:endParaRPr lang="ru-RU" sz="500" dirty="0">
              <a:latin typeface="Times New Roman"/>
              <a:ea typeface="Times New Roman"/>
            </a:endParaRPr>
          </a:p>
          <a:p>
            <a:pPr>
              <a:spcAft>
                <a:spcPts val="0"/>
              </a:spcAft>
            </a:pPr>
            <a:r>
              <a:rPr lang="en-US" sz="500" i="1" dirty="0">
                <a:solidFill>
                  <a:srgbClr val="000000"/>
                </a:solidFill>
                <a:latin typeface="Century Gothic"/>
              </a:rPr>
              <a:t>C. </a:t>
            </a:r>
            <a:r>
              <a:rPr lang="en-US" sz="500" i="1" dirty="0" err="1">
                <a:solidFill>
                  <a:srgbClr val="000000"/>
                </a:solidFill>
                <a:latin typeface="Century Gothic"/>
              </a:rPr>
              <a:t>Casalino</a:t>
            </a:r>
            <a:r>
              <a:rPr lang="ru-RU" sz="500" i="1" dirty="0">
                <a:solidFill>
                  <a:srgbClr val="000000"/>
                </a:solidFill>
                <a:latin typeface="Century Gothic"/>
              </a:rPr>
              <a:t> </a:t>
            </a:r>
            <a:r>
              <a:rPr lang="en-US" sz="500" i="1" dirty="0">
                <a:solidFill>
                  <a:srgbClr val="000000"/>
                </a:solidFill>
                <a:latin typeface="Century Gothic"/>
              </a:rPr>
              <a:t>(independent)</a:t>
            </a:r>
            <a:endParaRPr lang="uk-UA" sz="500" i="1" dirty="0">
              <a:solidFill>
                <a:srgbClr val="000000"/>
              </a:solidFill>
              <a:latin typeface="Century Gothic"/>
            </a:endParaRPr>
          </a:p>
          <a:p>
            <a:r>
              <a:rPr lang="en-US" sz="500" i="1" dirty="0">
                <a:solidFill>
                  <a:srgbClr val="000000"/>
                </a:solidFill>
                <a:latin typeface="Century Gothic"/>
              </a:rPr>
              <a:t>F. Del </a:t>
            </a:r>
            <a:r>
              <a:rPr lang="en-US" sz="500" i="1" dirty="0" err="1">
                <a:solidFill>
                  <a:srgbClr val="000000"/>
                </a:solidFill>
                <a:latin typeface="Century Gothic"/>
              </a:rPr>
              <a:t>Genio</a:t>
            </a:r>
            <a:endParaRPr lang="en-US" sz="500" i="1" dirty="0">
              <a:solidFill>
                <a:srgbClr val="000000"/>
              </a:solidFill>
              <a:latin typeface="Century Gothic"/>
            </a:endParaRPr>
          </a:p>
          <a:p>
            <a:pPr>
              <a:spcAft>
                <a:spcPts val="0"/>
              </a:spcAft>
            </a:pPr>
            <a:r>
              <a:rPr lang="en-GB" sz="500" b="1" i="1" dirty="0">
                <a:solidFill>
                  <a:srgbClr val="000000"/>
                </a:solidFill>
                <a:latin typeface="Century Gothic"/>
              </a:rPr>
              <a:t>Audit Committee:</a:t>
            </a:r>
            <a:endParaRPr lang="ru-RU" sz="500" dirty="0">
              <a:latin typeface="Times New Roman"/>
              <a:ea typeface="Times New Roman"/>
            </a:endParaRPr>
          </a:p>
          <a:p>
            <a:pPr>
              <a:spcAft>
                <a:spcPts val="0"/>
              </a:spcAft>
            </a:pPr>
            <a:r>
              <a:rPr lang="en-US" sz="500" i="1" dirty="0">
                <a:solidFill>
                  <a:srgbClr val="000000"/>
                </a:solidFill>
                <a:latin typeface="Century Gothic"/>
              </a:rPr>
              <a:t>Chairman of the Committee - C. </a:t>
            </a:r>
            <a:r>
              <a:rPr lang="en-US" sz="500" i="1" dirty="0" err="1">
                <a:solidFill>
                  <a:srgbClr val="000000"/>
                </a:solidFill>
                <a:latin typeface="Century Gothic"/>
              </a:rPr>
              <a:t>Casalino</a:t>
            </a:r>
            <a:r>
              <a:rPr lang="en-US" sz="500" i="1" dirty="0">
                <a:solidFill>
                  <a:srgbClr val="000000"/>
                </a:solidFill>
                <a:latin typeface="Century Gothic"/>
              </a:rPr>
              <a:t> (independent)</a:t>
            </a:r>
            <a:endParaRPr lang="ru-RU" sz="500" dirty="0">
              <a:latin typeface="Times New Roman"/>
              <a:ea typeface="Times New Roman"/>
            </a:endParaRPr>
          </a:p>
          <a:p>
            <a:pPr>
              <a:spcAft>
                <a:spcPts val="0"/>
              </a:spcAft>
            </a:pPr>
            <a:r>
              <a:rPr lang="en-US" sz="500" i="1" dirty="0">
                <a:solidFill>
                  <a:srgbClr val="000000"/>
                </a:solidFill>
                <a:latin typeface="Century Gothic"/>
              </a:rPr>
              <a:t>Members of the Audit Committee:</a:t>
            </a:r>
            <a:endParaRPr lang="ru-RU" sz="500" dirty="0">
              <a:latin typeface="Times New Roman"/>
              <a:ea typeface="Times New Roman"/>
            </a:endParaRPr>
          </a:p>
          <a:p>
            <a:r>
              <a:rPr lang="en-US" sz="500" i="1" dirty="0">
                <a:latin typeface="Century Gothic"/>
              </a:rPr>
              <a:t>L. </a:t>
            </a:r>
            <a:r>
              <a:rPr lang="en-US" sz="500" i="1" dirty="0" err="1">
                <a:latin typeface="Century Gothic"/>
              </a:rPr>
              <a:t>Febbraro</a:t>
            </a:r>
            <a:r>
              <a:rPr lang="en-US" sz="500" i="1" dirty="0">
                <a:latin typeface="Century Gothic"/>
              </a:rPr>
              <a:t> </a:t>
            </a:r>
            <a:r>
              <a:rPr lang="en-US" sz="500" i="1" dirty="0">
                <a:latin typeface="Century Gothic" panose="020B0502020202020204" pitchFamily="34" charset="0"/>
                <a:cs typeface="Times New Roman" panose="02020603050405020304" pitchFamily="18" charset="0"/>
              </a:rPr>
              <a:t>(independent)</a:t>
            </a:r>
          </a:p>
          <a:p>
            <a:pPr>
              <a:spcAft>
                <a:spcPts val="0"/>
              </a:spcAft>
            </a:pPr>
            <a:r>
              <a:rPr lang="en-US" sz="500" i="1" dirty="0">
                <a:latin typeface="Century Gothic"/>
              </a:rPr>
              <a:t>A. </a:t>
            </a:r>
            <a:r>
              <a:rPr lang="en-US" sz="500" i="1" dirty="0" err="1">
                <a:latin typeface="Century Gothic"/>
              </a:rPr>
              <a:t>Bergalio</a:t>
            </a:r>
            <a:endParaRPr lang="en-US" sz="500" i="1" dirty="0">
              <a:latin typeface="Century Gothic"/>
            </a:endParaRPr>
          </a:p>
        </p:txBody>
      </p:sp>
      <p:sp>
        <p:nvSpPr>
          <p:cNvPr id="110" name="AutoShape 33"/>
          <p:cNvSpPr>
            <a:spLocks noChangeArrowheads="1"/>
          </p:cNvSpPr>
          <p:nvPr/>
        </p:nvSpPr>
        <p:spPr bwMode="auto">
          <a:xfrm>
            <a:off x="4607621" y="5451942"/>
            <a:ext cx="971998" cy="360363"/>
          </a:xfrm>
          <a:prstGeom prst="flowChartAlternateProcess">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lvl="0" algn="ctr">
              <a:lnSpc>
                <a:spcPct val="100000"/>
              </a:lnSpc>
              <a:buClrTx/>
              <a:buNone/>
            </a:pPr>
            <a:r>
              <a:rPr lang="en-US" sz="600" b="1" i="1" dirty="0">
                <a:latin typeface="Century Gothic" panose="020B0502020202020204" pitchFamily="34" charset="0"/>
                <a:cs typeface="Times New Roman" panose="02020603050405020304" pitchFamily="18" charset="0"/>
              </a:rPr>
              <a:t>Credit Management</a:t>
            </a:r>
          </a:p>
          <a:p>
            <a:pPr lvl="0" algn="ctr" fontAlgn="base">
              <a:spcBef>
                <a:spcPct val="0"/>
              </a:spcBef>
              <a:spcAft>
                <a:spcPct val="0"/>
              </a:spcAft>
            </a:pPr>
            <a:r>
              <a:rPr lang="en-US" sz="600" b="1" i="1" u="sng" dirty="0">
                <a:latin typeface="Century Gothic" panose="020B0502020202020204" pitchFamily="34" charset="0"/>
                <a:cs typeface="Times New Roman" panose="02020603050405020304" pitchFamily="18" charset="0"/>
              </a:rPr>
              <a:t>Yu.O. </a:t>
            </a:r>
            <a:r>
              <a:rPr lang="en-US" sz="600" b="1" i="1" u="sng" dirty="0" err="1">
                <a:latin typeface="Century Gothic" panose="020B0502020202020204" pitchFamily="34" charset="0"/>
                <a:cs typeface="Times New Roman" panose="02020603050405020304" pitchFamily="18" charset="0"/>
              </a:rPr>
              <a:t>Lytvynenko</a:t>
            </a:r>
            <a:r>
              <a:rPr lang="en-US" sz="600" b="1" i="1" u="sng" dirty="0">
                <a:latin typeface="Century Gothic" panose="020B0502020202020204" pitchFamily="34" charset="0"/>
                <a:cs typeface="Times New Roman" panose="02020603050405020304" pitchFamily="18" charset="0"/>
              </a:rPr>
              <a:t> </a:t>
            </a:r>
          </a:p>
        </p:txBody>
      </p:sp>
      <p:cxnSp>
        <p:nvCxnSpPr>
          <p:cNvPr id="113" name="AutoShape 73"/>
          <p:cNvCxnSpPr>
            <a:cxnSpLocks noChangeShapeType="1"/>
            <a:endCxn id="110" idx="1"/>
          </p:cNvCxnSpPr>
          <p:nvPr/>
        </p:nvCxnSpPr>
        <p:spPr bwMode="auto">
          <a:xfrm rot="16200000" flipH="1">
            <a:off x="3998923" y="5023425"/>
            <a:ext cx="1136207" cy="8118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Rectangle 26"/>
          <p:cNvSpPr>
            <a:spLocks noChangeArrowheads="1"/>
          </p:cNvSpPr>
          <p:nvPr/>
        </p:nvSpPr>
        <p:spPr bwMode="auto">
          <a:xfrm>
            <a:off x="6012160" y="2522345"/>
            <a:ext cx="972000" cy="360000"/>
          </a:xfrm>
          <a:prstGeom prst="rect">
            <a:avLst/>
          </a:prstGeom>
          <a:solidFill>
            <a:srgbClr val="C0C0C0">
              <a:alpha val="50195"/>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lvl="0" algn="ctr">
              <a:lnSpc>
                <a:spcPct val="80000"/>
              </a:lnSpc>
            </a:pPr>
            <a:r>
              <a:rPr lang="en-US" sz="600" b="1" i="1" dirty="0">
                <a:solidFill>
                  <a:srgbClr val="000000"/>
                </a:solidFill>
                <a:latin typeface="Century Gothic" panose="020B0502020202020204" pitchFamily="34" charset="0"/>
                <a:cs typeface="Times New Roman" panose="02020603050405020304" pitchFamily="18" charset="0"/>
              </a:rPr>
              <a:t>AML and Combat of Terrorism Financing</a:t>
            </a:r>
          </a:p>
        </p:txBody>
      </p:sp>
      <p:cxnSp>
        <p:nvCxnSpPr>
          <p:cNvPr id="3" name="Соединительная линия уступом 2"/>
          <p:cNvCxnSpPr>
            <a:endCxn id="111" idx="1"/>
          </p:cNvCxnSpPr>
          <p:nvPr/>
        </p:nvCxnSpPr>
        <p:spPr>
          <a:xfrm rot="16200000" flipH="1">
            <a:off x="5838401" y="2528585"/>
            <a:ext cx="233717" cy="113801"/>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AutoShape 39"/>
          <p:cNvSpPr>
            <a:spLocks noChangeArrowheads="1"/>
          </p:cNvSpPr>
          <p:nvPr/>
        </p:nvSpPr>
        <p:spPr bwMode="auto">
          <a:xfrm>
            <a:off x="6100093" y="4974616"/>
            <a:ext cx="972000" cy="3600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70000"/>
              </a:lnSpc>
            </a:pPr>
            <a:r>
              <a:rPr lang="en-US" sz="600" b="1" i="1" dirty="0">
                <a:latin typeface="Century Gothic" panose="020B0502020202020204" pitchFamily="34" charset="0"/>
                <a:cs typeface="Times New Roman" panose="02020603050405020304" pitchFamily="18" charset="0"/>
              </a:rPr>
              <a:t>ICT, Digital Transformation &amp; Innovation</a:t>
            </a:r>
          </a:p>
          <a:p>
            <a:pPr algn="ctr">
              <a:lnSpc>
                <a:spcPct val="70000"/>
              </a:lnSpc>
            </a:pPr>
            <a:r>
              <a:rPr lang="en-US" sz="600" b="1" i="1" u="sng" dirty="0">
                <a:solidFill>
                  <a:srgbClr val="000000"/>
                </a:solidFill>
                <a:latin typeface="Century Gothic" panose="020B0502020202020204" pitchFamily="34" charset="0"/>
                <a:cs typeface="Times New Roman" panose="02020603050405020304" pitchFamily="18" charset="0"/>
              </a:rPr>
              <a:t>A. Urgolo</a:t>
            </a:r>
          </a:p>
        </p:txBody>
      </p:sp>
      <p:sp>
        <p:nvSpPr>
          <p:cNvPr id="114" name="AutoShape 39"/>
          <p:cNvSpPr>
            <a:spLocks noChangeArrowheads="1"/>
          </p:cNvSpPr>
          <p:nvPr/>
        </p:nvSpPr>
        <p:spPr bwMode="auto">
          <a:xfrm>
            <a:off x="6100093" y="5373216"/>
            <a:ext cx="972000" cy="3600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lnSpc>
                <a:spcPct val="100000"/>
              </a:lnSpc>
              <a:buClrTx/>
              <a:buFontTx/>
              <a:buNone/>
            </a:pPr>
            <a:r>
              <a:rPr lang="en-GB" sz="600" b="1" i="1" dirty="0">
                <a:latin typeface="Century Gothic" panose="020B0502020202020204" pitchFamily="34" charset="0"/>
                <a:cs typeface="Times New Roman" panose="02020603050405020304" pitchFamily="18" charset="0"/>
              </a:rPr>
              <a:t>Logistic</a:t>
            </a:r>
          </a:p>
          <a:p>
            <a:pPr lvl="0" algn="ctr" fontAlgn="base">
              <a:spcBef>
                <a:spcPct val="0"/>
              </a:spcBef>
              <a:spcAft>
                <a:spcPct val="0"/>
              </a:spcAft>
            </a:pPr>
            <a:r>
              <a:rPr lang="en-GB" sz="600" b="1" i="1" u="sng" dirty="0">
                <a:solidFill>
                  <a:srgbClr val="000000"/>
                </a:solidFill>
                <a:latin typeface="Century Gothic" panose="020B0502020202020204" pitchFamily="34" charset="0"/>
                <a:cs typeface="Times New Roman" panose="02020603050405020304" pitchFamily="18" charset="0"/>
              </a:rPr>
              <a:t>S.V. </a:t>
            </a:r>
            <a:r>
              <a:rPr lang="en-GB" sz="600" b="1" i="1" u="sng" dirty="0" err="1">
                <a:solidFill>
                  <a:srgbClr val="000000"/>
                </a:solidFill>
                <a:latin typeface="Century Gothic" panose="020B0502020202020204" pitchFamily="34" charset="0"/>
                <a:cs typeface="Times New Roman" panose="02020603050405020304" pitchFamily="18" charset="0"/>
              </a:rPr>
              <a:t>Zavodovskiy</a:t>
            </a:r>
            <a:endParaRPr lang="en-GB" sz="600" b="1" i="1" dirty="0">
              <a:solidFill>
                <a:srgbClr val="000000"/>
              </a:solidFill>
              <a:latin typeface="Century Gothic" panose="020B0502020202020204" pitchFamily="34" charset="0"/>
              <a:cs typeface="Times New Roman" panose="02020603050405020304" pitchFamily="18" charset="0"/>
            </a:endParaRPr>
          </a:p>
        </p:txBody>
      </p:sp>
      <p:sp>
        <p:nvSpPr>
          <p:cNvPr id="10" name="Прямоугольник 114">
            <a:extLst>
              <a:ext uri="{FF2B5EF4-FFF2-40B4-BE49-F238E27FC236}">
                <a16:creationId xmlns:a16="http://schemas.microsoft.com/office/drawing/2014/main" id="{6D37EF42-B832-AFE7-3628-8765D5E755D7}"/>
              </a:ext>
            </a:extLst>
          </p:cNvPr>
          <p:cNvSpPr/>
          <p:nvPr/>
        </p:nvSpPr>
        <p:spPr>
          <a:xfrm>
            <a:off x="5455936" y="434384"/>
            <a:ext cx="2474293" cy="89255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5738" indent="-100013" algn="just" defTabSz="762000" eaLnBrk="0" hangingPunct="0">
              <a:buClr>
                <a:srgbClr val="B2B2B2"/>
              </a:buClr>
              <a:buFont typeface="Wingdings" pitchFamily="2" charset="2"/>
              <a:buNone/>
            </a:pPr>
            <a:r>
              <a:rPr lang="en-US" sz="700" kern="0" dirty="0">
                <a:latin typeface="Arial" panose="020B0604020202020204" pitchFamily="34" charset="0"/>
                <a:cs typeface="Arial" panose="020B0604020202020204" pitchFamily="34" charset="0"/>
              </a:rPr>
              <a:t>APPROVED</a:t>
            </a:r>
            <a:r>
              <a:rPr lang="uk-UA" sz="700" kern="0" dirty="0">
                <a:latin typeface="Arial" panose="020B0604020202020204" pitchFamily="34" charset="0"/>
                <a:cs typeface="Arial" panose="020B0604020202020204" pitchFamily="34" charset="0"/>
              </a:rPr>
              <a:t> </a:t>
            </a:r>
            <a:r>
              <a:rPr lang="en-US" sz="700" kern="0" dirty="0">
                <a:latin typeface="Arial" panose="020B0604020202020204" pitchFamily="34" charset="0"/>
                <a:cs typeface="Arial" panose="020B0604020202020204" pitchFamily="34" charset="0"/>
              </a:rPr>
              <a:t>by:</a:t>
            </a:r>
            <a:endParaRPr lang="uk-UA" sz="700" kern="0" dirty="0">
              <a:latin typeface="Arial" panose="020B0604020202020204" pitchFamily="34" charset="0"/>
              <a:cs typeface="Arial" panose="020B0604020202020204" pitchFamily="34" charset="0"/>
            </a:endParaRPr>
          </a:p>
          <a:p>
            <a:pPr marL="185738" indent="-100013" algn="just" defTabSz="762000" eaLnBrk="0" hangingPunct="0">
              <a:buClr>
                <a:srgbClr val="B2B2B2"/>
              </a:buClr>
              <a:buFont typeface="Wingdings" pitchFamily="2" charset="2"/>
              <a:buNone/>
            </a:pPr>
            <a:r>
              <a:rPr lang="en-US" sz="700" kern="0" dirty="0">
                <a:latin typeface="Arial" panose="020B0604020202020204" pitchFamily="34" charset="0"/>
                <a:cs typeface="Arial" panose="020B0604020202020204" pitchFamily="34" charset="0"/>
              </a:rPr>
              <a:t>Supervisory Board of “PRAVEX BANK” JSC</a:t>
            </a:r>
          </a:p>
          <a:p>
            <a:pPr marL="185738" indent="-100013" algn="just" defTabSz="762000" eaLnBrk="0" hangingPunct="0">
              <a:buClr>
                <a:srgbClr val="B2B2B2"/>
              </a:buClr>
              <a:buFont typeface="Wingdings" pitchFamily="2" charset="2"/>
              <a:buNone/>
            </a:pPr>
            <a:r>
              <a:rPr lang="pt-BR" sz="700" kern="0" dirty="0">
                <a:latin typeface="Arial" panose="020B0604020202020204" pitchFamily="34" charset="0"/>
                <a:cs typeface="Arial" panose="020B0604020202020204" pitchFamily="34" charset="0"/>
              </a:rPr>
              <a:t>Minutes No. 20_23 dated 22.12.2023, Agenda Item 13</a:t>
            </a:r>
          </a:p>
          <a:p>
            <a:pPr marL="185738" indent="-100013" algn="just" defTabSz="762000" eaLnBrk="0" hangingPunct="0">
              <a:buClr>
                <a:srgbClr val="B2B2B2"/>
              </a:buClr>
              <a:buFont typeface="Wingdings" pitchFamily="2" charset="2"/>
              <a:buNone/>
            </a:pPr>
            <a:endParaRPr lang="pt-BR" sz="700" kern="0" dirty="0">
              <a:latin typeface="Arial" panose="020B0604020202020204" pitchFamily="34" charset="0"/>
              <a:cs typeface="Arial" panose="020B0604020202020204" pitchFamily="34" charset="0"/>
            </a:endParaRPr>
          </a:p>
          <a:p>
            <a:pPr marL="185738" indent="-100013" algn="just" defTabSz="762000" eaLnBrk="0" hangingPunct="0">
              <a:buClr>
                <a:srgbClr val="B2B2B2"/>
              </a:buClr>
              <a:buFont typeface="Wingdings" pitchFamily="2" charset="2"/>
              <a:buNone/>
            </a:pPr>
            <a:r>
              <a:rPr lang="pt-BR" sz="700" b="1" kern="0" dirty="0">
                <a:latin typeface="Arial" panose="020B0604020202020204" pitchFamily="34" charset="0"/>
                <a:cs typeface="Arial" panose="020B0604020202020204" pitchFamily="34" charset="0"/>
              </a:rPr>
              <a:t>Ref. No. 345 dated 26.12.2023</a:t>
            </a:r>
          </a:p>
          <a:p>
            <a:pPr marL="185738" indent="-100013" algn="just" defTabSz="762000" eaLnBrk="0" hangingPunct="0">
              <a:buClr>
                <a:srgbClr val="B2B2B2"/>
              </a:buClr>
            </a:pPr>
            <a:endParaRPr lang="ru-RU" sz="700" kern="0" dirty="0">
              <a:latin typeface="Arial" panose="020B0604020202020204" pitchFamily="34" charset="0"/>
              <a:cs typeface="Arial" panose="020B0604020202020204" pitchFamily="34" charset="0"/>
            </a:endParaRPr>
          </a:p>
          <a:p>
            <a:pPr marL="185738" indent="-100013" defTabSz="762000" eaLnBrk="0" hangingPunct="0">
              <a:buClr>
                <a:srgbClr val="B2B2B2"/>
              </a:buClr>
              <a:buFont typeface="Wingdings" pitchFamily="2" charset="2"/>
              <a:buNone/>
            </a:pPr>
            <a:endParaRPr lang="en-US" sz="1000" b="1" kern="0" dirty="0">
              <a:latin typeface="Arial" panose="020B0604020202020204" pitchFamily="34" charset="0"/>
              <a:cs typeface="Arial" panose="020B0604020202020204" pitchFamily="34" charset="0"/>
            </a:endParaRPr>
          </a:p>
        </p:txBody>
      </p:sp>
      <p:graphicFrame>
        <p:nvGraphicFramePr>
          <p:cNvPr id="11" name="Об'єкт 10">
            <a:extLst>
              <a:ext uri="{FF2B5EF4-FFF2-40B4-BE49-F238E27FC236}">
                <a16:creationId xmlns:a16="http://schemas.microsoft.com/office/drawing/2014/main" id="{880E0ABC-785D-3653-FE06-6C708D5DE784}"/>
              </a:ext>
            </a:extLst>
          </p:cNvPr>
          <p:cNvGraphicFramePr>
            <a:graphicFrameLocks noChangeAspect="1"/>
          </p:cNvGraphicFramePr>
          <p:nvPr>
            <p:extLst>
              <p:ext uri="{D42A27DB-BD31-4B8C-83A1-F6EECF244321}">
                <p14:modId xmlns:p14="http://schemas.microsoft.com/office/powerpoint/2010/main" val="1864288846"/>
              </p:ext>
            </p:extLst>
          </p:nvPr>
        </p:nvGraphicFramePr>
        <p:xfrm>
          <a:off x="7342004" y="5816944"/>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3" imgW="914400" imgH="771525" progId="Acrobat.Document.DC">
                  <p:embed/>
                </p:oleObj>
              </mc:Choice>
              <mc:Fallback>
                <p:oleObj name="Acrobat Document" showAsIcon="1" r:id="rId3" imgW="914400" imgH="771525" progId="Acrobat.Document.DC">
                  <p:embed/>
                  <p:pic>
                    <p:nvPicPr>
                      <p:cNvPr id="14" name="Об'єкт 13">
                        <a:extLst>
                          <a:ext uri="{FF2B5EF4-FFF2-40B4-BE49-F238E27FC236}">
                            <a16:creationId xmlns:a16="http://schemas.microsoft.com/office/drawing/2014/main" id="{53038658-9AD9-8F1A-DD50-B281E39FDB4A}"/>
                          </a:ext>
                        </a:extLst>
                      </p:cNvPr>
                      <p:cNvPicPr/>
                      <p:nvPr/>
                    </p:nvPicPr>
                    <p:blipFill>
                      <a:blip r:embed="rId4"/>
                      <a:stretch>
                        <a:fillRect/>
                      </a:stretch>
                    </p:blipFill>
                    <p:spPr>
                      <a:xfrm>
                        <a:off x="7342004" y="581694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45128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olo 1"/>
          <p:cNvSpPr txBox="1">
            <a:spLocks/>
          </p:cNvSpPr>
          <p:nvPr/>
        </p:nvSpPr>
        <p:spPr bwMode="auto">
          <a:xfrm>
            <a:off x="107504" y="44624"/>
            <a:ext cx="903006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it-IT"/>
            </a:defPPr>
            <a:lvl1pPr defTabSz="457200" fontAlgn="base">
              <a:spcBef>
                <a:spcPct val="0"/>
              </a:spcBef>
              <a:spcAft>
                <a:spcPct val="0"/>
              </a:spcAft>
              <a:defRPr sz="2900" b="1">
                <a:solidFill>
                  <a:srgbClr val="EC6400"/>
                </a:solidFill>
                <a:latin typeface="Century Gothic" panose="020B0502020202020204" pitchFamily="34" charset="0"/>
                <a:ea typeface="MS PGothic" panose="020B0600070205080204" pitchFamily="34" charset="-128"/>
                <a:cs typeface="Arial" panose="020B0604020202020204" pitchFamily="34" charset="0"/>
              </a:defRPr>
            </a:lvl1pPr>
            <a:lvl2pPr marL="742950" indent="-285750" defTabSz="457200" eaLnBrk="0" fontAlgn="base" hangingPunct="0">
              <a:spcBef>
                <a:spcPct val="0"/>
              </a:spcBef>
              <a:spcAft>
                <a:spcPct val="0"/>
              </a:spcAft>
              <a:defRPr>
                <a:latin typeface="Arial" panose="020B0604020202020204" pitchFamily="34" charset="0"/>
                <a:ea typeface="MS PGothic" panose="020B0600070205080204" pitchFamily="34" charset="-128"/>
              </a:defRPr>
            </a:lvl2pPr>
            <a:lvl3pPr marL="1143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3pPr>
            <a:lvl4pPr marL="1600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4pPr>
            <a:lvl5pPr marL="20574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9pPr>
          </a:lstStyle>
          <a:p>
            <a:r>
              <a:rPr lang="en-US" altLang="it-IT" sz="2700" dirty="0"/>
              <a:t>Organizational Chart of “PRAVEX BANK” JSC</a:t>
            </a:r>
          </a:p>
          <a:p>
            <a:r>
              <a:rPr lang="en-US" altLang="it-IT" sz="2700" dirty="0"/>
              <a:t>as of 22</a:t>
            </a:r>
            <a:r>
              <a:rPr lang="uk-UA" altLang="it-IT" sz="2700" dirty="0"/>
              <a:t>.</a:t>
            </a:r>
            <a:r>
              <a:rPr lang="en-US" altLang="it-IT" sz="2700" dirty="0"/>
              <a:t>12.2023                                                             2/3</a:t>
            </a:r>
          </a:p>
        </p:txBody>
      </p:sp>
      <p:sp>
        <p:nvSpPr>
          <p:cNvPr id="2" name="Прямоугольник 1"/>
          <p:cNvSpPr/>
          <p:nvPr/>
        </p:nvSpPr>
        <p:spPr>
          <a:xfrm>
            <a:off x="1850230" y="848286"/>
            <a:ext cx="5544616" cy="341729"/>
          </a:xfrm>
          <a:prstGeom prst="rect">
            <a:avLst/>
          </a:prstGeom>
        </p:spPr>
        <p:txBody>
          <a:bodyPr lIns="0" tIns="0" rIns="0" bIns="0"/>
          <a:lstStyle/>
          <a:p>
            <a:pPr defTabSz="457200">
              <a:spcBef>
                <a:spcPct val="0"/>
              </a:spcBef>
            </a:pPr>
            <a:r>
              <a:rPr lang="en-US" sz="1900" dirty="0">
                <a:solidFill>
                  <a:schemeClr val="tx1">
                    <a:lumMod val="50000"/>
                    <a:lumOff val="50000"/>
                  </a:schemeClr>
                </a:solidFill>
                <a:latin typeface="Century Gothic" pitchFamily="34" charset="0"/>
                <a:ea typeface="MS PGothic" panose="020B0600070205080204" pitchFamily="34" charset="-128"/>
                <a:cs typeface="Arial"/>
              </a:rPr>
              <a:t>Management Board Committees Composition</a:t>
            </a:r>
            <a:endParaRPr lang="ru-RU" sz="1900" dirty="0">
              <a:solidFill>
                <a:schemeClr val="tx1">
                  <a:lumMod val="50000"/>
                  <a:lumOff val="50000"/>
                </a:schemeClr>
              </a:solidFill>
              <a:latin typeface="Century Gothic" pitchFamily="34" charset="0"/>
              <a:ea typeface="MS PGothic" panose="020B0600070205080204" pitchFamily="34" charset="-128"/>
              <a:cs typeface="Aria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10865436"/>
              </p:ext>
            </p:extLst>
          </p:nvPr>
        </p:nvGraphicFramePr>
        <p:xfrm>
          <a:off x="255319" y="1190015"/>
          <a:ext cx="8734438" cy="4767547"/>
        </p:xfrm>
        <a:graphic>
          <a:graphicData uri="http://schemas.openxmlformats.org/drawingml/2006/table">
            <a:tbl>
              <a:tblPr firstRow="1" firstCol="1" bandRow="1">
                <a:tableStyleId>{5C22544A-7EE6-4342-B048-85BDC9FD1C3A}</a:tableStyleId>
              </a:tblPr>
              <a:tblGrid>
                <a:gridCol w="1120151">
                  <a:extLst>
                    <a:ext uri="{9D8B030D-6E8A-4147-A177-3AD203B41FA5}">
                      <a16:colId xmlns:a16="http://schemas.microsoft.com/office/drawing/2014/main" val="20000"/>
                    </a:ext>
                  </a:extLst>
                </a:gridCol>
                <a:gridCol w="116395">
                  <a:extLst>
                    <a:ext uri="{9D8B030D-6E8A-4147-A177-3AD203B41FA5}">
                      <a16:colId xmlns:a16="http://schemas.microsoft.com/office/drawing/2014/main" val="20001"/>
                    </a:ext>
                  </a:extLst>
                </a:gridCol>
                <a:gridCol w="3876022">
                  <a:extLst>
                    <a:ext uri="{9D8B030D-6E8A-4147-A177-3AD203B41FA5}">
                      <a16:colId xmlns:a16="http://schemas.microsoft.com/office/drawing/2014/main" val="20002"/>
                    </a:ext>
                  </a:extLst>
                </a:gridCol>
                <a:gridCol w="1152127">
                  <a:extLst>
                    <a:ext uri="{9D8B030D-6E8A-4147-A177-3AD203B41FA5}">
                      <a16:colId xmlns:a16="http://schemas.microsoft.com/office/drawing/2014/main" val="20003"/>
                    </a:ext>
                  </a:extLst>
                </a:gridCol>
                <a:gridCol w="2469743">
                  <a:extLst>
                    <a:ext uri="{9D8B030D-6E8A-4147-A177-3AD203B41FA5}">
                      <a16:colId xmlns:a16="http://schemas.microsoft.com/office/drawing/2014/main" val="20004"/>
                    </a:ext>
                  </a:extLst>
                </a:gridCol>
              </a:tblGrid>
              <a:tr h="277911">
                <a:tc>
                  <a:txBody>
                    <a:bodyPr/>
                    <a:lstStyle/>
                    <a:p>
                      <a:pPr algn="ctr">
                        <a:spcAft>
                          <a:spcPts val="0"/>
                        </a:spcAft>
                      </a:pPr>
                      <a:r>
                        <a:rPr lang="en-GB" sz="700" dirty="0">
                          <a:effectLst/>
                          <a:latin typeface="Century Gothic" panose="020B0502020202020204" pitchFamily="34" charset="0"/>
                        </a:rPr>
                        <a:t>Management Board Committee`</a:t>
                      </a:r>
                      <a:endParaRPr lang="ru-RU" sz="700" b="1" dirty="0">
                        <a:effectLst/>
                        <a:latin typeface="Century Gothic" panose="020B0502020202020204" pitchFamily="34" charset="0"/>
                        <a:ea typeface="Times New Roman"/>
                      </a:endParaRPr>
                    </a:p>
                  </a:txBody>
                  <a:tcPr marL="20013" marR="20013" marT="0" marB="0" anchor="ctr"/>
                </a:tc>
                <a:tc gridSpan="2">
                  <a:txBody>
                    <a:bodyPr/>
                    <a:lstStyle/>
                    <a:p>
                      <a:pPr marL="0" algn="ctr" defTabSz="457200" rtl="0" eaLnBrk="1" latinLnBrk="0" hangingPunct="1">
                        <a:spcAft>
                          <a:spcPts val="0"/>
                        </a:spcAft>
                      </a:pPr>
                      <a:r>
                        <a:rPr lang="en-US" sz="700" kern="1200" dirty="0">
                          <a:effectLst/>
                          <a:latin typeface="Century Gothic" panose="020B0502020202020204" pitchFamily="34" charset="0"/>
                        </a:rPr>
                        <a:t>Position</a:t>
                      </a:r>
                      <a:endParaRPr lang="ru-RU" sz="700" b="1" kern="1200" dirty="0">
                        <a:solidFill>
                          <a:schemeClr val="tx1"/>
                        </a:solidFill>
                        <a:effectLst/>
                        <a:latin typeface="Century Gothic" panose="020B0502020202020204" pitchFamily="34" charset="0"/>
                        <a:ea typeface="+mn-ea"/>
                        <a:cs typeface="+mn-cs"/>
                      </a:endParaRPr>
                    </a:p>
                  </a:txBody>
                  <a:tcPr marL="0" marR="0" marT="0" marB="0" anchor="ctr"/>
                </a:tc>
                <a:tc hMerge="1">
                  <a:txBody>
                    <a:bodyPr/>
                    <a:lstStyle/>
                    <a:p>
                      <a:endParaRPr lang="en-US"/>
                    </a:p>
                  </a:txBody>
                  <a:tcPr/>
                </a:tc>
                <a:tc>
                  <a:txBody>
                    <a:bodyPr/>
                    <a:lstStyle/>
                    <a:p>
                      <a:pPr marL="0" algn="ctr" defTabSz="457200" rtl="0" eaLnBrk="1" latinLnBrk="0" hangingPunct="1">
                        <a:spcAft>
                          <a:spcPts val="0"/>
                        </a:spcAft>
                      </a:pPr>
                      <a:r>
                        <a:rPr lang="en-US" sz="700" kern="1200" dirty="0">
                          <a:effectLst/>
                          <a:latin typeface="Century Gothic" panose="020B0502020202020204" pitchFamily="34" charset="0"/>
                        </a:rPr>
                        <a:t>Full Name</a:t>
                      </a:r>
                      <a:endParaRPr lang="en-US" sz="700" b="1"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algn="ctr" defTabSz="457200" rtl="0" eaLnBrk="1" latinLnBrk="0" hangingPunct="1">
                        <a:spcAft>
                          <a:spcPts val="0"/>
                        </a:spcAft>
                      </a:pPr>
                      <a:r>
                        <a:rPr lang="en-GB" sz="700" kern="1200" dirty="0">
                          <a:effectLst/>
                          <a:latin typeface="Century Gothic" panose="020B0502020202020204" pitchFamily="34" charset="0"/>
                        </a:rPr>
                        <a:t>Mandate</a:t>
                      </a:r>
                      <a:endParaRPr lang="ru-RU" sz="700" b="1" kern="1200" dirty="0">
                        <a:solidFill>
                          <a:schemeClr val="tx1"/>
                        </a:solidFill>
                        <a:effectLst/>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00"/>
                  </a:ext>
                </a:extLst>
              </a:tr>
              <a:tr h="110250">
                <a:tc rowSpan="6">
                  <a:txBody>
                    <a:bodyPr/>
                    <a:lstStyle/>
                    <a:p>
                      <a:pPr algn="ctr">
                        <a:spcAft>
                          <a:spcPts val="0"/>
                        </a:spcAft>
                      </a:pPr>
                      <a:r>
                        <a:rPr lang="en-US" sz="700" dirty="0">
                          <a:effectLst/>
                          <a:latin typeface="Century Gothic" panose="020B0502020202020204" pitchFamily="34" charset="0"/>
                        </a:rPr>
                        <a:t>Credit Committee</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1</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lnSpc>
                          <a:spcPct val="115000"/>
                        </a:lnSpc>
                        <a:spcAft>
                          <a:spcPts val="0"/>
                        </a:spcAft>
                      </a:pPr>
                      <a:r>
                        <a:rPr lang="en-US" sz="700" dirty="0">
                          <a:effectLst/>
                          <a:latin typeface="Century Gothic" panose="020B0502020202020204" pitchFamily="34" charset="0"/>
                        </a:rPr>
                        <a:t>G. </a:t>
                      </a:r>
                      <a:r>
                        <a:rPr lang="en-US" sz="700" dirty="0" err="1">
                          <a:effectLst/>
                          <a:latin typeface="Century Gothic" panose="020B0502020202020204" pitchFamily="34" charset="0"/>
                        </a:rPr>
                        <a:t>Corrias</a:t>
                      </a:r>
                      <a:r>
                        <a:rPr lang="en-US" sz="700" dirty="0">
                          <a:effectLst/>
                          <a:latin typeface="Century Gothic" panose="020B0502020202020204" pitchFamily="34" charset="0"/>
                        </a:rPr>
                        <a:t> </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01"/>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CLO Division</a:t>
                      </a:r>
                      <a:endParaRPr lang="ru-RU" sz="700" dirty="0">
                        <a:effectLst/>
                        <a:latin typeface="Century Gothic" panose="020B0502020202020204" pitchFamily="34" charset="0"/>
                        <a:ea typeface="Times New Roman"/>
                      </a:endParaRPr>
                    </a:p>
                  </a:txBody>
                  <a:tcPr marL="20013" marR="20013" marT="0" marB="0" anchor="ctr"/>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dk1"/>
                          </a:solidFill>
                          <a:effectLst/>
                          <a:latin typeface="Century Gothic" panose="020B0502020202020204" pitchFamily="34" charset="0"/>
                          <a:ea typeface="+mn-ea"/>
                          <a:cs typeface="+mn-cs"/>
                        </a:rPr>
                        <a:t>R.I. Leshchenko</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2"/>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 of Retail</a:t>
                      </a:r>
                      <a:r>
                        <a:rPr lang="en-US" sz="700" baseline="0" dirty="0">
                          <a:solidFill>
                            <a:schemeClr val="tx1"/>
                          </a:solidFill>
                          <a:effectLst/>
                          <a:latin typeface="Century Gothic" panose="020B0502020202020204" pitchFamily="34" charset="0"/>
                        </a:rPr>
                        <a:t> </a:t>
                      </a:r>
                      <a:r>
                        <a:rPr lang="en-US" sz="700" dirty="0">
                          <a:solidFill>
                            <a:schemeClr val="tx1"/>
                          </a:solidFill>
                          <a:effectLst/>
                          <a:latin typeface="Century Gothic" panose="020B0502020202020204" pitchFamily="34" charset="0"/>
                        </a:rPr>
                        <a:t>Credit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kern="1200" dirty="0">
                          <a:solidFill>
                            <a:schemeClr val="tx1"/>
                          </a:solidFill>
                          <a:effectLst/>
                          <a:latin typeface="Century Gothic" panose="020B0502020202020204" pitchFamily="34" charset="0"/>
                        </a:rPr>
                        <a:t>N.A. </a:t>
                      </a:r>
                      <a:r>
                        <a:rPr lang="en-US" sz="700" kern="1200" dirty="0" err="1">
                          <a:solidFill>
                            <a:schemeClr val="tx1"/>
                          </a:solidFill>
                          <a:effectLst/>
                          <a:latin typeface="Century Gothic" panose="020B0502020202020204" pitchFamily="34" charset="0"/>
                        </a:rPr>
                        <a:t>Yemelianova</a:t>
                      </a:r>
                      <a:endParaRPr lang="en-US" sz="700" kern="1200" dirty="0">
                        <a:solidFill>
                          <a:schemeClr val="tx1"/>
                        </a:solidFill>
                        <a:effectLst/>
                        <a:latin typeface="Century Gothic" panose="020B0502020202020204" pitchFamily="34" charset="0"/>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r>
                        <a:rPr lang="uk-UA" sz="700" dirty="0">
                          <a:effectLst/>
                          <a:latin typeface="Century Gothic" panose="020B0502020202020204" pitchFamily="34" charset="0"/>
                        </a:rPr>
                        <a:t> (</a:t>
                      </a:r>
                      <a:r>
                        <a:rPr lang="en-US" sz="700" dirty="0">
                          <a:effectLst/>
                          <a:latin typeface="Century Gothic" panose="020B0502020202020204" pitchFamily="34" charset="0"/>
                        </a:rPr>
                        <a:t>within</a:t>
                      </a:r>
                      <a:r>
                        <a:rPr lang="en-US" sz="700" baseline="0" dirty="0">
                          <a:effectLst/>
                          <a:latin typeface="Century Gothic" panose="020B0502020202020204" pitchFamily="34" charset="0"/>
                        </a:rPr>
                        <a:t> her competence)</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3"/>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 of Corporate Credit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tx1"/>
                          </a:solidFill>
                          <a:effectLst/>
                          <a:latin typeface="Century Gothic" panose="020B0502020202020204" pitchFamily="34" charset="0"/>
                        </a:rPr>
                        <a:t>O.P.Y</a:t>
                      </a:r>
                      <a:r>
                        <a:rPr lang="en-US" sz="700" kern="1200" dirty="0" err="1">
                          <a:solidFill>
                            <a:schemeClr val="tx1"/>
                          </a:solidFill>
                          <a:effectLst/>
                          <a:latin typeface="Century Gothic" panose="020B0502020202020204" pitchFamily="34" charset="0"/>
                        </a:rPr>
                        <a:t>akymovska</a:t>
                      </a:r>
                      <a:endParaRPr lang="en-GB"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r>
                        <a:rPr lang="uk-UA" sz="700" dirty="0">
                          <a:effectLst/>
                          <a:latin typeface="Century Gothic" panose="020B0502020202020204" pitchFamily="34" charset="0"/>
                        </a:rPr>
                        <a:t> (</a:t>
                      </a:r>
                      <a:r>
                        <a:rPr lang="en-US" sz="700" dirty="0">
                          <a:effectLst/>
                          <a:latin typeface="Century Gothic" panose="020B0502020202020204" pitchFamily="34" charset="0"/>
                        </a:rPr>
                        <a:t>within</a:t>
                      </a:r>
                      <a:r>
                        <a:rPr lang="en-US" sz="700" baseline="0" dirty="0">
                          <a:effectLst/>
                          <a:latin typeface="Century Gothic" panose="020B0502020202020204" pitchFamily="34" charset="0"/>
                        </a:rPr>
                        <a:t> her competence)</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4"/>
                  </a:ext>
                </a:extLst>
              </a:tr>
              <a:tr h="110250">
                <a:tc vMerge="1">
                  <a:txBody>
                    <a:bodyPr/>
                    <a:lstStyle/>
                    <a:p>
                      <a:endParaRPr lang="x-none"/>
                    </a:p>
                  </a:txBody>
                  <a:tcP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 of Retail Division</a:t>
                      </a:r>
                      <a:endParaRPr lang="ru-RU" sz="700" dirty="0">
                        <a:effectLst/>
                        <a:latin typeface="Century Gothic" panose="020B0502020202020204" pitchFamily="34" charset="0"/>
                        <a:ea typeface="Times New Roman"/>
                      </a:endParaRPr>
                    </a:p>
                  </a:txBody>
                  <a:tcPr marL="20013" marR="20013" marT="0" marB="0" anchor="ctr"/>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r>
                        <a:rPr lang="ru-RU" sz="700" baseline="0" dirty="0">
                          <a:effectLst/>
                          <a:latin typeface="Century Gothic" panose="020B0502020202020204" pitchFamily="34" charset="0"/>
                        </a:rPr>
                        <a:t> </a:t>
                      </a:r>
                      <a:r>
                        <a:rPr lang="uk-UA" sz="700" dirty="0">
                          <a:effectLst/>
                          <a:latin typeface="Century Gothic" panose="020B0502020202020204" pitchFamily="34" charset="0"/>
                        </a:rPr>
                        <a:t>(</a:t>
                      </a:r>
                      <a:r>
                        <a:rPr lang="en-US" sz="700" dirty="0">
                          <a:effectLst/>
                          <a:latin typeface="Century Gothic" panose="020B0502020202020204" pitchFamily="34" charset="0"/>
                        </a:rPr>
                        <a:t>within</a:t>
                      </a:r>
                      <a:r>
                        <a:rPr lang="en-US" sz="700" baseline="0" dirty="0">
                          <a:effectLst/>
                          <a:latin typeface="Century Gothic" panose="020B0502020202020204" pitchFamily="34" charset="0"/>
                        </a:rPr>
                        <a:t> his competence)</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5"/>
                  </a:ext>
                </a:extLst>
              </a:tr>
              <a:tr h="136531">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6</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Corporate Division</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err="1">
                          <a:effectLst/>
                          <a:latin typeface="Century Gothic" panose="020B0502020202020204" pitchFamily="34" charset="0"/>
                          <a:ea typeface="Times New Roman"/>
                        </a:rPr>
                        <a:t>a.h.</a:t>
                      </a:r>
                      <a:r>
                        <a:rPr lang="en-US" sz="700" dirty="0">
                          <a:effectLst/>
                          <a:latin typeface="Century Gothic" panose="020B0502020202020204" pitchFamily="34" charset="0"/>
                          <a:ea typeface="Times New Roman"/>
                        </a:rPr>
                        <a:t> A.O. Strygin</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r>
                        <a:rPr lang="uk-UA" sz="700" dirty="0">
                          <a:effectLst/>
                          <a:latin typeface="Century Gothic" panose="020B0502020202020204" pitchFamily="34" charset="0"/>
                        </a:rPr>
                        <a:t> (</a:t>
                      </a:r>
                      <a:r>
                        <a:rPr lang="en-US" sz="700" dirty="0">
                          <a:effectLst/>
                          <a:latin typeface="Century Gothic" panose="020B0502020202020204" pitchFamily="34" charset="0"/>
                        </a:rPr>
                        <a:t>within</a:t>
                      </a:r>
                      <a:r>
                        <a:rPr lang="en-US" sz="700" baseline="0" dirty="0">
                          <a:effectLst/>
                          <a:latin typeface="Century Gothic" panose="020B0502020202020204" pitchFamily="34" charset="0"/>
                        </a:rPr>
                        <a:t> his competence)</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6"/>
                  </a:ext>
                </a:extLst>
              </a:tr>
              <a:tr h="105298">
                <a:tc gridSpan="5">
                  <a:txBody>
                    <a:bodyPr/>
                    <a:lstStyle/>
                    <a:p>
                      <a:pPr algn="ctr">
                        <a:spcAft>
                          <a:spcPts val="0"/>
                        </a:spcAft>
                      </a:pPr>
                      <a:r>
                        <a:rPr lang="uk-UA" sz="700" dirty="0">
                          <a:effectLst/>
                          <a:latin typeface="Century Gothic" panose="020B0502020202020204" pitchFamily="34" charset="0"/>
                        </a:rPr>
                        <a:t> </a:t>
                      </a:r>
                      <a:endParaRPr lang="ru-RU" sz="700" dirty="0">
                        <a:effectLst/>
                        <a:latin typeface="Century Gothic" panose="020B0502020202020204" pitchFamily="34" charset="0"/>
                        <a:ea typeface="Times New Roman"/>
                      </a:endParaRPr>
                    </a:p>
                  </a:txBody>
                  <a:tcPr marL="0" marR="0" marT="0" marB="0" anchor="ctr"/>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5298">
                <a:tc rowSpan="4">
                  <a:txBody>
                    <a:bodyPr/>
                    <a:lstStyle/>
                    <a:p>
                      <a:pPr algn="ctr">
                        <a:spcAft>
                          <a:spcPts val="0"/>
                        </a:spcAft>
                      </a:pPr>
                      <a:r>
                        <a:rPr lang="en-US" sz="700" dirty="0">
                          <a:solidFill>
                            <a:schemeClr val="bg1"/>
                          </a:solidFill>
                          <a:effectLst/>
                          <a:latin typeface="Century Gothic" panose="020B0502020202020204" pitchFamily="34" charset="0"/>
                        </a:rPr>
                        <a:t>Non-Performing Assets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1</a:t>
                      </a:r>
                      <a:endParaRPr lang="ru-RU" sz="700" dirty="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CRO</a:t>
                      </a:r>
                      <a:r>
                        <a:rPr lang="en-US" sz="700" kern="1200" baseline="0" dirty="0">
                          <a:solidFill>
                            <a:schemeClr val="dk1"/>
                          </a:solidFill>
                          <a:effectLst/>
                          <a:latin typeface="Century Gothic" panose="020B0502020202020204" pitchFamily="34" charset="0"/>
                          <a:ea typeface="+mn-ea"/>
                          <a:cs typeface="+mn-cs"/>
                        </a:rPr>
                        <a:t> - </a:t>
                      </a:r>
                      <a:r>
                        <a:rPr lang="en-US" sz="700" kern="1200" dirty="0">
                          <a:solidFill>
                            <a:schemeClr val="dk1"/>
                          </a:solidFill>
                          <a:effectLst/>
                          <a:latin typeface="Century Gothic" panose="020B0502020202020204" pitchFamily="34" charset="0"/>
                          <a:ea typeface="+mn-ea"/>
                          <a:cs typeface="+mn-cs"/>
                        </a:rPr>
                        <a:t>Head of Risk Management Department</a:t>
                      </a:r>
                    </a:p>
                  </a:txBody>
                  <a:tcPr marL="20013" marR="20013" marT="0" marB="0" anchor="ctr"/>
                </a:tc>
                <a:tc>
                  <a:txBody>
                    <a:bodyPr/>
                    <a:lstStyle/>
                    <a:p>
                      <a:pPr marL="0" algn="ctr"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p>
                  </a:txBody>
                  <a:tcPr marL="20013" marR="20013" marT="0" marB="0" anchor="ctr"/>
                </a:tc>
                <a:extLst>
                  <a:ext uri="{0D108BD9-81ED-4DB2-BD59-A6C34878D82A}">
                    <a16:rowId xmlns:a16="http://schemas.microsoft.com/office/drawing/2014/main" val="10008"/>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9"/>
                  </a:ext>
                </a:extLst>
              </a:tr>
              <a:tr h="110250">
                <a:tc vMerge="1">
                  <a:txBody>
                    <a:bodyPr/>
                    <a:lstStyle/>
                    <a:p>
                      <a:endParaRPr lang="en-US"/>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0" marR="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Head of CLO Division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700" kern="1200" dirty="0">
                          <a:solidFill>
                            <a:schemeClr val="dk1"/>
                          </a:solidFill>
                          <a:effectLst/>
                          <a:latin typeface="Century Gothic" panose="020B0502020202020204" pitchFamily="34" charset="0"/>
                          <a:ea typeface="+mn-ea"/>
                          <a:cs typeface="+mn-cs"/>
                        </a:rPr>
                        <a:t>R.I. Leshchenko</a:t>
                      </a: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0"/>
                  </a:ext>
                </a:extLst>
              </a:tr>
              <a:tr h="105298">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 of Credit Management Department</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spcBef>
                          <a:spcPct val="0"/>
                        </a:spcBef>
                        <a:spcAft>
                          <a:spcPts val="0"/>
                        </a:spcAft>
                      </a:pPr>
                      <a:r>
                        <a:rPr lang="en-US" sz="700" kern="1200" dirty="0">
                          <a:solidFill>
                            <a:schemeClr val="tx1"/>
                          </a:solidFill>
                          <a:effectLst/>
                          <a:latin typeface="Century Gothic" panose="020B0502020202020204" pitchFamily="34" charset="0"/>
                        </a:rPr>
                        <a:t>Yu.O. </a:t>
                      </a:r>
                      <a:r>
                        <a:rPr lang="en-US" sz="700" kern="1200" dirty="0" err="1">
                          <a:solidFill>
                            <a:schemeClr val="tx1"/>
                          </a:solidFill>
                          <a:effectLst/>
                          <a:latin typeface="Century Gothic" panose="020B0502020202020204" pitchFamily="34" charset="0"/>
                        </a:rPr>
                        <a:t>Lytvynenko</a:t>
                      </a:r>
                      <a:r>
                        <a:rPr lang="en-US" sz="700" kern="1200" dirty="0">
                          <a:solidFill>
                            <a:schemeClr val="tx1"/>
                          </a:solidFill>
                          <a:effectLst/>
                          <a:latin typeface="Century Gothic" panose="020B0502020202020204" pitchFamily="34" charset="0"/>
                        </a:rPr>
                        <a:t> </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1"/>
                  </a:ext>
                </a:extLst>
              </a:tr>
              <a:tr h="105298">
                <a:tc gridSpan="5">
                  <a:txBody>
                    <a:bodyPr/>
                    <a:lstStyle/>
                    <a:p>
                      <a:pPr algn="ctr">
                        <a:spcAft>
                          <a:spcPts val="0"/>
                        </a:spcAft>
                      </a:pPr>
                      <a:r>
                        <a:rPr lang="uk-UA" sz="700" dirty="0">
                          <a:solidFill>
                            <a:srgbClr val="FF0000"/>
                          </a:solidFill>
                          <a:effectLst/>
                          <a:latin typeface="Century Gothic" panose="020B0502020202020204" pitchFamily="34" charset="0"/>
                        </a:rPr>
                        <a:t> </a:t>
                      </a:r>
                      <a:endParaRPr lang="ru-RU" sz="700" dirty="0">
                        <a:solidFill>
                          <a:srgbClr val="FF0000"/>
                        </a:solidFill>
                        <a:effectLst/>
                        <a:latin typeface="Century Gothic" panose="020B0502020202020204" pitchFamily="34" charset="0"/>
                        <a:ea typeface="Times New Roman"/>
                      </a:endParaRPr>
                    </a:p>
                  </a:txBody>
                  <a:tcPr marL="0" marR="0" marT="0" marB="0" anchor="ctr"/>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110250">
                <a:tc rowSpan="6">
                  <a:txBody>
                    <a:bodyPr/>
                    <a:lstStyle/>
                    <a:p>
                      <a:pPr algn="ctr">
                        <a:spcAft>
                          <a:spcPts val="0"/>
                        </a:spcAft>
                      </a:pPr>
                      <a:r>
                        <a:rPr lang="en-US" sz="700" dirty="0">
                          <a:solidFill>
                            <a:schemeClr val="bg1"/>
                          </a:solidFill>
                          <a:effectLst/>
                          <a:latin typeface="Century Gothic" panose="020B0502020202020204" pitchFamily="34" charset="0"/>
                        </a:rPr>
                        <a:t>Credit Risk Governance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1</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highlight>
                          <a:srgbClr val="FFFF00"/>
                        </a:highligh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13"/>
                  </a:ext>
                </a:extLst>
              </a:tr>
              <a:tr h="105298">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ea typeface="Times New Roman"/>
                        </a:rPr>
                        <a:t>Head of CLO Division</a:t>
                      </a:r>
                    </a:p>
                  </a:txBody>
                  <a:tcPr marL="20013" marR="20013" marT="0" marB="0"/>
                </a:tc>
                <a:tc>
                  <a:txBody>
                    <a:bodyPr/>
                    <a:lstStyle/>
                    <a:p>
                      <a:pPr algn="ctr">
                        <a:spcAft>
                          <a:spcPts val="0"/>
                        </a:spcAft>
                      </a:pPr>
                      <a:r>
                        <a:rPr lang="en-GB" sz="700" kern="1200" dirty="0">
                          <a:solidFill>
                            <a:schemeClr val="dk1"/>
                          </a:solidFill>
                          <a:effectLst/>
                          <a:latin typeface="Century Gothic" panose="020B0502020202020204" pitchFamily="34" charset="0"/>
                          <a:ea typeface="+mn-ea"/>
                          <a:cs typeface="+mn-cs"/>
                        </a:rPr>
                        <a:t>R.I. Leshchenko</a:t>
                      </a:r>
                      <a:endParaRPr lang="en-US"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4"/>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 of Retail Division</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5"/>
                  </a:ext>
                </a:extLst>
              </a:tr>
              <a:tr h="154659">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Corporate Division</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err="1">
                          <a:effectLst/>
                          <a:latin typeface="Century Gothic" panose="020B0502020202020204" pitchFamily="34" charset="0"/>
                          <a:ea typeface="Times New Roman"/>
                        </a:rPr>
                        <a:t>a.h.</a:t>
                      </a:r>
                      <a:r>
                        <a:rPr lang="en-US" sz="700" dirty="0">
                          <a:effectLst/>
                          <a:latin typeface="Century Gothic" panose="020B0502020202020204" pitchFamily="34" charset="0"/>
                          <a:ea typeface="Times New Roman"/>
                        </a:rPr>
                        <a:t> A.O. Strygin</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p>
                  </a:txBody>
                  <a:tcPr marL="20013" marR="20013" marT="0" marB="0" anchor="ctr"/>
                </a:tc>
                <a:extLst>
                  <a:ext uri="{0D108BD9-81ED-4DB2-BD59-A6C34878D82A}">
                    <a16:rowId xmlns:a16="http://schemas.microsoft.com/office/drawing/2014/main" val="10016"/>
                  </a:ext>
                </a:extLst>
              </a:tr>
              <a:tr h="105298">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5</a:t>
                      </a:r>
                      <a:endParaRPr lang="ru-RU" sz="700" dirty="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CRO</a:t>
                      </a:r>
                      <a:r>
                        <a:rPr lang="en-US" sz="700" kern="1200" baseline="0" dirty="0">
                          <a:solidFill>
                            <a:schemeClr val="dk1"/>
                          </a:solidFill>
                          <a:effectLst/>
                          <a:latin typeface="Century Gothic" panose="020B0502020202020204" pitchFamily="34" charset="0"/>
                          <a:ea typeface="+mn-ea"/>
                          <a:cs typeface="+mn-cs"/>
                        </a:rPr>
                        <a:t> - </a:t>
                      </a:r>
                      <a:r>
                        <a:rPr lang="en-US" sz="700" kern="1200" dirty="0">
                          <a:solidFill>
                            <a:schemeClr val="dk1"/>
                          </a:solidFill>
                          <a:effectLst/>
                          <a:latin typeface="Century Gothic" panose="020B0502020202020204" pitchFamily="34" charset="0"/>
                          <a:ea typeface="+mn-ea"/>
                          <a:cs typeface="+mn-cs"/>
                        </a:rPr>
                        <a:t>Head of Risk Management Department</a:t>
                      </a:r>
                      <a:endParaRPr lang="ru-RU"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algn="ctr"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17"/>
                  </a:ext>
                </a:extLst>
              </a:tr>
              <a:tr h="210597">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ea typeface="Times New Roman"/>
                        </a:rPr>
                        <a:t>6</a:t>
                      </a:r>
                    </a:p>
                  </a:txBody>
                  <a:tcPr marL="0" marR="0" marT="0" marB="0" anchor="ctr"/>
                </a:tc>
                <a:tc>
                  <a:txBody>
                    <a:bodyPr/>
                    <a:lstStyle/>
                    <a:p>
                      <a:pPr marL="0" algn="l"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CCO - Head of Compliance and AML Department </a:t>
                      </a:r>
                      <a:endParaRPr lang="ru-RU"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kern="1200" dirty="0" err="1">
                          <a:solidFill>
                            <a:schemeClr val="dk1"/>
                          </a:solidFill>
                          <a:effectLst/>
                          <a:latin typeface="Century Gothic" panose="020B0502020202020204" pitchFamily="34" charset="0"/>
                          <a:ea typeface="+mn-ea"/>
                          <a:cs typeface="+mn-cs"/>
                        </a:rPr>
                        <a:t>O.Ye</a:t>
                      </a:r>
                      <a:r>
                        <a:rPr lang="en-US" sz="700" kern="1200" dirty="0">
                          <a:solidFill>
                            <a:schemeClr val="dk1"/>
                          </a:solidFill>
                          <a:effectLst/>
                          <a:latin typeface="Century Gothic" panose="020B0502020202020204" pitchFamily="34" charset="0"/>
                          <a:ea typeface="+mn-ea"/>
                          <a:cs typeface="+mn-cs"/>
                        </a:rPr>
                        <a:t>.</a:t>
                      </a:r>
                      <a:r>
                        <a:rPr lang="en-US" sz="700" kern="1200" baseline="0" dirty="0">
                          <a:solidFill>
                            <a:schemeClr val="dk1"/>
                          </a:solidFill>
                          <a:effectLst/>
                          <a:latin typeface="Century Gothic" panose="020B0502020202020204" pitchFamily="34" charset="0"/>
                          <a:ea typeface="+mn-ea"/>
                          <a:cs typeface="+mn-cs"/>
                        </a:rPr>
                        <a:t> Pokhodziaieva</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limited to issues pertaining to Product Governance</a:t>
                      </a: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a:t>
                      </a:r>
                    </a:p>
                  </a:txBody>
                  <a:tcPr marL="20013" marR="20013" marT="0" marB="0" anchor="ctr"/>
                </a:tc>
                <a:extLst>
                  <a:ext uri="{0D108BD9-81ED-4DB2-BD59-A6C34878D82A}">
                    <a16:rowId xmlns:a16="http://schemas.microsoft.com/office/drawing/2014/main" val="10018"/>
                  </a:ext>
                </a:extLst>
              </a:tr>
              <a:tr h="105298">
                <a:tc gridSpan="5">
                  <a:txBody>
                    <a:bodyPr/>
                    <a:lstStyle/>
                    <a:p>
                      <a:pPr algn="ctr">
                        <a:spcAft>
                          <a:spcPts val="0"/>
                        </a:spcAft>
                      </a:pPr>
                      <a:r>
                        <a:rPr lang="uk-UA" sz="700" dirty="0">
                          <a:solidFill>
                            <a:srgbClr val="FF0000"/>
                          </a:solidFill>
                          <a:effectLst/>
                          <a:latin typeface="Century Gothic" panose="020B0502020202020204" pitchFamily="34" charset="0"/>
                        </a:rPr>
                        <a:t> </a:t>
                      </a:r>
                      <a:endParaRPr lang="ru-RU" sz="700" dirty="0">
                        <a:solidFill>
                          <a:srgbClr val="FF0000"/>
                        </a:solidFill>
                        <a:effectLst/>
                        <a:latin typeface="Century Gothic" panose="020B0502020202020204" pitchFamily="34" charset="0"/>
                        <a:ea typeface="Times New Roman"/>
                      </a:endParaRPr>
                    </a:p>
                  </a:txBody>
                  <a:tcPr marL="0" marR="0" marT="0" marB="0" anchor="ctr"/>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9"/>
                  </a:ext>
                </a:extLst>
              </a:tr>
              <a:tr h="110250">
                <a:tc rowSpan="7">
                  <a:txBody>
                    <a:bodyPr/>
                    <a:lstStyle/>
                    <a:p>
                      <a:pPr algn="ctr">
                        <a:spcAft>
                          <a:spcPts val="0"/>
                        </a:spcAft>
                      </a:pPr>
                      <a:r>
                        <a:rPr lang="en-US" sz="700" dirty="0">
                          <a:solidFill>
                            <a:schemeClr val="bg1"/>
                          </a:solidFill>
                          <a:effectLst/>
                          <a:latin typeface="Century Gothic" panose="020B0502020202020204" pitchFamily="34" charset="0"/>
                        </a:rPr>
                        <a:t>Assets &amp; Liabilities Management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1</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20"/>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CLO Division</a:t>
                      </a:r>
                      <a:endParaRPr lang="ru-RU" sz="700" dirty="0">
                        <a:effectLst/>
                        <a:latin typeface="Century Gothic" panose="020B0502020202020204" pitchFamily="34" charset="0"/>
                        <a:ea typeface="Times New Roman"/>
                      </a:endParaRPr>
                    </a:p>
                  </a:txBody>
                  <a:tcPr marL="20013" marR="20013" marT="0" marB="0"/>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dk1"/>
                          </a:solidFill>
                          <a:effectLst/>
                          <a:latin typeface="Century Gothic" panose="020B0502020202020204" pitchFamily="34" charset="0"/>
                          <a:ea typeface="+mn-ea"/>
                          <a:cs typeface="+mn-cs"/>
                        </a:rPr>
                        <a:t>R.I. Leshchenko</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1"/>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 of Retail Division</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2"/>
                  </a:ext>
                </a:extLst>
              </a:tr>
              <a:tr h="105298">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CFO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rPr>
                        <a:t>S.M. 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3"/>
                  </a:ext>
                </a:extLst>
              </a:tr>
              <a:tr h="105298">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a:t>
                      </a:r>
                      <a:r>
                        <a:rPr lang="en-US" sz="700" dirty="0">
                          <a:effectLst/>
                          <a:latin typeface="Century Gothic" panose="020B0502020202020204" pitchFamily="34" charset="0"/>
                        </a:rPr>
                        <a:t>Treasury</a:t>
                      </a:r>
                      <a:r>
                        <a:rPr lang="en-US" sz="700" baseline="0" dirty="0">
                          <a:effectLst/>
                          <a:latin typeface="Century Gothic" panose="020B0502020202020204" pitchFamily="34" charset="0"/>
                        </a:rPr>
                        <a:t> and Markets Department</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spcBef>
                          <a:spcPct val="0"/>
                        </a:spcBef>
                        <a:spcAft>
                          <a:spcPts val="0"/>
                        </a:spcAft>
                      </a:pPr>
                      <a:r>
                        <a:rPr lang="en-US" sz="700" kern="1200" dirty="0">
                          <a:effectLst/>
                          <a:latin typeface="Century Gothic" panose="020B0502020202020204" pitchFamily="34" charset="0"/>
                        </a:rPr>
                        <a:t>A.V. Krasovskyi</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4"/>
                  </a:ext>
                </a:extLst>
              </a:tr>
              <a:tr h="105298">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6</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Corporate Division</a:t>
                      </a:r>
                      <a:endParaRPr lang="ru-RU" sz="70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err="1">
                          <a:effectLst/>
                          <a:latin typeface="Century Gothic" panose="020B0502020202020204" pitchFamily="34" charset="0"/>
                          <a:ea typeface="Times New Roman"/>
                        </a:rPr>
                        <a:t>a.h.</a:t>
                      </a:r>
                      <a:r>
                        <a:rPr lang="en-US" sz="700" dirty="0">
                          <a:effectLst/>
                          <a:latin typeface="Century Gothic" panose="020B0502020202020204" pitchFamily="34" charset="0"/>
                          <a:ea typeface="Times New Roman"/>
                        </a:rPr>
                        <a:t> A.O. Strygin</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5"/>
                  </a:ext>
                </a:extLst>
              </a:tr>
              <a:tr h="210597">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ea typeface="Times New Roman"/>
                        </a:rPr>
                        <a:t>7</a:t>
                      </a:r>
                    </a:p>
                  </a:txBody>
                  <a:tcPr marL="0" marR="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CCO</a:t>
                      </a:r>
                      <a:r>
                        <a:rPr lang="en-US" sz="700" kern="1200" baseline="0" dirty="0">
                          <a:solidFill>
                            <a:schemeClr val="dk1"/>
                          </a:solidFill>
                          <a:effectLst/>
                          <a:latin typeface="Century Gothic" panose="020B0502020202020204" pitchFamily="34" charset="0"/>
                          <a:ea typeface="+mn-ea"/>
                          <a:cs typeface="+mn-cs"/>
                        </a:rPr>
                        <a:t> - </a:t>
                      </a:r>
                      <a:r>
                        <a:rPr lang="en-US" sz="700" kern="1200" dirty="0">
                          <a:solidFill>
                            <a:schemeClr val="dk1"/>
                          </a:solidFill>
                          <a:effectLst/>
                          <a:latin typeface="Century Gothic" panose="020B0502020202020204" pitchFamily="34" charset="0"/>
                          <a:ea typeface="+mn-ea"/>
                          <a:cs typeface="+mn-cs"/>
                        </a:rPr>
                        <a:t>Head of Compliance and AML Department</a:t>
                      </a:r>
                      <a:endParaRPr lang="ru-RU"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kern="1200" dirty="0" err="1">
                          <a:solidFill>
                            <a:schemeClr val="dk1"/>
                          </a:solidFill>
                          <a:effectLst/>
                          <a:latin typeface="Century Gothic" panose="020B0502020202020204" pitchFamily="34" charset="0"/>
                          <a:ea typeface="+mn-ea"/>
                          <a:cs typeface="+mn-cs"/>
                        </a:rPr>
                        <a:t>O.Ye</a:t>
                      </a:r>
                      <a:r>
                        <a:rPr lang="en-US" sz="700" kern="1200" dirty="0">
                          <a:solidFill>
                            <a:schemeClr val="dk1"/>
                          </a:solidFill>
                          <a:effectLst/>
                          <a:latin typeface="Century Gothic" panose="020B0502020202020204" pitchFamily="34" charset="0"/>
                          <a:ea typeface="+mn-ea"/>
                          <a:cs typeface="+mn-cs"/>
                        </a:rPr>
                        <a:t>.</a:t>
                      </a:r>
                      <a:r>
                        <a:rPr lang="en-US" sz="700" kern="1200" baseline="0" dirty="0">
                          <a:solidFill>
                            <a:schemeClr val="dk1"/>
                          </a:solidFill>
                          <a:effectLst/>
                          <a:latin typeface="Century Gothic" panose="020B0502020202020204" pitchFamily="34" charset="0"/>
                          <a:ea typeface="+mn-ea"/>
                          <a:cs typeface="+mn-cs"/>
                        </a:rPr>
                        <a:t> Pokhodziaieva</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(limited to issues pertaining to Product Governance</a:t>
                      </a: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a:t>
                      </a:r>
                    </a:p>
                  </a:txBody>
                  <a:tcPr marL="20013" marR="20013" marT="0" marB="0" anchor="ctr"/>
                </a:tc>
                <a:extLst>
                  <a:ext uri="{0D108BD9-81ED-4DB2-BD59-A6C34878D82A}">
                    <a16:rowId xmlns:a16="http://schemas.microsoft.com/office/drawing/2014/main" val="10026"/>
                  </a:ext>
                </a:extLst>
              </a:tr>
              <a:tr h="105298">
                <a:tc gridSpan="5">
                  <a:txBody>
                    <a:bodyPr/>
                    <a:lstStyle/>
                    <a:p>
                      <a:pPr algn="ctr">
                        <a:spcAft>
                          <a:spcPts val="0"/>
                        </a:spcAft>
                      </a:pPr>
                      <a:r>
                        <a:rPr lang="uk-UA" sz="700" dirty="0">
                          <a:solidFill>
                            <a:srgbClr val="FF0000"/>
                          </a:solidFill>
                          <a:effectLst/>
                          <a:latin typeface="Century Gothic" panose="020B0502020202020204" pitchFamily="34" charset="0"/>
                        </a:rPr>
                        <a:t> </a:t>
                      </a:r>
                      <a:endParaRPr lang="ru-RU" sz="700" dirty="0">
                        <a:solidFill>
                          <a:srgbClr val="FF0000"/>
                        </a:solidFill>
                        <a:effectLst/>
                        <a:latin typeface="Century Gothic" panose="020B0502020202020204" pitchFamily="34" charset="0"/>
                        <a:ea typeface="Times New Roman"/>
                      </a:endParaRPr>
                    </a:p>
                  </a:txBody>
                  <a:tcPr marL="0" marR="0" marT="0" marB="0" anchor="ctr"/>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7"/>
                  </a:ext>
                </a:extLst>
              </a:tr>
              <a:tr h="105298">
                <a:tc rowSpan="5">
                  <a:txBody>
                    <a:bodyPr/>
                    <a:lstStyle/>
                    <a:p>
                      <a:pPr algn="ctr">
                        <a:spcAft>
                          <a:spcPts val="0"/>
                        </a:spcAft>
                      </a:pPr>
                      <a:r>
                        <a:rPr lang="en-US" sz="700" dirty="0">
                          <a:solidFill>
                            <a:schemeClr val="bg1"/>
                          </a:solidFill>
                          <a:effectLst/>
                          <a:latin typeface="Century Gothic" panose="020B0502020202020204" pitchFamily="34" charset="0"/>
                        </a:rPr>
                        <a:t>Operational Risk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1</a:t>
                      </a:r>
                      <a:endParaRPr lang="ru-RU" sz="700" dirty="0">
                        <a:effectLst/>
                        <a:latin typeface="Century Gothic" panose="020B0502020202020204" pitchFamily="34" charset="0"/>
                        <a:ea typeface="Times New Roman"/>
                      </a:endParaRPr>
                    </a:p>
                  </a:txBody>
                  <a:tcPr marL="0" marR="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CRO</a:t>
                      </a:r>
                      <a:r>
                        <a:rPr lang="en-US" sz="700" kern="1200" baseline="0" dirty="0">
                          <a:solidFill>
                            <a:schemeClr val="dk1"/>
                          </a:solidFill>
                          <a:effectLst/>
                          <a:latin typeface="Century Gothic" panose="020B0502020202020204" pitchFamily="34" charset="0"/>
                          <a:ea typeface="+mn-ea"/>
                          <a:cs typeface="+mn-cs"/>
                        </a:rPr>
                        <a:t> - </a:t>
                      </a:r>
                      <a:r>
                        <a:rPr lang="en-US" sz="700" dirty="0">
                          <a:effectLst/>
                          <a:latin typeface="Century Gothic" panose="020B0502020202020204" pitchFamily="34" charset="0"/>
                        </a:rPr>
                        <a:t>Head of Risk Management Department</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28"/>
                  </a:ext>
                </a:extLst>
              </a:tr>
              <a:tr h="178045">
                <a:tc vMerge="1">
                  <a:txBody>
                    <a:bodyPr/>
                    <a:lstStyle/>
                    <a:p>
                      <a:endParaRPr lang="ru-RU" dirty="0"/>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CCO - Head</a:t>
                      </a:r>
                      <a:r>
                        <a:rPr lang="en-US" sz="700" baseline="0" dirty="0">
                          <a:solidFill>
                            <a:schemeClr val="tx1"/>
                          </a:solidFill>
                          <a:effectLst/>
                          <a:latin typeface="Century Gothic" panose="020B0502020202020204" pitchFamily="34" charset="0"/>
                        </a:rPr>
                        <a:t> of Compliance and AML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err="1">
                          <a:solidFill>
                            <a:schemeClr val="dk1"/>
                          </a:solidFill>
                          <a:effectLst/>
                          <a:latin typeface="Century Gothic" panose="020B0502020202020204" pitchFamily="34" charset="0"/>
                          <a:ea typeface="+mn-ea"/>
                          <a:cs typeface="+mn-cs"/>
                        </a:rPr>
                        <a:t>O.Ye</a:t>
                      </a:r>
                      <a:r>
                        <a:rPr lang="en-US" sz="700" kern="1200" dirty="0">
                          <a:solidFill>
                            <a:schemeClr val="dk1"/>
                          </a:solidFill>
                          <a:effectLst/>
                          <a:latin typeface="Century Gothic" panose="020B0502020202020204" pitchFamily="34" charset="0"/>
                          <a:ea typeface="+mn-ea"/>
                          <a:cs typeface="+mn-cs"/>
                        </a:rPr>
                        <a:t>.</a:t>
                      </a:r>
                      <a:r>
                        <a:rPr lang="en-US" sz="700" kern="1200" baseline="0" dirty="0">
                          <a:solidFill>
                            <a:schemeClr val="dk1"/>
                          </a:solidFill>
                          <a:effectLst/>
                          <a:latin typeface="Century Gothic" panose="020B0502020202020204" pitchFamily="34" charset="0"/>
                          <a:ea typeface="+mn-ea"/>
                          <a:cs typeface="+mn-cs"/>
                        </a:rPr>
                        <a:t> Pokhodziaieva</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29"/>
                  </a:ext>
                </a:extLst>
              </a:tr>
              <a:tr h="11025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rPr>
                        <a:t>G.D. Caprioli</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30"/>
                  </a:ext>
                </a:extLst>
              </a:tr>
              <a:tr h="105298">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CFO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ea typeface="Times New Roman"/>
                        </a:rPr>
                        <a:t>S.M. </a:t>
                      </a:r>
                      <a:r>
                        <a:rPr lang="en-US" sz="700" dirty="0">
                          <a:solidFill>
                            <a:schemeClr val="tx1"/>
                          </a:solidFill>
                          <a:effectLst/>
                          <a:latin typeface="Century Gothic" panose="020B0502020202020204" pitchFamily="34" charset="0"/>
                        </a:rPr>
                        <a:t>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31"/>
                  </a:ext>
                </a:extLst>
              </a:tr>
              <a:tr h="9842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Chairman of the Management Board</a:t>
                      </a:r>
                      <a:r>
                        <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32"/>
                  </a:ext>
                </a:extLst>
              </a:tr>
              <a:tr h="108232">
                <a:tc gridSpan="5">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hMerge="1">
                  <a:txBody>
                    <a:bodyPr/>
                    <a:lstStyle/>
                    <a:p>
                      <a:pPr algn="ctr">
                        <a:spcAft>
                          <a:spcPts val="0"/>
                        </a:spcAft>
                      </a:pPr>
                      <a:endParaRPr lang="ru-RU" sz="700" dirty="0">
                        <a:effectLst/>
                        <a:latin typeface="Century Gothic" panose="020B0502020202020204" pitchFamily="34" charset="0"/>
                        <a:ea typeface="Times New Roman"/>
                      </a:endParaRPr>
                    </a:p>
                  </a:txBody>
                  <a:tcPr marL="0" marR="0" marT="0" marB="0" anchor="ctr"/>
                </a:tc>
                <a:tc hMerge="1">
                  <a:txBody>
                    <a:bodyPr/>
                    <a:lstStyle/>
                    <a:p>
                      <a:pPr>
                        <a:spcAft>
                          <a:spcPts val="0"/>
                        </a:spcAft>
                      </a:pPr>
                      <a:endParaRPr lang="ru-RU" sz="700" dirty="0">
                        <a:effectLst/>
                        <a:latin typeface="Century Gothic" panose="020B0502020202020204" pitchFamily="34" charset="0"/>
                        <a:ea typeface="Times New Roman"/>
                      </a:endParaRPr>
                    </a:p>
                  </a:txBody>
                  <a:tcPr marL="20013" marR="20013" marT="0" marB="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uk-UA"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2571327444"/>
                  </a:ext>
                </a:extLst>
              </a:tr>
              <a:tr h="105298">
                <a:tc row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Tender Committee</a:t>
                      </a:r>
                      <a:endParaRPr lang="ru-RU" sz="700" dirty="0">
                        <a:effectLst/>
                        <a:latin typeface="Century Gothic" panose="020B0502020202020204" pitchFamily="34" charset="0"/>
                        <a:ea typeface="Times New Roman"/>
                      </a:endParaRPr>
                    </a:p>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1</a:t>
                      </a:r>
                      <a:endParaRPr lang="ru-RU" sz="700" dirty="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lang="en-US" sz="700" kern="1200" dirty="0">
                          <a:solidFill>
                            <a:schemeClr val="tx1"/>
                          </a:solidFill>
                          <a:effectLst/>
                          <a:latin typeface="Century Gothic" panose="020B0502020202020204" pitchFamily="34" charset="0"/>
                          <a:ea typeface="+mn-ea"/>
                          <a:cs typeface="+mn-cs"/>
                        </a:rPr>
                        <a:t>Head of CFO Division</a:t>
                      </a:r>
                      <a:endParaRPr lang="ru-RU"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algn="ctr" defTabSz="457200" rtl="0" eaLnBrk="1" latinLnBrk="0" hangingPunct="1">
                        <a:spcAft>
                          <a:spcPts val="0"/>
                        </a:spcAft>
                      </a:pPr>
                      <a:r>
                        <a:rPr lang="en-US" sz="700" kern="1200" dirty="0">
                          <a:solidFill>
                            <a:schemeClr val="tx1"/>
                          </a:solidFill>
                          <a:effectLst/>
                          <a:latin typeface="Century Gothic" panose="020B0502020202020204" pitchFamily="34" charset="0"/>
                          <a:ea typeface="+mn-ea"/>
                          <a:cs typeface="+mn-cs"/>
                        </a:rPr>
                        <a:t>S. M. </a:t>
                      </a:r>
                      <a:r>
                        <a:rPr lang="en-US" sz="700" dirty="0">
                          <a:solidFill>
                            <a:schemeClr val="tx1"/>
                          </a:solidFill>
                          <a:effectLst/>
                          <a:latin typeface="Century Gothic" panose="020B0502020202020204" pitchFamily="34" charset="0"/>
                        </a:rPr>
                        <a:t>Kramarova</a:t>
                      </a:r>
                      <a:endParaRPr lang="ru-RU"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Chairperson</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2051889651"/>
                  </a:ext>
                </a:extLst>
              </a:tr>
              <a:tr h="108131">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a:effectLst/>
                          <a:latin typeface="Century Gothic" panose="020B0502020202020204" pitchFamily="34" charset="0"/>
                        </a:rPr>
                        <a:t>2</a:t>
                      </a:r>
                      <a:endParaRPr lang="ru-RU" sz="70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lang="en-US" sz="700" kern="1200" dirty="0">
                          <a:solidFill>
                            <a:schemeClr val="tx1"/>
                          </a:solidFill>
                          <a:effectLst/>
                          <a:latin typeface="Century Gothic" panose="020B0502020202020204" pitchFamily="34" charset="0"/>
                          <a:ea typeface="+mn-ea"/>
                          <a:cs typeface="+mn-cs"/>
                        </a:rPr>
                        <a:t>Head of Planning and Control Department</a:t>
                      </a:r>
                      <a:endParaRPr lang="ru-RU"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700" kern="1200" dirty="0">
                          <a:solidFill>
                            <a:schemeClr val="tx1"/>
                          </a:solidFill>
                          <a:effectLst/>
                          <a:latin typeface="Century Gothic" panose="020B0502020202020204" pitchFamily="34" charset="0"/>
                          <a:ea typeface="+mn-ea"/>
                          <a:cs typeface="+mn-cs"/>
                        </a:rPr>
                        <a:t>I.V. </a:t>
                      </a:r>
                      <a:r>
                        <a:rPr lang="en-GB" sz="700" kern="1200" dirty="0" err="1">
                          <a:solidFill>
                            <a:schemeClr val="tx1"/>
                          </a:solidFill>
                          <a:effectLst/>
                          <a:latin typeface="Century Gothic" panose="020B0502020202020204" pitchFamily="34" charset="0"/>
                          <a:ea typeface="+mn-ea"/>
                          <a:cs typeface="+mn-cs"/>
                        </a:rPr>
                        <a:t>Barkar</a:t>
                      </a:r>
                      <a:endParaRPr lang="en-GB" sz="700"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4265670910"/>
                  </a:ext>
                </a:extLst>
              </a:tr>
              <a:tr h="94755">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3</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solidFill>
                            <a:schemeClr val="tx1"/>
                          </a:solidFill>
                          <a:effectLst/>
                          <a:latin typeface="Century Gothic" panose="020B0502020202020204" pitchFamily="34" charset="0"/>
                        </a:rPr>
                        <a:t>Head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rPr>
                        <a:t>G.D. Caprioli</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3025255319"/>
                  </a:ext>
                </a:extLst>
              </a:tr>
              <a:tr h="104327">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4</a:t>
                      </a:r>
                      <a:endParaRPr lang="ru-RU" sz="700" dirty="0">
                        <a:effectLst/>
                        <a:latin typeface="Century Gothic" panose="020B0502020202020204" pitchFamily="34" charset="0"/>
                        <a:ea typeface="Times New Roman"/>
                      </a:endParaRPr>
                    </a:p>
                  </a:txBody>
                  <a:tcPr marL="0" marR="0" marT="0" marB="0" anchor="ctr"/>
                </a:tc>
                <a:tc>
                  <a:txBody>
                    <a:bodyPr/>
                    <a:lstStyle/>
                    <a:p>
                      <a:pPr>
                        <a:spcAft>
                          <a:spcPts val="0"/>
                        </a:spcAft>
                      </a:pPr>
                      <a:r>
                        <a:rPr lang="en-US" sz="700" dirty="0">
                          <a:effectLst/>
                          <a:latin typeface="Century Gothic" panose="020B0502020202020204" pitchFamily="34" charset="0"/>
                        </a:rPr>
                        <a:t>Chairman of the Management</a:t>
                      </a:r>
                      <a:r>
                        <a:rPr lang="en-US" sz="700" baseline="0" dirty="0">
                          <a:effectLst/>
                          <a:latin typeface="Century Gothic" panose="020B0502020202020204" pitchFamily="34" charset="0"/>
                        </a:rPr>
                        <a:t> Board</a:t>
                      </a:r>
                      <a:r>
                        <a:rPr lang="uk-UA" sz="700" dirty="0">
                          <a:effectLst/>
                          <a:latin typeface="Century Gothic" panose="020B0502020202020204" pitchFamily="34" charset="0"/>
                        </a:rPr>
                        <a:t> </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r>
                        <a:rPr lang="uk-UA" sz="700" dirty="0">
                          <a:effectLst/>
                          <a:latin typeface="Century Gothic" panose="020B0502020202020204" pitchFamily="34" charset="0"/>
                        </a:rPr>
                        <a:t> </a:t>
                      </a:r>
                    </a:p>
                  </a:txBody>
                  <a:tcPr marL="20013" marR="20013" marT="0" marB="0" anchor="ctr"/>
                </a:tc>
                <a:extLst>
                  <a:ext uri="{0D108BD9-81ED-4DB2-BD59-A6C34878D82A}">
                    <a16:rowId xmlns:a16="http://schemas.microsoft.com/office/drawing/2014/main" val="339707199"/>
                  </a:ext>
                </a:extLst>
              </a:tr>
              <a:tr h="90290">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rPr>
                        <a:t>5</a:t>
                      </a:r>
                      <a:endParaRPr lang="ru-RU" sz="700" dirty="0">
                        <a:effectLst/>
                        <a:latin typeface="Century Gothic" panose="020B0502020202020204" pitchFamily="34" charset="0"/>
                        <a:ea typeface="Times New Roman"/>
                      </a:endParaRPr>
                    </a:p>
                  </a:txBody>
                  <a:tcPr marL="0" marR="0" marT="0" marB="0" anchor="ctr"/>
                </a:tc>
                <a:tc>
                  <a:txBody>
                    <a:bodyPr/>
                    <a:lstStyle/>
                    <a:p>
                      <a:pPr marL="0" algn="l" defTabSz="457200" rtl="0" eaLnBrk="1" latinLnBrk="0" hangingPunct="1">
                        <a:spcAft>
                          <a:spcPts val="0"/>
                        </a:spcAft>
                      </a:pPr>
                      <a:r>
                        <a:rPr kumimoji="0" lang="en-US" sz="700" b="0" i="0" u="none" strike="noStrike" kern="1200" cap="none" spc="0" normalizeH="0" baseline="0" dirty="0">
                          <a:ln>
                            <a:noFill/>
                          </a:ln>
                          <a:solidFill>
                            <a:prstClr val="black"/>
                          </a:solidFill>
                          <a:effectLst/>
                          <a:uLnTx/>
                          <a:uFillTx/>
                          <a:latin typeface="Century Gothic" panose="020B0502020202020204" pitchFamily="34" charset="0"/>
                          <a:ea typeface="+mn-ea"/>
                          <a:cs typeface="+mn-cs"/>
                        </a:rPr>
                        <a:t>Chief Accountant – Head of Accounting Department</a:t>
                      </a:r>
                      <a:endParaRPr kumimoji="0" lang="ru-RU" sz="700" b="0" i="0" u="none" strike="noStrike" kern="1200" cap="none" spc="0" normalizeH="0" baseline="0" dirty="0">
                        <a:ln>
                          <a:noFill/>
                        </a:ln>
                        <a:solidFill>
                          <a:prstClr val="black"/>
                        </a:solidFill>
                        <a:effectLst/>
                        <a:uLnTx/>
                        <a:uFillTx/>
                        <a:latin typeface="Century Gothic" panose="020B0502020202020204" pitchFamily="34" charset="0"/>
                        <a:ea typeface="+mn-ea"/>
                        <a:cs typeface="+mn-cs"/>
                      </a:endParaRPr>
                    </a:p>
                  </a:txBody>
                  <a:tcPr marL="20013" marR="20013" marT="0" marB="0"/>
                </a:tc>
                <a:tc>
                  <a:txBody>
                    <a:bodyPr/>
                    <a:lstStyle/>
                    <a:p>
                      <a:pPr algn="ctr">
                        <a:spcAft>
                          <a:spcPts val="0"/>
                        </a:spcAft>
                      </a:pPr>
                      <a:r>
                        <a:rPr lang="en-US" sz="700" kern="1200" baseline="0" dirty="0">
                          <a:solidFill>
                            <a:schemeClr val="dk1"/>
                          </a:solidFill>
                          <a:effectLst/>
                          <a:latin typeface="Century Gothic" panose="020B0502020202020204" pitchFamily="34" charset="0"/>
                          <a:cs typeface="+mn-cs"/>
                        </a:rPr>
                        <a:t>H.S.</a:t>
                      </a:r>
                      <a:r>
                        <a:rPr lang="uk-UA" sz="700" kern="1200" baseline="0" dirty="0">
                          <a:solidFill>
                            <a:schemeClr val="dk1"/>
                          </a:solidFill>
                          <a:effectLst/>
                          <a:latin typeface="Century Gothic" panose="020B0502020202020204" pitchFamily="34" charset="0"/>
                          <a:cs typeface="+mn-cs"/>
                        </a:rPr>
                        <a:t> </a:t>
                      </a:r>
                      <a:r>
                        <a:rPr lang="en-US" sz="700" kern="1200" baseline="0" dirty="0">
                          <a:solidFill>
                            <a:schemeClr val="dk1"/>
                          </a:solidFill>
                          <a:effectLst/>
                          <a:latin typeface="Century Gothic" panose="020B0502020202020204" pitchFamily="34" charset="0"/>
                          <a:cs typeface="+mn-cs"/>
                        </a:rPr>
                        <a:t>Baranovska </a:t>
                      </a:r>
                      <a:endParaRPr lang="en-US" sz="700" kern="1200" baseline="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3985211520"/>
                  </a:ext>
                </a:extLst>
              </a:tr>
            </a:tbl>
          </a:graphicData>
        </a:graphic>
      </p:graphicFrame>
    </p:spTree>
    <p:extLst>
      <p:ext uri="{BB962C8B-B14F-4D97-AF65-F5344CB8AC3E}">
        <p14:creationId xmlns:p14="http://schemas.microsoft.com/office/powerpoint/2010/main" val="27837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6"/>
          <p:cNvGraphicFramePr>
            <a:graphicFrameLocks noGrp="1"/>
          </p:cNvGraphicFramePr>
          <p:nvPr>
            <p:extLst>
              <p:ext uri="{D42A27DB-BD31-4B8C-83A1-F6EECF244321}">
                <p14:modId xmlns:p14="http://schemas.microsoft.com/office/powerpoint/2010/main" val="1504121968"/>
              </p:ext>
            </p:extLst>
          </p:nvPr>
        </p:nvGraphicFramePr>
        <p:xfrm>
          <a:off x="323528" y="1340768"/>
          <a:ext cx="8637786" cy="4525829"/>
        </p:xfrm>
        <a:graphic>
          <a:graphicData uri="http://schemas.openxmlformats.org/drawingml/2006/table">
            <a:tbl>
              <a:tblPr firstRow="1" firstCol="1" bandRow="1">
                <a:tableStyleId>{5C22544A-7EE6-4342-B048-85BDC9FD1C3A}</a:tableStyleId>
              </a:tblPr>
              <a:tblGrid>
                <a:gridCol w="914644">
                  <a:extLst>
                    <a:ext uri="{9D8B030D-6E8A-4147-A177-3AD203B41FA5}">
                      <a16:colId xmlns:a16="http://schemas.microsoft.com/office/drawing/2014/main" val="20000"/>
                    </a:ext>
                  </a:extLst>
                </a:gridCol>
                <a:gridCol w="205189">
                  <a:extLst>
                    <a:ext uri="{9D8B030D-6E8A-4147-A177-3AD203B41FA5}">
                      <a16:colId xmlns:a16="http://schemas.microsoft.com/office/drawing/2014/main" val="20001"/>
                    </a:ext>
                  </a:extLst>
                </a:gridCol>
                <a:gridCol w="3891145">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2546688">
                  <a:extLst>
                    <a:ext uri="{9D8B030D-6E8A-4147-A177-3AD203B41FA5}">
                      <a16:colId xmlns:a16="http://schemas.microsoft.com/office/drawing/2014/main" val="20004"/>
                    </a:ext>
                  </a:extLst>
                </a:gridCol>
              </a:tblGrid>
              <a:tr h="365760">
                <a:tc>
                  <a:txBody>
                    <a:bodyPr/>
                    <a:lstStyle/>
                    <a:p>
                      <a:pPr algn="ctr">
                        <a:spcAft>
                          <a:spcPts val="0"/>
                        </a:spcAft>
                      </a:pPr>
                      <a:r>
                        <a:rPr lang="en-GB" sz="700" dirty="0">
                          <a:effectLst/>
                          <a:latin typeface="Century Gothic" panose="020B0502020202020204" pitchFamily="34" charset="0"/>
                        </a:rPr>
                        <a:t>Management Board Committee</a:t>
                      </a:r>
                      <a:r>
                        <a:rPr lang="uk-UA" sz="700" dirty="0">
                          <a:effectLst/>
                          <a:latin typeface="Century Gothic" panose="020B0502020202020204" pitchFamily="34" charset="0"/>
                        </a:rPr>
                        <a:t>’</a:t>
                      </a:r>
                      <a:endParaRPr lang="ru-RU" sz="700" b="1" dirty="0">
                        <a:effectLst/>
                        <a:latin typeface="Century Gothic" panose="020B0502020202020204" pitchFamily="34" charset="0"/>
                        <a:ea typeface="Times New Roman"/>
                      </a:endParaRPr>
                    </a:p>
                  </a:txBody>
                  <a:tcPr marL="20013" marR="20013" marT="0" marB="0" anchor="ctr"/>
                </a:tc>
                <a:tc gridSpan="2">
                  <a:txBody>
                    <a:bodyPr/>
                    <a:lstStyle/>
                    <a:p>
                      <a:pPr marL="0" algn="ctr" defTabSz="457200" rtl="0" eaLnBrk="1" latinLnBrk="0" hangingPunct="1">
                        <a:spcAft>
                          <a:spcPts val="0"/>
                        </a:spcAft>
                      </a:pPr>
                      <a:r>
                        <a:rPr lang="en-US" sz="700" kern="1200" dirty="0">
                          <a:effectLst/>
                          <a:latin typeface="Century Gothic" panose="020B0502020202020204" pitchFamily="34" charset="0"/>
                        </a:rPr>
                        <a:t>Position</a:t>
                      </a:r>
                      <a:endParaRPr lang="ru-RU" sz="700" b="1" kern="1200" dirty="0">
                        <a:solidFill>
                          <a:schemeClr val="tx1"/>
                        </a:solidFill>
                        <a:effectLst/>
                        <a:latin typeface="Century Gothic" panose="020B0502020202020204" pitchFamily="34" charset="0"/>
                        <a:ea typeface="+mn-ea"/>
                        <a:cs typeface="+mn-cs"/>
                      </a:endParaRPr>
                    </a:p>
                  </a:txBody>
                  <a:tcPr marL="20013" marR="20013" marT="0" marB="0" anchor="ctr"/>
                </a:tc>
                <a:tc hMerge="1">
                  <a:txBody>
                    <a:bodyPr/>
                    <a:lstStyle/>
                    <a:p>
                      <a:endParaRPr lang="en-US"/>
                    </a:p>
                  </a:txBody>
                  <a:tcPr/>
                </a:tc>
                <a:tc>
                  <a:txBody>
                    <a:bodyPr/>
                    <a:lstStyle/>
                    <a:p>
                      <a:pPr marL="0" algn="ctr" defTabSz="457200" rtl="0" eaLnBrk="1" latinLnBrk="0" hangingPunct="1">
                        <a:spcAft>
                          <a:spcPts val="0"/>
                        </a:spcAft>
                      </a:pPr>
                      <a:r>
                        <a:rPr lang="en-US" sz="700" kern="1200" dirty="0">
                          <a:effectLst/>
                          <a:latin typeface="Century Gothic" panose="020B0502020202020204" pitchFamily="34" charset="0"/>
                        </a:rPr>
                        <a:t>Full name</a:t>
                      </a:r>
                      <a:endParaRPr lang="en-US" sz="700" b="1" kern="1200" dirty="0">
                        <a:solidFill>
                          <a:schemeClr val="tx1"/>
                        </a:solidFill>
                        <a:effectLst/>
                        <a:latin typeface="Century Gothic" panose="020B0502020202020204" pitchFamily="34" charset="0"/>
                        <a:ea typeface="+mn-ea"/>
                        <a:cs typeface="+mn-cs"/>
                      </a:endParaRPr>
                    </a:p>
                  </a:txBody>
                  <a:tcPr marL="20013" marR="20013" marT="0" marB="0" anchor="ctr"/>
                </a:tc>
                <a:tc>
                  <a:txBody>
                    <a:bodyPr/>
                    <a:lstStyle/>
                    <a:p>
                      <a:pPr marL="0" algn="ctr" defTabSz="457200" rtl="0" eaLnBrk="1" latinLnBrk="0" hangingPunct="1">
                        <a:spcAft>
                          <a:spcPts val="0"/>
                        </a:spcAft>
                      </a:pPr>
                      <a:r>
                        <a:rPr lang="en-GB" sz="700" kern="1200" dirty="0">
                          <a:effectLst/>
                          <a:latin typeface="Century Gothic" panose="020B0502020202020204" pitchFamily="34" charset="0"/>
                        </a:rPr>
                        <a:t> Mandate</a:t>
                      </a:r>
                      <a:endParaRPr lang="ru-RU" sz="700" b="1" kern="1200" dirty="0">
                        <a:solidFill>
                          <a:schemeClr val="tx1"/>
                        </a:solidFill>
                        <a:effectLst/>
                        <a:latin typeface="Century Gothic" panose="020B0502020202020204" pitchFamily="34" charset="0"/>
                        <a:ea typeface="+mn-ea"/>
                        <a:cs typeface="+mn-cs"/>
                      </a:endParaRPr>
                    </a:p>
                  </a:txBody>
                  <a:tcPr marL="20013" marR="20013" marT="0" marB="0" anchor="ctr"/>
                </a:tc>
                <a:extLst>
                  <a:ext uri="{0D108BD9-81ED-4DB2-BD59-A6C34878D82A}">
                    <a16:rowId xmlns:a16="http://schemas.microsoft.com/office/drawing/2014/main" val="10000"/>
                  </a:ext>
                </a:extLst>
              </a:tr>
              <a:tr h="82296">
                <a:tc rowSpan="7">
                  <a:txBody>
                    <a:bodyPr/>
                    <a:lstStyle/>
                    <a:p>
                      <a:pPr algn="ctr">
                        <a:spcAft>
                          <a:spcPts val="0"/>
                        </a:spcAft>
                      </a:pPr>
                      <a:r>
                        <a:rPr lang="en-US" sz="700" dirty="0">
                          <a:effectLst/>
                          <a:latin typeface="Century Gothic" panose="020B0502020202020204" pitchFamily="34" charset="0"/>
                          <a:ea typeface="Times New Roman"/>
                        </a:rPr>
                        <a:t>Environmental Social and Governance Committee</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1</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a:solidFill>
                            <a:srgbClr val="000000"/>
                          </a:solidFill>
                          <a:effectLst/>
                          <a:latin typeface="Century Gothic" panose="020B0502020202020204" pitchFamily="34" charset="0"/>
                          <a:ea typeface="Calibri" panose="020F0502020204030204" pitchFamily="34" charset="0"/>
                        </a:rPr>
                        <a:t>ESG Manager</a:t>
                      </a:r>
                      <a:endParaRPr lang="ru-UA" sz="70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S.M. Kramarova</a:t>
                      </a:r>
                      <a:endParaRPr lang="ru-UA" sz="70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Chairperson</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1"/>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2</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a:solidFill>
                            <a:srgbClr val="000000"/>
                          </a:solidFill>
                          <a:effectLst/>
                          <a:latin typeface="Century Gothic" panose="020B0502020202020204" pitchFamily="34" charset="0"/>
                          <a:ea typeface="Calibri" panose="020F0502020204030204" pitchFamily="34" charset="0"/>
                        </a:rPr>
                        <a:t>Head of Retail Division</a:t>
                      </a:r>
                      <a:endParaRPr lang="ru-UA" sz="70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S.Z. Babaiev</a:t>
                      </a:r>
                      <a:endParaRPr lang="ru-UA" sz="70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Member with the voting right</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2"/>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3</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a:solidFill>
                            <a:srgbClr val="000000"/>
                          </a:solidFill>
                          <a:effectLst/>
                          <a:latin typeface="Century Gothic" panose="020B0502020202020204" pitchFamily="34" charset="0"/>
                          <a:ea typeface="Calibri" panose="020F0502020204030204" pitchFamily="34" charset="0"/>
                        </a:rPr>
                        <a:t>Head of Corporate Division</a:t>
                      </a:r>
                      <a:endParaRPr lang="ru-UA" sz="70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a.h. A.O. </a:t>
                      </a:r>
                      <a:r>
                        <a:rPr lang="en-US" sz="700" dirty="0" err="1">
                          <a:solidFill>
                            <a:srgbClr val="000000"/>
                          </a:solidFill>
                          <a:effectLst/>
                          <a:latin typeface="Century Gothic" panose="020B0502020202020204" pitchFamily="34" charset="0"/>
                          <a:ea typeface="Calibri" panose="020F0502020204030204" pitchFamily="34" charset="0"/>
                        </a:rPr>
                        <a:t>Strygin</a:t>
                      </a:r>
                      <a:endParaRPr lang="ru-UA" sz="700" dirty="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Member with the voting right</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3"/>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4</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a:solidFill>
                            <a:srgbClr val="000000"/>
                          </a:solidFill>
                          <a:effectLst/>
                          <a:latin typeface="Century Gothic" panose="020B0502020202020204" pitchFamily="34" charset="0"/>
                          <a:ea typeface="Calibri" panose="020F0502020204030204" pitchFamily="34" charset="0"/>
                        </a:rPr>
                        <a:t>CRO-Head of Risk Management</a:t>
                      </a:r>
                      <a:r>
                        <a:rPr lang="en-US" sz="700">
                          <a:solidFill>
                            <a:srgbClr val="000000"/>
                          </a:solidFill>
                          <a:effectLst/>
                          <a:latin typeface="Century Gothic" panose="020B0502020202020204" pitchFamily="34" charset="0"/>
                          <a:ea typeface="Calibri" panose="020F0502020204030204" pitchFamily="34" charset="0"/>
                        </a:rPr>
                        <a:t> Department</a:t>
                      </a:r>
                      <a:endParaRPr lang="ru-UA" sz="70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S.O. Nastin</a:t>
                      </a:r>
                      <a:endParaRPr lang="ru-UA" sz="70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Member with the voting right</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4"/>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Times New Roman"/>
                        </a:rPr>
                        <a:t>5</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a:solidFill>
                            <a:srgbClr val="000000"/>
                          </a:solidFill>
                          <a:effectLst/>
                          <a:latin typeface="Century Gothic" panose="020B0502020202020204" pitchFamily="34" charset="0"/>
                          <a:ea typeface="Calibri" panose="020F0502020204030204" pitchFamily="34" charset="0"/>
                        </a:rPr>
                        <a:t>Head of CLO Division</a:t>
                      </a:r>
                      <a:endParaRPr lang="ru-UA" sz="70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ru-UA" sz="700">
                          <a:solidFill>
                            <a:srgbClr val="000000"/>
                          </a:solidFill>
                          <a:effectLst/>
                          <a:latin typeface="Century Gothic" panose="020B0502020202020204" pitchFamily="34" charset="0"/>
                          <a:ea typeface="Calibri" panose="020F0502020204030204" pitchFamily="34" charset="0"/>
                        </a:rPr>
                        <a:t>R.I. Leshchenko</a:t>
                      </a:r>
                      <a:endParaRPr lang="ru-UA" sz="70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Member with the voting right</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10005"/>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6</a:t>
                      </a:r>
                      <a:endParaRPr lang="ru-RU" sz="700" dirty="0">
                        <a:effectLst/>
                        <a:latin typeface="Century Gothic" panose="020B0502020202020204" pitchFamily="34" charset="0"/>
                        <a:ea typeface="Times New Roman"/>
                      </a:endParaRPr>
                    </a:p>
                  </a:txBody>
                  <a:tcPr marL="0" marR="0" marT="0" marB="0" anchor="ctr"/>
                </a:tc>
                <a:tc>
                  <a:txBody>
                    <a:bodyPr/>
                    <a:lstStyle/>
                    <a:p>
                      <a:r>
                        <a:rPr lang="uk-UA" sz="700">
                          <a:solidFill>
                            <a:srgbClr val="000000"/>
                          </a:solidFill>
                          <a:effectLst/>
                          <a:latin typeface="Century Gothic" panose="020B0502020202020204" pitchFamily="34" charset="0"/>
                          <a:ea typeface="Calibri" panose="020F0502020204030204" pitchFamily="34" charset="0"/>
                        </a:rPr>
                        <a:t>Head of HR &amp; Organization Department</a:t>
                      </a:r>
                      <a:endParaRPr lang="ru-UA" sz="70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H.M. Nesterenko</a:t>
                      </a:r>
                      <a:endParaRPr lang="ru-UA" sz="700" dirty="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Member with the voting right</a:t>
                      </a:r>
                      <a:endParaRPr lang="ru-UA" sz="70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3698794252"/>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7</a:t>
                      </a:r>
                      <a:endParaRPr lang="ru-RU" sz="700" dirty="0">
                        <a:effectLst/>
                        <a:latin typeface="Century Gothic" panose="020B0502020202020204" pitchFamily="34" charset="0"/>
                        <a:ea typeface="Times New Roman"/>
                      </a:endParaRPr>
                    </a:p>
                  </a:txBody>
                  <a:tcPr marL="0" marR="0" marT="0" marB="0" anchor="ctr"/>
                </a:tc>
                <a:tc>
                  <a:txBody>
                    <a:bodyPr/>
                    <a:lstStyle/>
                    <a:p>
                      <a:r>
                        <a:rPr lang="en-US" sz="700">
                          <a:solidFill>
                            <a:srgbClr val="000000"/>
                          </a:solidFill>
                          <a:effectLst/>
                          <a:latin typeface="Century Gothic" panose="020B0502020202020204" pitchFamily="34" charset="0"/>
                          <a:ea typeface="Calibri" panose="020F0502020204030204" pitchFamily="34" charset="0"/>
                        </a:rPr>
                        <a:t>CCO-Head of Compliance and AML Department</a:t>
                      </a:r>
                      <a:endParaRPr lang="ru-UA" sz="700">
                        <a:effectLst/>
                        <a:latin typeface="Calibri" panose="020F0502020204030204" pitchFamily="34" charset="0"/>
                        <a:ea typeface="Calibri" panose="020F0502020204030204" pitchFamily="34" charset="0"/>
                      </a:endParaRPr>
                    </a:p>
                  </a:txBody>
                  <a:tcPr marL="20320" marR="20320" marT="9525" marB="0"/>
                </a:tc>
                <a:tc>
                  <a:txBody>
                    <a:bodyPr/>
                    <a:lstStyle/>
                    <a:p>
                      <a:pPr algn="ctr"/>
                      <a:r>
                        <a:rPr lang="en-US" sz="700">
                          <a:solidFill>
                            <a:srgbClr val="000000"/>
                          </a:solidFill>
                          <a:effectLst/>
                          <a:latin typeface="Century Gothic" panose="020B0502020202020204" pitchFamily="34" charset="0"/>
                          <a:ea typeface="Calibri" panose="020F0502020204030204" pitchFamily="34" charset="0"/>
                        </a:rPr>
                        <a:t>O.Ye. Pokhodziaieva</a:t>
                      </a:r>
                      <a:endParaRPr lang="ru-UA" sz="700">
                        <a:effectLst/>
                        <a:latin typeface="Calibri" panose="020F0502020204030204" pitchFamily="34" charset="0"/>
                        <a:ea typeface="Calibri" panose="020F0502020204030204" pitchFamily="34" charset="0"/>
                      </a:endParaRPr>
                    </a:p>
                  </a:txBody>
                  <a:tcPr marL="20320" marR="20320" marT="9525" marB="0" anchor="ctr"/>
                </a:tc>
                <a:tc>
                  <a:txBody>
                    <a:bodyPr/>
                    <a:lstStyle/>
                    <a:p>
                      <a:pPr algn="ctr"/>
                      <a:r>
                        <a:rPr lang="en-US" sz="700" dirty="0">
                          <a:solidFill>
                            <a:srgbClr val="000000"/>
                          </a:solidFill>
                          <a:effectLst/>
                          <a:latin typeface="Century Gothic" panose="020B0502020202020204" pitchFamily="34" charset="0"/>
                          <a:ea typeface="Calibri" panose="020F0502020204030204" pitchFamily="34" charset="0"/>
                        </a:rPr>
                        <a:t>Member with the voting right</a:t>
                      </a:r>
                      <a:endParaRPr lang="ru-UA" sz="700" dirty="0">
                        <a:effectLst/>
                        <a:latin typeface="Calibri" panose="020F0502020204030204" pitchFamily="34" charset="0"/>
                        <a:ea typeface="Calibri" panose="020F0502020204030204" pitchFamily="34" charset="0"/>
                      </a:endParaRPr>
                    </a:p>
                  </a:txBody>
                  <a:tcPr marL="20320" marR="20320" marT="9525" marB="0" anchor="ctr"/>
                </a:tc>
                <a:extLst>
                  <a:ext uri="{0D108BD9-81ED-4DB2-BD59-A6C34878D82A}">
                    <a16:rowId xmlns:a16="http://schemas.microsoft.com/office/drawing/2014/main" val="3853365298"/>
                  </a:ext>
                </a:extLst>
              </a:tr>
              <a:tr h="82296">
                <a:tc gridSpan="5">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h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hMerge="1">
                  <a:txBody>
                    <a:bodyPr/>
                    <a:lstStyle/>
                    <a:p>
                      <a:pPr>
                        <a:spcAft>
                          <a:spcPts val="0"/>
                        </a:spcAft>
                      </a:pPr>
                      <a:endParaRPr lang="ru-RU" sz="700" dirty="0">
                        <a:effectLst/>
                        <a:latin typeface="Century Gothic" panose="020B0502020202020204" pitchFamily="34" charset="0"/>
                        <a:ea typeface="Times New Roman"/>
                      </a:endParaRPr>
                    </a:p>
                  </a:txBody>
                  <a:tcPr marL="20013" marR="20013" marT="0" marB="0"/>
                </a:tc>
                <a:tc hMerge="1">
                  <a:txBody>
                    <a:bodyPr/>
                    <a:lstStyle/>
                    <a:p>
                      <a:pPr algn="ctr">
                        <a:lnSpc>
                          <a:spcPct val="115000"/>
                        </a:lnSpc>
                        <a:spcAft>
                          <a:spcPts val="0"/>
                        </a:spcAft>
                      </a:pPr>
                      <a:endParaRPr lang="ru-RU" sz="700" dirty="0">
                        <a:effectLst/>
                        <a:latin typeface="Century Gothic" panose="020B0502020202020204" pitchFamily="34" charset="0"/>
                        <a:ea typeface="Times New Roman"/>
                      </a:endParaRPr>
                    </a:p>
                  </a:txBody>
                  <a:tcPr marL="20013" marR="20013" marT="0" marB="0" anchor="ct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06"/>
                  </a:ext>
                </a:extLst>
              </a:tr>
              <a:tr h="82296">
                <a:tc rowSpan="7">
                  <a:txBody>
                    <a:bodyPr/>
                    <a:lstStyle/>
                    <a:p>
                      <a:pPr algn="ctr">
                        <a:spcAft>
                          <a:spcPts val="0"/>
                        </a:spcAft>
                      </a:pPr>
                      <a:r>
                        <a:rPr lang="en-US" sz="700" dirty="0">
                          <a:effectLst/>
                          <a:latin typeface="Century Gothic" panose="020B0502020202020204" pitchFamily="34" charset="0"/>
                        </a:rPr>
                        <a:t>Change Management Committee</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1</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effectLst/>
                          <a:latin typeface="Century Gothic" panose="020B0502020202020204" pitchFamily="34" charset="0"/>
                        </a:rPr>
                        <a:t>Chairman of the Management Board</a:t>
                      </a:r>
                      <a:endParaRPr lang="ru-RU" sz="700" dirty="0">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07"/>
                  </a:ext>
                </a:extLst>
              </a:tr>
              <a:tr h="45332">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effectLst/>
                          <a:latin typeface="Century Gothic" panose="020B0502020202020204" pitchFamily="34" charset="0"/>
                        </a:rPr>
                        <a:t>Head of CLO Division</a:t>
                      </a:r>
                      <a:endParaRPr lang="ru-RU" sz="700" dirty="0">
                        <a:effectLst/>
                        <a:latin typeface="Century Gothic" panose="020B0502020202020204" pitchFamily="34" charset="0"/>
                        <a:ea typeface="Times New Roman"/>
                      </a:endParaRPr>
                    </a:p>
                  </a:txBody>
                  <a:tcPr marL="20013" marR="20013" marT="0" marB="0"/>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dk1"/>
                          </a:solidFill>
                          <a:effectLst/>
                          <a:latin typeface="Century Gothic" panose="020B0502020202020204" pitchFamily="34" charset="0"/>
                          <a:ea typeface="+mn-ea"/>
                          <a:cs typeface="+mn-cs"/>
                        </a:rPr>
                        <a:t>R.I. Leshchenko</a:t>
                      </a: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8"/>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Retail Division</a:t>
                      </a:r>
                      <a:endParaRPr lang="ru-RU" sz="700" dirty="0">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09"/>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CFO</a:t>
                      </a:r>
                      <a:r>
                        <a:rPr lang="en-US" sz="700" baseline="0" dirty="0">
                          <a:solidFill>
                            <a:schemeClr val="tx1"/>
                          </a:solidFill>
                          <a:effectLst/>
                          <a:latin typeface="Century Gothic" panose="020B0502020202020204" pitchFamily="34" charset="0"/>
                        </a:rPr>
                        <a:t>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ea typeface="Times New Roman"/>
                        </a:rPr>
                        <a:t>S.M. </a:t>
                      </a:r>
                      <a:r>
                        <a:rPr lang="en-US" sz="700" dirty="0">
                          <a:solidFill>
                            <a:schemeClr val="tx1"/>
                          </a:solidFill>
                          <a:effectLst/>
                          <a:latin typeface="Century Gothic" panose="020B0502020202020204" pitchFamily="34" charset="0"/>
                        </a:rPr>
                        <a:t>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0"/>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rPr>
                        <a:t>G.D. Caprioli</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1"/>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6</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effectLst/>
                          <a:latin typeface="Century Gothic" panose="020B0502020202020204" pitchFamily="34" charset="0"/>
                        </a:rPr>
                        <a:t>Head</a:t>
                      </a:r>
                      <a:r>
                        <a:rPr lang="en-US" sz="700" baseline="0" dirty="0">
                          <a:effectLst/>
                          <a:latin typeface="Century Gothic" panose="020B0502020202020204" pitchFamily="34" charset="0"/>
                        </a:rPr>
                        <a:t> of Corporate Division</a:t>
                      </a:r>
                      <a:endParaRPr lang="ru-RU" sz="700" dirty="0">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err="1">
                          <a:effectLst/>
                          <a:latin typeface="Century Gothic" panose="020B0502020202020204" pitchFamily="34" charset="0"/>
                          <a:ea typeface="Times New Roman"/>
                        </a:rPr>
                        <a:t>a.h.</a:t>
                      </a:r>
                      <a:r>
                        <a:rPr lang="en-US" sz="700" dirty="0">
                          <a:effectLst/>
                          <a:latin typeface="Century Gothic" panose="020B0502020202020204" pitchFamily="34" charset="0"/>
                          <a:ea typeface="Times New Roman"/>
                        </a:rPr>
                        <a:t> A.O. Strygin</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2"/>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7</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Organization and Project Management Office</a:t>
                      </a:r>
                      <a:r>
                        <a:rPr lang="en-US" sz="700" baseline="0" dirty="0">
                          <a:solidFill>
                            <a:schemeClr val="tx1"/>
                          </a:solidFill>
                          <a:effectLst/>
                          <a:latin typeface="Century Gothic" panose="020B0502020202020204" pitchFamily="34" charset="0"/>
                        </a:rPr>
                        <a:t> of HR and Organization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3"/>
                  </a:ext>
                </a:extLst>
              </a:tr>
              <a:tr h="82296">
                <a:tc gridSpan="5">
                  <a:txBody>
                    <a:bodyPr/>
                    <a:lstStyle/>
                    <a:p>
                      <a:pPr algn="ctr">
                        <a:spcAft>
                          <a:spcPts val="0"/>
                        </a:spcAft>
                      </a:pPr>
                      <a:r>
                        <a:rPr lang="uk-UA" sz="700" dirty="0">
                          <a:solidFill>
                            <a:schemeClr val="tx1"/>
                          </a:solidFill>
                          <a:effectLst/>
                          <a:latin typeface="Century Gothic" panose="020B0502020202020204" pitchFamily="34" charset="0"/>
                        </a:rPr>
                        <a:t> </a:t>
                      </a:r>
                      <a:endParaRPr lang="ru-RU" sz="700" dirty="0">
                        <a:solidFill>
                          <a:schemeClr val="tx1"/>
                        </a:solidFill>
                        <a:effectLst/>
                        <a:latin typeface="Century Gothic" panose="020B0502020202020204" pitchFamily="34" charset="0"/>
                        <a:ea typeface="Times New Roman"/>
                      </a:endParaRPr>
                    </a:p>
                  </a:txBody>
                  <a:tcPr marL="20013" marR="20013" marT="0" marB="0"/>
                </a:tc>
                <a:tc hMerge="1">
                  <a:txBody>
                    <a:bodyPr/>
                    <a:lstStyle/>
                    <a:p>
                      <a:endParaRPr lang="ru-RU"/>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141836">
                <a:tc rowSpan="9">
                  <a:txBody>
                    <a:bodyPr/>
                    <a:lstStyle/>
                    <a:p>
                      <a:pPr algn="ctr">
                        <a:spcAft>
                          <a:spcPts val="0"/>
                        </a:spcAft>
                      </a:pPr>
                      <a:r>
                        <a:rPr lang="en-US" sz="700" dirty="0">
                          <a:solidFill>
                            <a:schemeClr val="bg1"/>
                          </a:solidFill>
                          <a:effectLst/>
                          <a:latin typeface="Century Gothic" panose="020B0502020202020204" pitchFamily="34" charset="0"/>
                        </a:rPr>
                        <a:t>Information Security Management Committee</a:t>
                      </a: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1</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dirty="0">
                          <a:solidFill>
                            <a:schemeClr val="tx1"/>
                          </a:solidFill>
                          <a:effectLst/>
                          <a:latin typeface="Century Gothic" panose="020B0502020202020204" pitchFamily="34" charset="0"/>
                        </a:rPr>
                        <a:t>Chairman of the Management Board (Chief Information Security Officer)</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Chairperson</a:t>
                      </a:r>
                      <a:endParaRPr kumimoji="0" lang="ru-RU"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endParaRPr>
                    </a:p>
                  </a:txBody>
                  <a:tcPr marL="20013" marR="20013" marT="0" marB="0" anchor="ctr"/>
                </a:tc>
                <a:extLst>
                  <a:ext uri="{0D108BD9-81ED-4DB2-BD59-A6C34878D82A}">
                    <a16:rowId xmlns:a16="http://schemas.microsoft.com/office/drawing/2014/main" val="10015"/>
                  </a:ext>
                </a:extLst>
              </a:tr>
              <a:tr h="0">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2</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Head of Cybersecurity and Business Continuity Management Department</a:t>
                      </a:r>
                      <a:endParaRPr kumimoji="0" lang="ru-RU" sz="7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a:cs typeface="+mn-cs"/>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O.M. Sirakov</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6"/>
                  </a:ext>
                </a:extLst>
              </a:tr>
              <a:tr h="132395">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rPr>
                        <a:t>G.D. Caprioli</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7"/>
                  </a:ext>
                </a:extLst>
              </a:tr>
              <a:tr h="0">
                <a:tc vMerge="1">
                  <a:txBody>
                    <a:bodyPr/>
                    <a:lstStyle/>
                    <a:p>
                      <a:endParaRPr lang="en-US"/>
                    </a:p>
                  </a:txBody>
                  <a:tcP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CFO</a:t>
                      </a:r>
                      <a:r>
                        <a:rPr lang="en-US" sz="700" baseline="0" dirty="0">
                          <a:solidFill>
                            <a:schemeClr val="tx1"/>
                          </a:solidFill>
                          <a:effectLst/>
                          <a:latin typeface="Century Gothic" panose="020B0502020202020204" pitchFamily="34" charset="0"/>
                        </a:rPr>
                        <a:t>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ea typeface="Times New Roman"/>
                        </a:rPr>
                        <a:t>S.M. </a:t>
                      </a:r>
                      <a:r>
                        <a:rPr lang="en-US" sz="700" dirty="0">
                          <a:solidFill>
                            <a:schemeClr val="tx1"/>
                          </a:solidFill>
                          <a:effectLst/>
                          <a:latin typeface="Century Gothic" panose="020B0502020202020204" pitchFamily="34" charset="0"/>
                        </a:rPr>
                        <a:t>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8"/>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Retail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19"/>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6</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Corporate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err="1">
                          <a:effectLst/>
                          <a:latin typeface="Century Gothic" panose="020B0502020202020204" pitchFamily="34" charset="0"/>
                          <a:ea typeface="Times New Roman"/>
                        </a:rPr>
                        <a:t>a.h.</a:t>
                      </a:r>
                      <a:r>
                        <a:rPr lang="en-US" sz="700" dirty="0">
                          <a:effectLst/>
                          <a:latin typeface="Century Gothic" panose="020B0502020202020204" pitchFamily="34" charset="0"/>
                          <a:ea typeface="Times New Roman"/>
                        </a:rPr>
                        <a:t> A.O. Strygin</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0"/>
                  </a:ext>
                </a:extLst>
              </a:tr>
              <a:tr h="82296">
                <a:tc vMerge="1">
                  <a:txBody>
                    <a:bodyPr/>
                    <a:lstStyle/>
                    <a:p>
                      <a:endParaRPr lang="ru-RU"/>
                    </a:p>
                  </a:txBody>
                  <a:tcPr/>
                </a:tc>
                <a:tc>
                  <a:txBody>
                    <a:bodyPr/>
                    <a:lstStyle/>
                    <a:p>
                      <a:pPr algn="ctr">
                        <a:spcAft>
                          <a:spcPts val="0"/>
                        </a:spcAft>
                      </a:pPr>
                      <a:r>
                        <a:rPr lang="en-US" sz="700" dirty="0">
                          <a:effectLst/>
                          <a:latin typeface="Century Gothic" panose="020B0502020202020204" pitchFamily="34" charset="0"/>
                          <a:ea typeface="+mn-ea"/>
                        </a:rPr>
                        <a:t>7</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CLO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dk1"/>
                          </a:solidFill>
                          <a:effectLst/>
                          <a:latin typeface="Century Gothic" panose="020B0502020202020204" pitchFamily="34" charset="0"/>
                          <a:ea typeface="+mn-ea"/>
                          <a:cs typeface="+mn-cs"/>
                        </a:rPr>
                        <a:t>R.I. Leshchenko</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1"/>
                  </a:ext>
                </a:extLst>
              </a:tr>
              <a:tr h="0">
                <a:tc vMerge="1">
                  <a:txBody>
                    <a:bodyPr/>
                    <a:lstStyle/>
                    <a:p>
                      <a:endParaRPr lang="en-US"/>
                    </a:p>
                  </a:txBody>
                  <a:tcPr/>
                </a:tc>
                <a:tc>
                  <a:txBody>
                    <a:bodyPr/>
                    <a:lstStyle/>
                    <a:p>
                      <a:pPr algn="ctr">
                        <a:spcAft>
                          <a:spcPts val="0"/>
                        </a:spcAft>
                      </a:pPr>
                      <a:r>
                        <a:rPr lang="en-US" sz="700" dirty="0">
                          <a:effectLst/>
                          <a:latin typeface="Century Gothic" panose="020B0502020202020204" pitchFamily="34" charset="0"/>
                          <a:ea typeface="+mn-ea"/>
                        </a:rPr>
                        <a:t>8</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CCO - Head of Compliance and</a:t>
                      </a:r>
                      <a:r>
                        <a:rPr lang="en-US" sz="700" baseline="0" dirty="0">
                          <a:solidFill>
                            <a:schemeClr val="tx1"/>
                          </a:solidFill>
                          <a:effectLst/>
                          <a:latin typeface="Century Gothic" panose="020B0502020202020204" pitchFamily="34" charset="0"/>
                        </a:rPr>
                        <a:t> AML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err="1">
                          <a:solidFill>
                            <a:schemeClr val="dk1"/>
                          </a:solidFill>
                          <a:effectLst/>
                          <a:latin typeface="Century Gothic" panose="020B0502020202020204" pitchFamily="34" charset="0"/>
                          <a:ea typeface="+mn-ea"/>
                          <a:cs typeface="+mn-cs"/>
                        </a:rPr>
                        <a:t>O.Ye</a:t>
                      </a:r>
                      <a:r>
                        <a:rPr lang="en-US" sz="700" kern="1200" dirty="0">
                          <a:solidFill>
                            <a:schemeClr val="dk1"/>
                          </a:solidFill>
                          <a:effectLst/>
                          <a:latin typeface="Century Gothic" panose="020B0502020202020204" pitchFamily="34" charset="0"/>
                          <a:ea typeface="+mn-ea"/>
                          <a:cs typeface="+mn-cs"/>
                        </a:rPr>
                        <a:t>.</a:t>
                      </a:r>
                      <a:r>
                        <a:rPr lang="en-US" sz="700" kern="1200" baseline="0" dirty="0">
                          <a:solidFill>
                            <a:schemeClr val="dk1"/>
                          </a:solidFill>
                          <a:effectLst/>
                          <a:latin typeface="Century Gothic" panose="020B0502020202020204" pitchFamily="34" charset="0"/>
                          <a:ea typeface="+mn-ea"/>
                          <a:cs typeface="+mn-cs"/>
                        </a:rPr>
                        <a:t> Pokhodziaieva</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p>
                  </a:txBody>
                  <a:tcPr marL="20013" marR="20013" marT="0" marB="0" anchor="ctr"/>
                </a:tc>
                <a:extLst>
                  <a:ext uri="{0D108BD9-81ED-4DB2-BD59-A6C34878D82A}">
                    <a16:rowId xmlns:a16="http://schemas.microsoft.com/office/drawing/2014/main" val="10022"/>
                  </a:ext>
                </a:extLst>
              </a:tr>
              <a:tr h="82296">
                <a:tc vMerge="1">
                  <a:txBody>
                    <a:bodyPr/>
                    <a:lstStyle/>
                    <a:p>
                      <a:pPr algn="ctr">
                        <a:spcAft>
                          <a:spcPts val="0"/>
                        </a:spcAft>
                      </a:pPr>
                      <a:endParaRPr lang="ru-RU" sz="700" dirty="0">
                        <a:solidFill>
                          <a:schemeClr val="bg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Times New Roman"/>
                        </a:rPr>
                        <a:t>9</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ea typeface="Times New Roman"/>
                        </a:rPr>
                        <a:t>CRO</a:t>
                      </a:r>
                      <a:r>
                        <a:rPr lang="en-US" sz="700" baseline="0" dirty="0">
                          <a:solidFill>
                            <a:schemeClr val="tx1"/>
                          </a:solidFill>
                          <a:effectLst/>
                          <a:latin typeface="Century Gothic" panose="020B0502020202020204" pitchFamily="34" charset="0"/>
                          <a:ea typeface="Times New Roman"/>
                        </a:rPr>
                        <a:t> - </a:t>
                      </a:r>
                      <a:r>
                        <a:rPr lang="en-US" sz="700" dirty="0">
                          <a:solidFill>
                            <a:schemeClr val="tx1"/>
                          </a:solidFill>
                          <a:effectLst/>
                          <a:latin typeface="Century Gothic" panose="020B0502020202020204" pitchFamily="34" charset="0"/>
                          <a:ea typeface="Times New Roman"/>
                        </a:rPr>
                        <a:t>Head of Risk Management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algn="ctr"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a:t>
                      </a:r>
                    </a:p>
                  </a:txBody>
                  <a:tcPr marL="20013" marR="20013" marT="0" marB="0" anchor="ctr"/>
                </a:tc>
                <a:extLst>
                  <a:ext uri="{0D108BD9-81ED-4DB2-BD59-A6C34878D82A}">
                    <a16:rowId xmlns:a16="http://schemas.microsoft.com/office/drawing/2014/main" val="10023"/>
                  </a:ext>
                </a:extLst>
              </a:tr>
              <a:tr h="82296">
                <a:tc gridSpan="5">
                  <a:txBody>
                    <a:bodyPr/>
                    <a:lstStyle/>
                    <a:p>
                      <a:pPr algn="ctr">
                        <a:spcAft>
                          <a:spcPts val="0"/>
                        </a:spcAft>
                      </a:pPr>
                      <a:endParaRPr lang="ru-RU" sz="700" dirty="0">
                        <a:solidFill>
                          <a:schemeClr val="tx1"/>
                        </a:solidFill>
                        <a:effectLst/>
                        <a:latin typeface="Century Gothic" panose="020B0502020202020204" pitchFamily="34" charset="0"/>
                        <a:ea typeface="Times New Roman"/>
                      </a:endParaRPr>
                    </a:p>
                  </a:txBody>
                  <a:tcPr marL="20013" marR="20013" marT="0" marB="0" anchor="ctr"/>
                </a:tc>
                <a:tc hMerge="1">
                  <a:txBody>
                    <a:bodyPr/>
                    <a:lstStyle/>
                    <a:p>
                      <a:pPr algn="ctr">
                        <a:spcAft>
                          <a:spcPts val="0"/>
                        </a:spcAft>
                      </a:pPr>
                      <a:endParaRPr lang="ru-RU" sz="500" dirty="0">
                        <a:effectLst/>
                        <a:latin typeface="Century Gothic" panose="020B0502020202020204" pitchFamily="34" charset="0"/>
                        <a:ea typeface="Times New Roman"/>
                      </a:endParaRPr>
                    </a:p>
                  </a:txBody>
                  <a:tcPr marL="20013" marR="20013" marT="0" marB="0" anchor="ctr"/>
                </a:tc>
                <a:tc hMerge="1">
                  <a:txBody>
                    <a:bodyPr/>
                    <a:lstStyle/>
                    <a:p>
                      <a:endParaRPr lang="en-US"/>
                    </a:p>
                  </a:txBody>
                  <a:tcPr/>
                </a:tc>
                <a:tc hMerge="1">
                  <a:txBody>
                    <a:bodyPr/>
                    <a:lstStyle/>
                    <a:p>
                      <a:pPr algn="ctr">
                        <a:spcAft>
                          <a:spcPts val="0"/>
                        </a:spcAft>
                      </a:pPr>
                      <a:endParaRPr lang="ru-RU" sz="500" dirty="0">
                        <a:effectLst/>
                        <a:latin typeface="Century Gothic" panose="020B0502020202020204" pitchFamily="34" charset="0"/>
                        <a:ea typeface="Times New Roman"/>
                      </a:endParaRPr>
                    </a:p>
                  </a:txBody>
                  <a:tcPr marL="20013" marR="20013" marT="0" marB="0" anchor="ctr"/>
                </a:tc>
                <a:tc hMerge="1">
                  <a:txBody>
                    <a:bodyPr/>
                    <a:lstStyle/>
                    <a:p>
                      <a:pPr algn="ctr">
                        <a:spcAft>
                          <a:spcPts val="0"/>
                        </a:spcAft>
                      </a:pPr>
                      <a:endParaRPr lang="ru-RU" sz="5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4"/>
                  </a:ext>
                </a:extLst>
              </a:tr>
              <a:tr h="82296">
                <a:tc rowSpan="10">
                  <a:txBody>
                    <a:bodyPr/>
                    <a:lstStyle/>
                    <a:p>
                      <a:pPr algn="ctr">
                        <a:spcAft>
                          <a:spcPts val="0"/>
                        </a:spcAft>
                      </a:pPr>
                      <a:r>
                        <a:rPr lang="en-US" sz="700" dirty="0">
                          <a:effectLst/>
                          <a:latin typeface="Century Gothic" panose="020B0502020202020204" pitchFamily="34" charset="0"/>
                        </a:rPr>
                        <a:t>Crisis</a:t>
                      </a:r>
                      <a:r>
                        <a:rPr lang="en-US" sz="700" baseline="0" dirty="0">
                          <a:effectLst/>
                          <a:latin typeface="Century Gothic" panose="020B0502020202020204" pitchFamily="34" charset="0"/>
                        </a:rPr>
                        <a:t> Governance Committee</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rPr>
                        <a:t>1</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a:solidFill>
                            <a:schemeClr val="tx1"/>
                          </a:solidFill>
                          <a:effectLst/>
                          <a:latin typeface="Century Gothic" panose="020B0502020202020204" pitchFamily="34" charset="0"/>
                        </a:rPr>
                        <a:t>Chairman of the Supervisory Board </a:t>
                      </a:r>
                      <a:r>
                        <a:rPr lang="uk-UA" sz="700" kern="1200" dirty="0">
                          <a:solidFill>
                            <a:schemeClr val="tx1"/>
                          </a:solidFill>
                          <a:effectLst/>
                          <a:latin typeface="Century Gothic" panose="020B0502020202020204" pitchFamily="34" charset="0"/>
                        </a:rPr>
                        <a:t>(</a:t>
                      </a:r>
                      <a:r>
                        <a:rPr lang="en-US" sz="700" kern="1200" dirty="0">
                          <a:solidFill>
                            <a:schemeClr val="tx1"/>
                          </a:solidFill>
                          <a:effectLst/>
                          <a:latin typeface="Century Gothic" panose="020B0502020202020204" pitchFamily="34" charset="0"/>
                        </a:rPr>
                        <a:t>General Crisis Manager)</a:t>
                      </a:r>
                      <a:endParaRPr lang="en-US" sz="700" kern="1200" dirty="0">
                        <a:solidFill>
                          <a:schemeClr val="tx1"/>
                        </a:solidFill>
                        <a:effectLst/>
                        <a:latin typeface="Century Gothic" panose="020B0502020202020204" pitchFamily="34" charset="0"/>
                        <a:ea typeface="+mn-ea"/>
                        <a:cs typeface="+mn-cs"/>
                      </a:endParaRPr>
                    </a:p>
                  </a:txBody>
                  <a:tcPr marL="20013" marR="20013" marT="0" marB="0"/>
                </a:tc>
                <a:tc>
                  <a:txBody>
                    <a:bodyPr/>
                    <a:lstStyle/>
                    <a:p>
                      <a:pPr marL="0" algn="ctr" defTabSz="457200" rtl="0" eaLnBrk="1" latinLnBrk="0" hangingPunct="1">
                        <a:spcAft>
                          <a:spcPts val="0"/>
                        </a:spcAft>
                      </a:pPr>
                      <a:r>
                        <a:rPr lang="en-US" sz="700" kern="1200" baseline="0" dirty="0">
                          <a:solidFill>
                            <a:schemeClr val="dk1"/>
                          </a:solidFill>
                          <a:effectLst/>
                          <a:latin typeface="Century Gothic" panose="020B0502020202020204" pitchFamily="34" charset="0"/>
                          <a:cs typeface="+mn-cs"/>
                        </a:rPr>
                        <a:t>S. </a:t>
                      </a:r>
                      <a:r>
                        <a:rPr lang="en-US" sz="700" kern="1200" baseline="0" dirty="0" err="1">
                          <a:solidFill>
                            <a:schemeClr val="dk1"/>
                          </a:solidFill>
                          <a:effectLst/>
                          <a:latin typeface="Century Gothic" panose="020B0502020202020204" pitchFamily="34" charset="0"/>
                          <a:cs typeface="+mn-cs"/>
                        </a:rPr>
                        <a:t>Pedrazzi</a:t>
                      </a:r>
                      <a:endParaRPr lang="ru-RU" sz="700" kern="1200" baseline="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Chairperson</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5"/>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ru-RU" sz="700" dirty="0">
                          <a:effectLst/>
                          <a:latin typeface="Century Gothic" panose="020B0502020202020204" pitchFamily="34" charset="0"/>
                        </a:rPr>
                        <a:t>2</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Chairman of the Management Board</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lnSpc>
                          <a:spcPct val="115000"/>
                        </a:lnSpc>
                        <a:spcAft>
                          <a:spcPts val="0"/>
                        </a:spcAft>
                      </a:pPr>
                      <a:r>
                        <a:rPr lang="en-US" sz="700" dirty="0">
                          <a:effectLst/>
                          <a:latin typeface="Century Gothic" panose="020B0502020202020204" pitchFamily="34" charset="0"/>
                          <a:ea typeface="Times New Roman"/>
                        </a:rPr>
                        <a:t>G.</a:t>
                      </a:r>
                      <a:r>
                        <a:rPr lang="en-US" sz="700" baseline="0" dirty="0">
                          <a:effectLst/>
                          <a:latin typeface="Century Gothic" panose="020B0502020202020204" pitchFamily="34" charset="0"/>
                          <a:ea typeface="Times New Roman"/>
                        </a:rPr>
                        <a:t> </a:t>
                      </a:r>
                      <a:r>
                        <a:rPr lang="en-US" sz="700" baseline="0" dirty="0" err="1">
                          <a:effectLst/>
                          <a:latin typeface="Century Gothic" panose="020B0502020202020204" pitchFamily="34" charset="0"/>
                          <a:ea typeface="Times New Roman"/>
                        </a:rPr>
                        <a:t>Corrias</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6"/>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3</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COO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700" dirty="0">
                          <a:solidFill>
                            <a:schemeClr val="tx1"/>
                          </a:solidFill>
                          <a:effectLst/>
                          <a:latin typeface="Century Gothic" panose="020B0502020202020204" pitchFamily="34" charset="0"/>
                        </a:rPr>
                        <a:t>G.D. Caprioli</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7"/>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4</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CLO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700" kern="1200" dirty="0">
                          <a:solidFill>
                            <a:schemeClr val="dk1"/>
                          </a:solidFill>
                          <a:effectLst/>
                          <a:latin typeface="Century Gothic" panose="020B0502020202020204" pitchFamily="34" charset="0"/>
                          <a:ea typeface="+mn-ea"/>
                          <a:cs typeface="+mn-cs"/>
                        </a:rPr>
                        <a:t>R.I. Leshchenko</a:t>
                      </a: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8"/>
                  </a:ext>
                </a:extLst>
              </a:tr>
              <a:tr h="51983">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5</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 of CFO</a:t>
                      </a:r>
                      <a:r>
                        <a:rPr lang="en-US" sz="700" baseline="0" dirty="0">
                          <a:solidFill>
                            <a:schemeClr val="tx1"/>
                          </a:solidFill>
                          <a:effectLst/>
                          <a:latin typeface="Century Gothic" panose="020B0502020202020204" pitchFamily="34" charset="0"/>
                        </a:rPr>
                        <a:t>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algn="ctr">
                        <a:spcAft>
                          <a:spcPts val="0"/>
                        </a:spcAft>
                      </a:pPr>
                      <a:r>
                        <a:rPr lang="en-US" sz="700" dirty="0">
                          <a:solidFill>
                            <a:schemeClr val="tx1"/>
                          </a:solidFill>
                          <a:effectLst/>
                          <a:latin typeface="Century Gothic" panose="020B0502020202020204" pitchFamily="34" charset="0"/>
                        </a:rPr>
                        <a:t>S.M. Kramarova</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29"/>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6</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Corporate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err="1">
                          <a:effectLst/>
                          <a:latin typeface="Century Gothic" panose="020B0502020202020204" pitchFamily="34" charset="0"/>
                          <a:ea typeface="Times New Roman"/>
                        </a:rPr>
                        <a:t>a.h.</a:t>
                      </a:r>
                      <a:r>
                        <a:rPr lang="en-US" sz="700" dirty="0">
                          <a:effectLst/>
                          <a:latin typeface="Century Gothic" panose="020B0502020202020204" pitchFamily="34" charset="0"/>
                          <a:ea typeface="Times New Roman"/>
                        </a:rPr>
                        <a:t> A.O. Strygin</a:t>
                      </a: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30"/>
                  </a:ext>
                </a:extLst>
              </a:tr>
              <a:tr h="121768">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en-US" sz="700" dirty="0">
                          <a:effectLst/>
                          <a:latin typeface="Century Gothic" panose="020B0502020202020204" pitchFamily="34" charset="0"/>
                          <a:ea typeface="+mn-ea"/>
                        </a:rPr>
                        <a:t>7</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Head</a:t>
                      </a:r>
                      <a:r>
                        <a:rPr lang="en-US" sz="700" baseline="0" dirty="0">
                          <a:solidFill>
                            <a:schemeClr val="tx1"/>
                          </a:solidFill>
                          <a:effectLst/>
                          <a:latin typeface="Century Gothic" panose="020B0502020202020204" pitchFamily="34" charset="0"/>
                        </a:rPr>
                        <a:t> of Retail Division</a:t>
                      </a:r>
                      <a:endParaRPr lang="ru-RU" sz="700" dirty="0">
                        <a:solidFill>
                          <a:schemeClr val="tx1"/>
                        </a:solidFill>
                        <a:effectLst/>
                        <a:latin typeface="Century Gothic" panose="020B0502020202020204" pitchFamily="34" charset="0"/>
                        <a:ea typeface="Times New Roman"/>
                      </a:endParaRPr>
                    </a:p>
                  </a:txBody>
                  <a:tcPr marL="20013" marR="20013" marT="0" marB="0"/>
                </a:tc>
                <a:tc>
                  <a:txBody>
                    <a:bodyPr/>
                    <a:lstStyle/>
                    <a:p>
                      <a:pPr marL="0" lv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a:effectLst/>
                          <a:latin typeface="Century Gothic" panose="020B0502020202020204" pitchFamily="34" charset="0"/>
                        </a:rPr>
                        <a:t>S.Z. Babaiev</a:t>
                      </a:r>
                      <a:endParaRPr lang="en-GB"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10031"/>
                  </a:ext>
                </a:extLst>
              </a:tr>
              <a:tr h="121768">
                <a:tc vMerge="1">
                  <a:txBody>
                    <a:bodyPr/>
                    <a:lstStyle/>
                    <a:p>
                      <a:endParaRPr lang="ru-UA"/>
                    </a:p>
                  </a:txBody>
                  <a:tcPr/>
                </a:tc>
                <a:tc>
                  <a:txBody>
                    <a:bodyPr/>
                    <a:lstStyle/>
                    <a:p>
                      <a:pPr algn="ctr">
                        <a:spcAft>
                          <a:spcPts val="0"/>
                        </a:spcAft>
                      </a:pPr>
                      <a:r>
                        <a:rPr lang="ru-RU" sz="700" dirty="0">
                          <a:effectLst/>
                          <a:latin typeface="Century Gothic" panose="020B0502020202020204" pitchFamily="34" charset="0"/>
                          <a:ea typeface="Times New Roman"/>
                        </a:rPr>
                        <a:t>8</a:t>
                      </a: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Head of Cybersecurity and Business Continuity Management Department</a:t>
                      </a:r>
                      <a:endParaRPr kumimoji="0" lang="ru-RU" sz="7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a:cs typeface="+mn-cs"/>
                      </a:endParaRPr>
                    </a:p>
                  </a:txBody>
                  <a:tcPr marL="20013" marR="20013" marT="0" marB="0"/>
                </a:tc>
                <a:tc>
                  <a:txBody>
                    <a:bodyPr/>
                    <a:lstStyle/>
                    <a:p>
                      <a:pPr marL="0" marR="0" lvl="0" indent="0" algn="ctr" defTabSz="457200" rtl="0" eaLnBrk="1" fontAlgn="base" latinLnBrk="0" hangingPunct="1">
                        <a:lnSpc>
                          <a:spcPct val="115000"/>
                        </a:lnSpc>
                        <a:spcBef>
                          <a:spcPct val="0"/>
                        </a:spcBef>
                        <a:spcAft>
                          <a:spcPts val="0"/>
                        </a:spcAft>
                        <a:buClr>
                          <a:srgbClr val="B2B2B2"/>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a:cs typeface="+mn-cs"/>
                        </a:rPr>
                        <a:t>O.M. Sirakov</a:t>
                      </a: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effectLst/>
                          <a:latin typeface="Century Gothic" panose="020B0502020202020204" pitchFamily="34" charset="0"/>
                        </a:rPr>
                        <a:t>Member with the voting right</a:t>
                      </a:r>
                      <a:endParaRPr lang="ru-RU" sz="700" dirty="0">
                        <a:effectLst/>
                        <a:latin typeface="Century Gothic" panose="020B0502020202020204" pitchFamily="34" charset="0"/>
                        <a:ea typeface="Times New Roman"/>
                      </a:endParaRPr>
                    </a:p>
                  </a:txBody>
                  <a:tcPr marL="20013" marR="20013" marT="0" marB="0" anchor="ctr"/>
                </a:tc>
                <a:extLst>
                  <a:ext uri="{0D108BD9-81ED-4DB2-BD59-A6C34878D82A}">
                    <a16:rowId xmlns:a16="http://schemas.microsoft.com/office/drawing/2014/main" val="2529635871"/>
                  </a:ext>
                </a:extLst>
              </a:tr>
              <a:tr h="93064">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ea typeface="+mn-ea"/>
                        </a:rPr>
                        <a:t>9</a:t>
                      </a:r>
                      <a:endParaRPr lang="ru-RU" sz="700" dirty="0">
                        <a:effectLst/>
                        <a:latin typeface="Century Gothic" panose="020B0502020202020204" pitchFamily="34" charset="0"/>
                        <a:ea typeface="Times New Roman"/>
                      </a:endParaRPr>
                    </a:p>
                  </a:txBody>
                  <a:tcPr marL="20013" marR="20013" marT="0" marB="0" anchor="ctr"/>
                </a:tc>
                <a:tc>
                  <a:txBody>
                    <a:bodyPr/>
                    <a:lstStyle/>
                    <a:p>
                      <a:pPr>
                        <a:spcAft>
                          <a:spcPts val="0"/>
                        </a:spcAft>
                      </a:pPr>
                      <a:r>
                        <a:rPr lang="en-US" sz="700" dirty="0">
                          <a:solidFill>
                            <a:schemeClr val="tx1"/>
                          </a:solidFill>
                          <a:effectLst/>
                          <a:latin typeface="Century Gothic" panose="020B0502020202020204" pitchFamily="34" charset="0"/>
                        </a:rPr>
                        <a:t>CCO -</a:t>
                      </a:r>
                      <a:r>
                        <a:rPr lang="en-US" sz="700" baseline="0" dirty="0">
                          <a:solidFill>
                            <a:schemeClr val="tx1"/>
                          </a:solidFill>
                          <a:effectLst/>
                          <a:latin typeface="Century Gothic" panose="020B0502020202020204" pitchFamily="34" charset="0"/>
                        </a:rPr>
                        <a:t> </a:t>
                      </a:r>
                      <a:r>
                        <a:rPr lang="en-US" sz="700" dirty="0">
                          <a:solidFill>
                            <a:schemeClr val="tx1"/>
                          </a:solidFill>
                          <a:effectLst/>
                          <a:latin typeface="Century Gothic" panose="020B0502020202020204" pitchFamily="34" charset="0"/>
                        </a:rPr>
                        <a:t>Head of Compliance and</a:t>
                      </a:r>
                      <a:r>
                        <a:rPr lang="en-US" sz="700" baseline="0" dirty="0">
                          <a:solidFill>
                            <a:schemeClr val="tx1"/>
                          </a:solidFill>
                          <a:effectLst/>
                          <a:latin typeface="Century Gothic" panose="020B0502020202020204" pitchFamily="34" charset="0"/>
                        </a:rPr>
                        <a:t> AML Department</a:t>
                      </a:r>
                      <a:endParaRPr lang="ru-RU" sz="700" dirty="0">
                        <a:solidFill>
                          <a:schemeClr val="tx1"/>
                        </a:solidFill>
                        <a:effectLst/>
                        <a:latin typeface="Century Gothic" panose="020B0502020202020204" pitchFamily="34" charset="0"/>
                        <a:ea typeface="Times New Roman"/>
                      </a:endParaRPr>
                    </a:p>
                  </a:txBody>
                  <a:tcPr marL="20013" marR="20013" marT="0" marB="0" anchor="ctr"/>
                </a:tc>
                <a:tc>
                  <a:txBody>
                    <a:bodyPr/>
                    <a:lstStyle/>
                    <a:p>
                      <a:pPr marL="0" algn="ctr" defTabSz="457200" rtl="0" eaLnBrk="1" fontAlgn="base" latinLnBrk="0" hangingPunct="1">
                        <a:lnSpc>
                          <a:spcPct val="115000"/>
                        </a:lnSpc>
                        <a:spcBef>
                          <a:spcPct val="0"/>
                        </a:spcBef>
                        <a:spcAft>
                          <a:spcPts val="0"/>
                        </a:spcAft>
                        <a:buClr>
                          <a:srgbClr val="B2B2B2"/>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700" kern="1200" dirty="0" err="1">
                          <a:solidFill>
                            <a:schemeClr val="dk1"/>
                          </a:solidFill>
                          <a:effectLst/>
                          <a:latin typeface="Century Gothic" panose="020B0502020202020204" pitchFamily="34" charset="0"/>
                          <a:ea typeface="+mn-ea"/>
                          <a:cs typeface="+mn-cs"/>
                        </a:rPr>
                        <a:t>O.Ye</a:t>
                      </a:r>
                      <a:r>
                        <a:rPr lang="en-US" sz="700" kern="1200" dirty="0">
                          <a:solidFill>
                            <a:schemeClr val="dk1"/>
                          </a:solidFill>
                          <a:effectLst/>
                          <a:latin typeface="Century Gothic" panose="020B0502020202020204" pitchFamily="34" charset="0"/>
                          <a:ea typeface="+mn-ea"/>
                          <a:cs typeface="+mn-cs"/>
                        </a:rPr>
                        <a:t>.</a:t>
                      </a:r>
                      <a:r>
                        <a:rPr lang="en-US" sz="700" kern="1200" baseline="0" dirty="0">
                          <a:solidFill>
                            <a:schemeClr val="dk1"/>
                          </a:solidFill>
                          <a:effectLst/>
                          <a:latin typeface="Century Gothic" panose="020B0502020202020204" pitchFamily="34" charset="0"/>
                          <a:ea typeface="+mn-ea"/>
                          <a:cs typeface="+mn-cs"/>
                        </a:rPr>
                        <a:t> Pokhodziaieva</a:t>
                      </a:r>
                      <a:endParaRPr lang="uk-UA"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algn="ctr">
                        <a:spcAft>
                          <a:spcPts val="0"/>
                        </a:spcAft>
                      </a:pPr>
                      <a:r>
                        <a:rPr lang="en-US" sz="700" dirty="0">
                          <a:effectLst/>
                          <a:latin typeface="Century Gothic" panose="020B0502020202020204" pitchFamily="34" charset="0"/>
                        </a:rPr>
                        <a:t>Member with the voting right</a:t>
                      </a:r>
                    </a:p>
                  </a:txBody>
                  <a:tcPr marL="20013" marR="20013" marT="0" marB="0" anchor="ctr"/>
                </a:tc>
                <a:extLst>
                  <a:ext uri="{0D108BD9-81ED-4DB2-BD59-A6C34878D82A}">
                    <a16:rowId xmlns:a16="http://schemas.microsoft.com/office/drawing/2014/main" val="10032"/>
                  </a:ext>
                </a:extLst>
              </a:tr>
              <a:tr h="82296">
                <a:tc vMerge="1">
                  <a:txBody>
                    <a:bodyPr/>
                    <a:lstStyle/>
                    <a:p>
                      <a:pPr algn="ctr">
                        <a:spcAft>
                          <a:spcPts val="0"/>
                        </a:spcAft>
                      </a:pPr>
                      <a:endParaRPr lang="ru-RU" sz="700" dirty="0">
                        <a:effectLst/>
                        <a:latin typeface="Century Gothic" panose="020B0502020202020204" pitchFamily="34" charset="0"/>
                        <a:ea typeface="Times New Roman"/>
                      </a:endParaRPr>
                    </a:p>
                  </a:txBody>
                  <a:tcPr marL="20013" marR="20013" marT="0" marB="0" anchor="ctr"/>
                </a:tc>
                <a:tc>
                  <a:txBody>
                    <a:bodyPr/>
                    <a:lstStyle/>
                    <a:p>
                      <a:pPr algn="ctr">
                        <a:spcAft>
                          <a:spcPts val="0"/>
                        </a:spcAft>
                      </a:pPr>
                      <a:r>
                        <a:rPr lang="uk-UA" sz="700" dirty="0">
                          <a:effectLst/>
                          <a:latin typeface="Century Gothic" panose="020B0502020202020204" pitchFamily="34" charset="0"/>
                          <a:ea typeface="Times New Roman"/>
                        </a:rPr>
                        <a:t>10</a:t>
                      </a:r>
                      <a:endParaRPr lang="ru-RU" sz="700" dirty="0">
                        <a:effectLst/>
                        <a:latin typeface="Century Gothic" panose="020B0502020202020204" pitchFamily="34" charset="0"/>
                        <a:ea typeface="Times New Roman"/>
                      </a:endParaRPr>
                    </a:p>
                  </a:txBody>
                  <a:tcPr marL="20013" marR="20013"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effectLst/>
                          <a:latin typeface="Century Gothic" panose="020B0502020202020204" pitchFamily="34" charset="0"/>
                          <a:ea typeface="+mn-ea"/>
                          <a:cs typeface="+mn-cs"/>
                        </a:rPr>
                        <a:t>CRO</a:t>
                      </a:r>
                      <a:r>
                        <a:rPr lang="en-US" sz="700" kern="1200" baseline="0" dirty="0">
                          <a:solidFill>
                            <a:schemeClr val="dk1"/>
                          </a:solidFill>
                          <a:effectLst/>
                          <a:latin typeface="Century Gothic" panose="020B0502020202020204" pitchFamily="34" charset="0"/>
                          <a:ea typeface="+mn-ea"/>
                          <a:cs typeface="+mn-cs"/>
                        </a:rPr>
                        <a:t> - </a:t>
                      </a:r>
                      <a:r>
                        <a:rPr kumimoji="0" lang="en-US" sz="7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a:cs typeface="+mn-cs"/>
                        </a:rPr>
                        <a:t>Head of Risk Management Department</a:t>
                      </a:r>
                      <a:endParaRPr kumimoji="0" lang="ru-RU" sz="700" b="0" i="0" u="none" strike="noStrike" kern="1200" cap="none" spc="0" normalizeH="0" baseline="0" noProof="0" dirty="0">
                        <a:ln>
                          <a:noFill/>
                        </a:ln>
                        <a:solidFill>
                          <a:schemeClr val="tx1"/>
                        </a:solidFill>
                        <a:effectLst/>
                        <a:uLnTx/>
                        <a:uFillTx/>
                        <a:latin typeface="Century Gothic" panose="020B0502020202020204" pitchFamily="34" charset="0"/>
                        <a:ea typeface="Times New Roman"/>
                        <a:cs typeface="+mn-cs"/>
                      </a:endParaRPr>
                    </a:p>
                  </a:txBody>
                  <a:tcPr marL="20013" marR="20013" marT="0" marB="0" anchor="ctr"/>
                </a:tc>
                <a:tc>
                  <a:txBody>
                    <a:bodyPr/>
                    <a:lstStyle/>
                    <a:p>
                      <a:pPr marL="0" algn="ctr" defTabSz="457200" rtl="0" eaLnBrk="1" latinLnBrk="0" hangingPunct="1">
                        <a:spcAft>
                          <a:spcPts val="0"/>
                        </a:spcAft>
                      </a:pPr>
                      <a:r>
                        <a:rPr lang="en-US" sz="700" kern="1200" dirty="0">
                          <a:solidFill>
                            <a:schemeClr val="dk1"/>
                          </a:solidFill>
                          <a:effectLst/>
                          <a:latin typeface="Century Gothic" panose="020B0502020202020204" pitchFamily="34" charset="0"/>
                          <a:ea typeface="+mn-ea"/>
                          <a:cs typeface="+mn-cs"/>
                        </a:rPr>
                        <a:t>S.O.</a:t>
                      </a:r>
                      <a:r>
                        <a:rPr lang="en-US" sz="700" kern="1200" baseline="0" dirty="0">
                          <a:solidFill>
                            <a:schemeClr val="dk1"/>
                          </a:solidFill>
                          <a:effectLst/>
                          <a:latin typeface="Century Gothic" panose="020B0502020202020204" pitchFamily="34" charset="0"/>
                          <a:ea typeface="+mn-ea"/>
                          <a:cs typeface="+mn-cs"/>
                        </a:rPr>
                        <a:t> Nastin</a:t>
                      </a:r>
                      <a:endParaRPr lang="en-US" sz="700" kern="1200" dirty="0">
                        <a:solidFill>
                          <a:schemeClr val="dk1"/>
                        </a:solidFill>
                        <a:effectLst/>
                        <a:latin typeface="Century Gothic" panose="020B0502020202020204" pitchFamily="34" charset="0"/>
                        <a:ea typeface="+mn-ea"/>
                        <a:cs typeface="+mn-cs"/>
                      </a:endParaRPr>
                    </a:p>
                  </a:txBody>
                  <a:tcPr marL="20013" marR="20013" marT="0"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Member with the voting right </a:t>
                      </a:r>
                    </a:p>
                  </a:txBody>
                  <a:tcPr marL="20013" marR="20013" marT="0" marB="0" anchor="ctr"/>
                </a:tc>
                <a:extLst>
                  <a:ext uri="{0D108BD9-81ED-4DB2-BD59-A6C34878D82A}">
                    <a16:rowId xmlns:a16="http://schemas.microsoft.com/office/drawing/2014/main" val="10033"/>
                  </a:ext>
                </a:extLst>
              </a:tr>
            </a:tbl>
          </a:graphicData>
        </a:graphic>
      </p:graphicFrame>
      <p:sp>
        <p:nvSpPr>
          <p:cNvPr id="5" name="Titolo 1"/>
          <p:cNvSpPr txBox="1">
            <a:spLocks/>
          </p:cNvSpPr>
          <p:nvPr/>
        </p:nvSpPr>
        <p:spPr bwMode="auto">
          <a:xfrm>
            <a:off x="107504" y="44624"/>
            <a:ext cx="892899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it-IT"/>
            </a:defPPr>
            <a:lvl1pPr defTabSz="457200" fontAlgn="base">
              <a:spcBef>
                <a:spcPct val="0"/>
              </a:spcBef>
              <a:spcAft>
                <a:spcPct val="0"/>
              </a:spcAft>
              <a:defRPr sz="2900" b="1">
                <a:solidFill>
                  <a:srgbClr val="EC6400"/>
                </a:solidFill>
                <a:latin typeface="Century Gothic" panose="020B0502020202020204" pitchFamily="34" charset="0"/>
                <a:ea typeface="MS PGothic" panose="020B0600070205080204" pitchFamily="34" charset="-128"/>
                <a:cs typeface="Arial" panose="020B0604020202020204" pitchFamily="34" charset="0"/>
              </a:defRPr>
            </a:lvl1pPr>
            <a:lvl2pPr marL="742950" indent="-285750" defTabSz="457200" eaLnBrk="0" fontAlgn="base" hangingPunct="0">
              <a:spcBef>
                <a:spcPct val="0"/>
              </a:spcBef>
              <a:spcAft>
                <a:spcPct val="0"/>
              </a:spcAft>
              <a:defRPr>
                <a:latin typeface="Arial" panose="020B0604020202020204" pitchFamily="34" charset="0"/>
                <a:ea typeface="MS PGothic" panose="020B0600070205080204" pitchFamily="34" charset="-128"/>
              </a:defRPr>
            </a:lvl2pPr>
            <a:lvl3pPr marL="1143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3pPr>
            <a:lvl4pPr marL="1600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4pPr>
            <a:lvl5pPr marL="20574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latin typeface="Arial" panose="020B0604020202020204" pitchFamily="34" charset="0"/>
                <a:ea typeface="MS PGothic" panose="020B0600070205080204" pitchFamily="34" charset="-128"/>
              </a:defRPr>
            </a:lvl9pPr>
          </a:lstStyle>
          <a:p>
            <a:r>
              <a:rPr lang="en-US" altLang="it-IT" sz="2700" dirty="0"/>
              <a:t>Organizational Chart of “PRAVEX BANK” JSC</a:t>
            </a:r>
          </a:p>
          <a:p>
            <a:r>
              <a:rPr lang="en-US" altLang="it-IT" sz="2700" dirty="0"/>
              <a:t>as of 22</a:t>
            </a:r>
            <a:r>
              <a:rPr lang="uk-UA" altLang="it-IT" sz="2700" dirty="0"/>
              <a:t>.</a:t>
            </a:r>
            <a:r>
              <a:rPr lang="en-US" altLang="it-IT" sz="2700" dirty="0"/>
              <a:t>12.2023                                                            3/3</a:t>
            </a:r>
          </a:p>
        </p:txBody>
      </p:sp>
      <p:sp>
        <p:nvSpPr>
          <p:cNvPr id="6" name="Прямоугольник 1"/>
          <p:cNvSpPr/>
          <p:nvPr/>
        </p:nvSpPr>
        <p:spPr>
          <a:xfrm>
            <a:off x="1850230" y="848286"/>
            <a:ext cx="5544616" cy="341729"/>
          </a:xfrm>
          <a:prstGeom prst="rect">
            <a:avLst/>
          </a:prstGeom>
        </p:spPr>
        <p:txBody>
          <a:bodyPr lIns="0" tIns="0" rIns="0" bIns="0"/>
          <a:lstStyle/>
          <a:p>
            <a:pPr defTabSz="457200">
              <a:spcBef>
                <a:spcPct val="0"/>
              </a:spcBef>
            </a:pPr>
            <a:r>
              <a:rPr lang="en-US" sz="1900" dirty="0">
                <a:solidFill>
                  <a:schemeClr val="tx1">
                    <a:lumMod val="50000"/>
                    <a:lumOff val="50000"/>
                  </a:schemeClr>
                </a:solidFill>
                <a:latin typeface="Century Gothic" pitchFamily="34" charset="0"/>
                <a:ea typeface="MS PGothic" panose="020B0600070205080204" pitchFamily="34" charset="-128"/>
                <a:cs typeface="Arial"/>
              </a:rPr>
              <a:t>Management Board Committees Composition</a:t>
            </a:r>
            <a:endParaRPr lang="ru-RU" sz="1900" dirty="0">
              <a:solidFill>
                <a:schemeClr val="tx1">
                  <a:lumMod val="50000"/>
                  <a:lumOff val="50000"/>
                </a:schemeClr>
              </a:solidFill>
              <a:latin typeface="Century Gothic" pitchFamily="34" charset="0"/>
              <a:ea typeface="MS PGothic" panose="020B0600070205080204" pitchFamily="34" charset="-128"/>
              <a:cs typeface="Arial"/>
            </a:endParaRPr>
          </a:p>
        </p:txBody>
      </p:sp>
    </p:spTree>
    <p:extLst>
      <p:ext uri="{BB962C8B-B14F-4D97-AF65-F5344CB8AC3E}">
        <p14:creationId xmlns:p14="http://schemas.microsoft.com/office/powerpoint/2010/main" val="394337627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F5F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A79"/>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5C9B8ADBD070478C65D388DEC2860F" ma:contentTypeVersion="2" ma:contentTypeDescription="Create a new document." ma:contentTypeScope="" ma:versionID="c3d8ad3c0982758ab02472a51f271f89">
  <xsd:schema xmlns:xsd="http://www.w3.org/2001/XMLSchema" xmlns:xs="http://www.w3.org/2001/XMLSchema" xmlns:p="http://schemas.microsoft.com/office/2006/metadata/properties" xmlns:ns2="2bbb2ec7-e456-4203-8941-298ad3915341" targetNamespace="http://schemas.microsoft.com/office/2006/metadata/properties" ma:root="true" ma:fieldsID="ce5bcb3ebcf5e3e71aa9d8545b0c19fe" ns2:_="">
    <xsd:import namespace="2bbb2ec7-e456-4203-8941-298ad391534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bb2ec7-e456-4203-8941-298ad391534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B10155-240F-49E1-BA62-F66AA036D8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bb2ec7-e456-4203-8941-298ad3915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BDADAD-3263-4D74-BCAD-6021B4CD50A9}">
  <ds:schemaRefs>
    <ds:schemaRef ds:uri="http://schemas.microsoft.com/sharepoint/v3/contenttype/forms"/>
  </ds:schemaRefs>
</ds:datastoreItem>
</file>

<file path=customXml/itemProps3.xml><?xml version="1.0" encoding="utf-8"?>
<ds:datastoreItem xmlns:ds="http://schemas.openxmlformats.org/officeDocument/2006/customXml" ds:itemID="{D84C905C-2C18-43AE-842B-A2F3F6194A99}">
  <ds:schemaRefs>
    <ds:schemaRef ds:uri="http://schemas.microsoft.com/office/2006/metadata/properties"/>
    <ds:schemaRef ds:uri="http://schemas.microsoft.com/office/2006/documentManagement/types"/>
    <ds:schemaRef ds:uri="http://purl.org/dc/dcmitype/"/>
    <ds:schemaRef ds:uri="http://purl.org/dc/terms/"/>
    <ds:schemaRef ds:uri="6f24cf7b-1c06-4159-8591-94f8db3672b8"/>
    <ds:schemaRef ds:uri="http://purl.org/dc/elements/1.1/"/>
    <ds:schemaRef ds:uri="http://schemas.microsoft.com/office/infopath/2007/PartnerControls"/>
    <ds:schemaRef ds:uri="http://schemas.openxmlformats.org/package/2006/metadata/core-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4496</TotalTime>
  <Words>1967</Words>
  <Application>Microsoft Office PowerPoint</Application>
  <PresentationFormat>Екран (4:3)</PresentationFormat>
  <Paragraphs>437</Paragraphs>
  <Slides>3</Slides>
  <Notes>2</Notes>
  <HiddenSlides>0</HiddenSlides>
  <MMClips>0</MMClips>
  <ScaleCrop>false</ScaleCrop>
  <HeadingPairs>
    <vt:vector size="8" baseType="variant">
      <vt:variant>
        <vt:lpstr>Використані шрифти</vt:lpstr>
      </vt:variant>
      <vt:variant>
        <vt:i4>6</vt:i4>
      </vt:variant>
      <vt:variant>
        <vt:lpstr>Тема</vt:lpstr>
      </vt:variant>
      <vt:variant>
        <vt:i4>4</vt:i4>
      </vt:variant>
      <vt:variant>
        <vt:lpstr>Вбудовані сервери OLE</vt:lpstr>
      </vt:variant>
      <vt:variant>
        <vt:i4>1</vt:i4>
      </vt:variant>
      <vt:variant>
        <vt:lpstr>Заголовки слайдів</vt:lpstr>
      </vt:variant>
      <vt:variant>
        <vt:i4>3</vt:i4>
      </vt:variant>
    </vt:vector>
  </HeadingPairs>
  <TitlesOfParts>
    <vt:vector size="14" baseType="lpstr">
      <vt:lpstr>MS PGothic</vt:lpstr>
      <vt:lpstr>Arial</vt:lpstr>
      <vt:lpstr>Calibri</vt:lpstr>
      <vt:lpstr>Century Gothic</vt:lpstr>
      <vt:lpstr>Times New Roman</vt:lpstr>
      <vt:lpstr>Wingdings</vt:lpstr>
      <vt:lpstr>Тема Office</vt:lpstr>
      <vt:lpstr>Struttura personalizzata</vt:lpstr>
      <vt:lpstr>Personalizza struttura</vt:lpstr>
      <vt:lpstr>1_Struttura personalizzata</vt:lpstr>
      <vt:lpstr>Acrobat Document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Petrova Olga Kostiantynivna</dc:creator>
  <cp:lastModifiedBy>Iryna Nurislamova</cp:lastModifiedBy>
  <cp:revision>547</cp:revision>
  <cp:lastPrinted>2020-01-20T13:14:19Z</cp:lastPrinted>
  <dcterms:created xsi:type="dcterms:W3CDTF">2018-02-14T09:07:26Z</dcterms:created>
  <dcterms:modified xsi:type="dcterms:W3CDTF">2024-03-22T07:53:41Z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0x010100DC5C9B8ADBD070478C65D388DEC2860F</vt:lpwstr>
  </property>
  <property fmtid="{D5CDD505-2E9C-101B-9397-08002B2CF9AE}" pid="3" name="DocumentSetDescription">
    <vt:lpwstr>[{"itemId":"1","itemValue":"Наглядова Рада","itemCode":null,"itemDictionary":"Level1","itemIndex":0}]</vt:lpwstr>
  </property>
  <property fmtid="{D5CDD505-2E9C-101B-9397-08002B2CF9AE}" pid="4" name="_docset_NoMedatataSyncRequired">
    <vt:lpwstr>False</vt:lpwstr>
  </property>
</Properties>
</file>